
<file path=[Content_Types].xml><?xml version="1.0" encoding="utf-8"?>
<Types xmlns="http://schemas.openxmlformats.org/package/2006/content-types">
  <Default Extension="emf" ContentType="image/x-emf"/>
  <Default Extension="mp4" ContentType="video/mp4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slides/slide102.xml" ContentType="application/vnd.openxmlformats-officedocument.presentationml.slide+xml"/>
  <Override PartName="/ppt/slides/slide103.xml" ContentType="application/vnd.openxmlformats-officedocument.presentationml.slide+xml"/>
  <Override PartName="/ppt/slides/slide104.xml" ContentType="application/vnd.openxmlformats-officedocument.presentationml.slide+xml"/>
  <Override PartName="/ppt/slides/slide105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ppt/notesSlides/notesSlide46.xml" ContentType="application/vnd.openxmlformats-officedocument.presentationml.notesSlide+xml"/>
  <Override PartName="/ppt/notesSlides/notesSlide47.xml" ContentType="application/vnd.openxmlformats-officedocument.presentationml.notesSlide+xml"/>
  <Override PartName="/ppt/notesSlides/notesSlide48.xml" ContentType="application/vnd.openxmlformats-officedocument.presentationml.notesSlide+xml"/>
  <Override PartName="/ppt/notesSlides/notesSlide49.xml" ContentType="application/vnd.openxmlformats-officedocument.presentationml.notesSlide+xml"/>
  <Override PartName="/ppt/notesSlides/notesSlide50.xml" ContentType="application/vnd.openxmlformats-officedocument.presentationml.notesSlide+xml"/>
  <Override PartName="/ppt/notesSlides/notesSlide51.xml" ContentType="application/vnd.openxmlformats-officedocument.presentationml.notesSlide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notesSlides/notesSlide54.xml" ContentType="application/vnd.openxmlformats-officedocument.presentationml.notesSlide+xml"/>
  <Override PartName="/ppt/notesSlides/notesSlide55.xml" ContentType="application/vnd.openxmlformats-officedocument.presentationml.notesSlide+xml"/>
  <Override PartName="/ppt/notesSlides/notesSlide56.xml" ContentType="application/vnd.openxmlformats-officedocument.presentationml.notesSlide+xml"/>
  <Override PartName="/ppt/notesSlides/notesSlide57.xml" ContentType="application/vnd.openxmlformats-officedocument.presentationml.notesSlide+xml"/>
  <Override PartName="/ppt/notesSlides/notesSlide58.xml" ContentType="application/vnd.openxmlformats-officedocument.presentationml.notesSlide+xml"/>
  <Override PartName="/ppt/notesSlides/notesSlide59.xml" ContentType="application/vnd.openxmlformats-officedocument.presentationml.notesSlide+xml"/>
  <Override PartName="/ppt/notesSlides/notesSlide60.xml" ContentType="application/vnd.openxmlformats-officedocument.presentationml.notesSlide+xml"/>
  <Override PartName="/ppt/notesSlides/notesSlide61.xml" ContentType="application/vnd.openxmlformats-officedocument.presentationml.notesSlide+xml"/>
  <Override PartName="/ppt/notesSlides/notesSlide62.xml" ContentType="application/vnd.openxmlformats-officedocument.presentationml.notesSlide+xml"/>
  <Override PartName="/ppt/notesSlides/notesSlide63.xml" ContentType="application/vnd.openxmlformats-officedocument.presentationml.notesSlide+xml"/>
  <Override PartName="/ppt/notesSlides/notesSlide64.xml" ContentType="application/vnd.openxmlformats-officedocument.presentationml.notesSlide+xml"/>
  <Override PartName="/ppt/notesSlides/notesSlide65.xml" ContentType="application/vnd.openxmlformats-officedocument.presentationml.notesSlide+xml"/>
  <Override PartName="/ppt/notesSlides/notesSlide66.xml" ContentType="application/vnd.openxmlformats-officedocument.presentationml.notesSlide+xml"/>
  <Override PartName="/ppt/notesSlides/notesSlide67.xml" ContentType="application/vnd.openxmlformats-officedocument.presentationml.notesSlide+xml"/>
  <Override PartName="/ppt/notesSlides/notesSlide68.xml" ContentType="application/vnd.openxmlformats-officedocument.presentationml.notesSlide+xml"/>
  <Override PartName="/ppt/notesSlides/notesSlide69.xml" ContentType="application/vnd.openxmlformats-officedocument.presentationml.notesSlide+xml"/>
  <Override PartName="/ppt/notesSlides/notesSlide70.xml" ContentType="application/vnd.openxmlformats-officedocument.presentationml.notesSlide+xml"/>
  <Override PartName="/ppt/notesSlides/notesSlide71.xml" ContentType="application/vnd.openxmlformats-officedocument.presentationml.notesSlide+xml"/>
  <Override PartName="/ppt/notesSlides/notesSlide72.xml" ContentType="application/vnd.openxmlformats-officedocument.presentationml.notesSlide+xml"/>
  <Override PartName="/ppt/notesSlides/notesSlide73.xml" ContentType="application/vnd.openxmlformats-officedocument.presentationml.notesSlide+xml"/>
  <Override PartName="/ppt/notesSlides/notesSlide74.xml" ContentType="application/vnd.openxmlformats-officedocument.presentationml.notesSlide+xml"/>
  <Override PartName="/ppt/notesSlides/notesSlide75.xml" ContentType="application/vnd.openxmlformats-officedocument.presentationml.notesSlide+xml"/>
  <Override PartName="/ppt/notesSlides/notesSlide76.xml" ContentType="application/vnd.openxmlformats-officedocument.presentationml.notesSlide+xml"/>
  <Override PartName="/ppt/notesSlides/notesSlide77.xml" ContentType="application/vnd.openxmlformats-officedocument.presentationml.notesSlide+xml"/>
  <Override PartName="/ppt/notesSlides/notesSlide78.xml" ContentType="application/vnd.openxmlformats-officedocument.presentationml.notesSlide+xml"/>
  <Override PartName="/ppt/notesSlides/notesSlide79.xml" ContentType="application/vnd.openxmlformats-officedocument.presentationml.notesSlide+xml"/>
  <Override PartName="/ppt/notesSlides/notesSlide80.xml" ContentType="application/vnd.openxmlformats-officedocument.presentationml.notesSlide+xml"/>
  <Override PartName="/ppt/notesSlides/notesSlide81.xml" ContentType="application/vnd.openxmlformats-officedocument.presentationml.notesSlide+xml"/>
  <Override PartName="/ppt/notesSlides/notesSlide82.xml" ContentType="application/vnd.openxmlformats-officedocument.presentationml.notesSlide+xml"/>
  <Override PartName="/ppt/notesSlides/notesSlide83.xml" ContentType="application/vnd.openxmlformats-officedocument.presentationml.notesSlide+xml"/>
  <Override PartName="/ppt/notesSlides/notesSlide84.xml" ContentType="application/vnd.openxmlformats-officedocument.presentationml.notesSlide+xml"/>
  <Override PartName="/ppt/notesSlides/notesSlide85.xml" ContentType="application/vnd.openxmlformats-officedocument.presentationml.notesSlide+xml"/>
  <Override PartName="/ppt/notesSlides/notesSlide86.xml" ContentType="application/vnd.openxmlformats-officedocument.presentationml.notesSlide+xml"/>
  <Override PartName="/ppt/notesSlides/notesSlide87.xml" ContentType="application/vnd.openxmlformats-officedocument.presentationml.notesSlide+xml"/>
  <Override PartName="/ppt/notesSlides/notesSlide88.xml" ContentType="application/vnd.openxmlformats-officedocument.presentationml.notesSlide+xml"/>
  <Override PartName="/ppt/notesSlides/notesSlide89.xml" ContentType="application/vnd.openxmlformats-officedocument.presentationml.notesSlide+xml"/>
  <Override PartName="/ppt/notesSlides/notesSlide90.xml" ContentType="application/vnd.openxmlformats-officedocument.presentationml.notesSlide+xml"/>
  <Override PartName="/ppt/notesSlides/notesSlide91.xml" ContentType="application/vnd.openxmlformats-officedocument.presentationml.notesSlide+xml"/>
  <Override PartName="/ppt/notesSlides/notesSlide92.xml" ContentType="application/vnd.openxmlformats-officedocument.presentationml.notesSlide+xml"/>
  <Override PartName="/ppt/notesSlides/notesSlide93.xml" ContentType="application/vnd.openxmlformats-officedocument.presentationml.notesSlide+xml"/>
  <Override PartName="/ppt/notesSlides/notesSlide94.xml" ContentType="application/vnd.openxmlformats-officedocument.presentationml.notesSlide+xml"/>
  <Override PartName="/ppt/notesSlides/notesSlide95.xml" ContentType="application/vnd.openxmlformats-officedocument.presentationml.notesSlide+xml"/>
  <Override PartName="/ppt/notesSlides/notesSlide96.xml" ContentType="application/vnd.openxmlformats-officedocument.presentationml.notesSlide+xml"/>
  <Override PartName="/ppt/notesSlides/notesSlide97.xml" ContentType="application/vnd.openxmlformats-officedocument.presentationml.notesSlide+xml"/>
  <Override PartName="/ppt/notesSlides/notesSlide98.xml" ContentType="application/vnd.openxmlformats-officedocument.presentationml.notesSlide+xml"/>
  <Override PartName="/ppt/notesSlides/notesSlide99.xml" ContentType="application/vnd.openxmlformats-officedocument.presentationml.notesSlide+xml"/>
  <Override PartName="/ppt/notesSlides/notesSlide100.xml" ContentType="application/vnd.openxmlformats-officedocument.presentationml.notesSlide+xml"/>
  <Override PartName="/ppt/notesSlides/notesSlide101.xml" ContentType="application/vnd.openxmlformats-officedocument.presentationml.notesSlide+xml"/>
  <Override PartName="/ppt/notesSlides/notesSlide102.xml" ContentType="application/vnd.openxmlformats-officedocument.presentationml.notesSlide+xml"/>
  <Override PartName="/ppt/notesSlides/notesSlide103.xml" ContentType="application/vnd.openxmlformats-officedocument.presentationml.notesSlide+xml"/>
  <Override PartName="/ppt/notesSlides/notesSlide10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 autoCompressPictures="0">
  <p:sldMasterIdLst>
    <p:sldMasterId id="2147483660" r:id="rId1"/>
  </p:sldMasterIdLst>
  <p:notesMasterIdLst>
    <p:notesMasterId r:id="rId107"/>
  </p:notesMasterIdLst>
  <p:sldIdLst>
    <p:sldId id="743" r:id="rId2"/>
    <p:sldId id="1224" r:id="rId3"/>
    <p:sldId id="1401" r:id="rId4"/>
    <p:sldId id="1206" r:id="rId5"/>
    <p:sldId id="1208" r:id="rId6"/>
    <p:sldId id="1215" r:id="rId7"/>
    <p:sldId id="1345" r:id="rId8"/>
    <p:sldId id="1347" r:id="rId9"/>
    <p:sldId id="1348" r:id="rId10"/>
    <p:sldId id="1209" r:id="rId11"/>
    <p:sldId id="1210" r:id="rId12"/>
    <p:sldId id="1216" r:id="rId13"/>
    <p:sldId id="1234" r:id="rId14"/>
    <p:sldId id="1233" r:id="rId15"/>
    <p:sldId id="1236" r:id="rId16"/>
    <p:sldId id="1235" r:id="rId17"/>
    <p:sldId id="1238" r:id="rId18"/>
    <p:sldId id="1241" r:id="rId19"/>
    <p:sldId id="1242" r:id="rId20"/>
    <p:sldId id="1341" r:id="rId21"/>
    <p:sldId id="1309" r:id="rId22"/>
    <p:sldId id="1294" r:id="rId23"/>
    <p:sldId id="1295" r:id="rId24"/>
    <p:sldId id="1296" r:id="rId25"/>
    <p:sldId id="1421" r:id="rId26"/>
    <p:sldId id="1239" r:id="rId27"/>
    <p:sldId id="1351" r:id="rId28"/>
    <p:sldId id="1245" r:id="rId29"/>
    <p:sldId id="1417" r:id="rId30"/>
    <p:sldId id="1349" r:id="rId31"/>
    <p:sldId id="269" r:id="rId32"/>
    <p:sldId id="1303" r:id="rId33"/>
    <p:sldId id="1308" r:id="rId34"/>
    <p:sldId id="1307" r:id="rId35"/>
    <p:sldId id="1220" r:id="rId36"/>
    <p:sldId id="1277" r:id="rId37"/>
    <p:sldId id="1282" r:id="rId38"/>
    <p:sldId id="1278" r:id="rId39"/>
    <p:sldId id="1335" r:id="rId40"/>
    <p:sldId id="1273" r:id="rId41"/>
    <p:sldId id="1274" r:id="rId42"/>
    <p:sldId id="1287" r:id="rId43"/>
    <p:sldId id="1288" r:id="rId44"/>
    <p:sldId id="1289" r:id="rId45"/>
    <p:sldId id="1290" r:id="rId46"/>
    <p:sldId id="1414" r:id="rId47"/>
    <p:sldId id="1415" r:id="rId48"/>
    <p:sldId id="1339" r:id="rId49"/>
    <p:sldId id="1305" r:id="rId50"/>
    <p:sldId id="1223" r:id="rId51"/>
    <p:sldId id="1331" r:id="rId52"/>
    <p:sldId id="1291" r:id="rId53"/>
    <p:sldId id="1334" r:id="rId54"/>
    <p:sldId id="1299" r:id="rId55"/>
    <p:sldId id="1300" r:id="rId56"/>
    <p:sldId id="1301" r:id="rId57"/>
    <p:sldId id="1313" r:id="rId58"/>
    <p:sldId id="1314" r:id="rId59"/>
    <p:sldId id="1316" r:id="rId60"/>
    <p:sldId id="1315" r:id="rId61"/>
    <p:sldId id="1317" r:id="rId62"/>
    <p:sldId id="1217" r:id="rId63"/>
    <p:sldId id="1226" r:id="rId64"/>
    <p:sldId id="1227" r:id="rId65"/>
    <p:sldId id="1251" r:id="rId66"/>
    <p:sldId id="1253" r:id="rId67"/>
    <p:sldId id="1394" r:id="rId68"/>
    <p:sldId id="1252" r:id="rId69"/>
    <p:sldId id="1219" r:id="rId70"/>
    <p:sldId id="1395" r:id="rId71"/>
    <p:sldId id="1255" r:id="rId72"/>
    <p:sldId id="1225" r:id="rId73"/>
    <p:sldId id="1297" r:id="rId74"/>
    <p:sldId id="1310" r:id="rId75"/>
    <p:sldId id="1312" r:id="rId76"/>
    <p:sldId id="1311" r:id="rId77"/>
    <p:sldId id="1418" r:id="rId78"/>
    <p:sldId id="1402" r:id="rId79"/>
    <p:sldId id="1403" r:id="rId80"/>
    <p:sldId id="1404" r:id="rId81"/>
    <p:sldId id="1422" r:id="rId82"/>
    <p:sldId id="1405" r:id="rId83"/>
    <p:sldId id="1419" r:id="rId84"/>
    <p:sldId id="1420" r:id="rId85"/>
    <p:sldId id="1355" r:id="rId86"/>
    <p:sldId id="1408" r:id="rId87"/>
    <p:sldId id="1409" r:id="rId88"/>
    <p:sldId id="1410" r:id="rId89"/>
    <p:sldId id="1411" r:id="rId90"/>
    <p:sldId id="1412" r:id="rId91"/>
    <p:sldId id="1322" r:id="rId92"/>
    <p:sldId id="1413" r:id="rId93"/>
    <p:sldId id="1321" r:id="rId94"/>
    <p:sldId id="1329" r:id="rId95"/>
    <p:sldId id="1228" r:id="rId96"/>
    <p:sldId id="1318" r:id="rId97"/>
    <p:sldId id="1320" r:id="rId98"/>
    <p:sldId id="1328" r:id="rId99"/>
    <p:sldId id="1324" r:id="rId100"/>
    <p:sldId id="1377" r:id="rId101"/>
    <p:sldId id="1383" r:id="rId102"/>
    <p:sldId id="1323" r:id="rId103"/>
    <p:sldId id="1382" r:id="rId104"/>
    <p:sldId id="1393" r:id="rId105"/>
    <p:sldId id="991" r:id="rId10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eghan Cain" initials="MC" lastIdx="1" clrIdx="0">
    <p:extLst>
      <p:ext uri="{19B8F6BF-5375-455C-9EA6-DF929625EA0E}">
        <p15:presenceInfo xmlns:p15="http://schemas.microsoft.com/office/powerpoint/2012/main" userId="S::meghan.cain@utsa.edu::826bc6e9-93cc-4a31-be32-292049e4059a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F1A4C"/>
    <a:srgbClr val="6069C9"/>
    <a:srgbClr val="115F90"/>
    <a:srgbClr val="00B8E1"/>
    <a:srgbClr val="E88FB2"/>
    <a:srgbClr val="6B75D3"/>
    <a:srgbClr val="DC6264"/>
    <a:srgbClr val="AF432F"/>
    <a:srgbClr val="DADEFD"/>
    <a:srgbClr val="19275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7547"/>
    <p:restoredTop sz="75093"/>
  </p:normalViewPr>
  <p:slideViewPr>
    <p:cSldViewPr snapToGrid="0" snapToObjects="1">
      <p:cViewPr varScale="1">
        <p:scale>
          <a:sx n="86" d="100"/>
          <a:sy n="86" d="100"/>
        </p:scale>
        <p:origin x="1908" y="84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 snapToObjects="1">
      <p:cViewPr varScale="1">
        <p:scale>
          <a:sx n="104" d="100"/>
          <a:sy n="104" d="100"/>
        </p:scale>
        <p:origin x="4384" y="208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07" Type="http://schemas.openxmlformats.org/officeDocument/2006/relationships/notesMaster" Target="notesMasters/notesMaster1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102" Type="http://schemas.openxmlformats.org/officeDocument/2006/relationships/slide" Target="slides/slide101.xml"/><Relationship Id="rId110" Type="http://schemas.openxmlformats.org/officeDocument/2006/relationships/viewProps" Target="viewProp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slide" Target="slides/slide104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slide" Target="slides/slide102.xml"/><Relationship Id="rId108" Type="http://schemas.openxmlformats.org/officeDocument/2006/relationships/commentAuthors" Target="commentAuthor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slide" Target="slides/slide105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presProps" Target="pres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slide" Target="slides/slide103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88BB9A0-9AFE-944C-81A9-83A0D0E7A175}" type="datetimeFigureOut">
              <a:rPr lang="en-US" smtClean="0"/>
              <a:t>5/20/2021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26C933E-16E2-2546-8CC2-D3F194CAB2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08796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0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1.xml"/><Relationship Id="rId1" Type="http://schemas.openxmlformats.org/officeDocument/2006/relationships/notesMaster" Target="../notesMasters/notesMaster1.xml"/></Relationships>
</file>

<file path=ppt/notesSlides/_rels/notesSlide10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2.xml"/><Relationship Id="rId1" Type="http://schemas.openxmlformats.org/officeDocument/2006/relationships/notesMaster" Target="../notesMasters/notesMaster1.xml"/></Relationships>
</file>

<file path=ppt/notesSlides/_rels/notesSlide10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3.xml"/><Relationship Id="rId1" Type="http://schemas.openxmlformats.org/officeDocument/2006/relationships/notesMaster" Target="../notesMasters/notesMaster1.xml"/></Relationships>
</file>

<file path=ppt/notesSlides/_rels/notesSlide10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4.xml"/><Relationship Id="rId1" Type="http://schemas.openxmlformats.org/officeDocument/2006/relationships/notesMaster" Target="../notesMasters/notesMaster1.xml"/></Relationships>
</file>

<file path=ppt/notesSlides/_rels/notesSlide10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8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8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8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8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8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9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9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3.xml"/><Relationship Id="rId1" Type="http://schemas.openxmlformats.org/officeDocument/2006/relationships/notesMaster" Target="../notesMasters/notesMaster1.xml"/></Relationships>
</file>

<file path=ppt/notesSlides/_rels/notesSlide9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9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5.xml"/><Relationship Id="rId1" Type="http://schemas.openxmlformats.org/officeDocument/2006/relationships/notesMaster" Target="../notesMasters/notesMaster1.xml"/></Relationships>
</file>

<file path=ppt/notesSlides/_rels/notesSlide9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6.xml"/><Relationship Id="rId1" Type="http://schemas.openxmlformats.org/officeDocument/2006/relationships/notesMaster" Target="../notesMasters/notesMaster1.xml"/></Relationships>
</file>

<file path=ppt/notesSlides/_rels/notesSlide9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7.xml"/><Relationship Id="rId1" Type="http://schemas.openxmlformats.org/officeDocument/2006/relationships/notesMaster" Target="../notesMasters/notesMaster1.xml"/></Relationships>
</file>

<file path=ppt/notesSlides/_rels/notesSlide9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8.xml"/><Relationship Id="rId1" Type="http://schemas.openxmlformats.org/officeDocument/2006/relationships/notesMaster" Target="../notesMasters/notesMaster1.xml"/></Relationships>
</file>

<file path=ppt/notesSlides/_rels/notesSlide9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9.xml"/><Relationship Id="rId1" Type="http://schemas.openxmlformats.org/officeDocument/2006/relationships/notesMaster" Target="../notesMasters/notesMaster1.xml"/></Relationships>
</file>

<file path=ppt/notesSlides/_rels/notesSlide9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>
          <a:xfrm>
            <a:off x="178129" y="4400550"/>
            <a:ext cx="6483927" cy="5064084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0309087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7694880"/>
      </p:ext>
    </p:extLst>
  </p:cSld>
  <p:clrMapOvr>
    <a:masterClrMapping/>
  </p:clrMapOvr>
</p:notes>
</file>

<file path=ppt/notesSlides/notesSlide10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465144"/>
      </p:ext>
    </p:extLst>
  </p:cSld>
  <p:clrMapOvr>
    <a:masterClrMapping/>
  </p:clrMapOvr>
</p:notes>
</file>

<file path=ppt/notesSlides/notesSlide10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2747729"/>
      </p:ext>
    </p:extLst>
  </p:cSld>
  <p:clrMapOvr>
    <a:masterClrMapping/>
  </p:clrMapOvr>
</p:notes>
</file>

<file path=ppt/notesSlides/notesSlide10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1849091"/>
      </p:ext>
    </p:extLst>
  </p:cSld>
  <p:clrMapOvr>
    <a:masterClrMapping/>
  </p:clrMapOvr>
</p:notes>
</file>

<file path=ppt/notesSlides/notesSlide10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3513092"/>
      </p:ext>
    </p:extLst>
  </p:cSld>
  <p:clrMapOvr>
    <a:masterClrMapping/>
  </p:clrMapOvr>
</p:notes>
</file>

<file path=ppt/notesSlides/notesSlide10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127796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361384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830633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613237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115545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370171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35143351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875207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21620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003266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5751034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161306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445069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520137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581232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1388604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7901427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91496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326759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721949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559982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922882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739389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2B848D-C1D9-054E-A315-45DF823ABA77}" type="slidenum">
              <a:rPr lang="en-US" smtClean="0"/>
              <a:t>31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3334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3110462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6662799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565487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139667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167474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0839450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600831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39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095285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07665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72990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126430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6120051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5686202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480345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27043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5802928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938537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7386606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21522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94297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4273610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17610195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2363383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241348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8797380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1248879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15098863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2034196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101999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59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845102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769346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0936395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402738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680178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605887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6109992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7334909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5754175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940569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4610125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69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036226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7763140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079436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224122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4734714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075152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6379446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8632047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4702928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39122334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244526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79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1719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2521635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80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5409862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81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9798813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82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2765754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83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72137385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84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1854210"/>
      </p:ext>
    </p:extLst>
  </p:cSld>
  <p:clrMapOvr>
    <a:masterClrMapping/>
  </p:clrMapOvr>
</p:notes>
</file>

<file path=ppt/notesSlides/notesSlide8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85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740696"/>
      </p:ext>
    </p:extLst>
  </p:cSld>
  <p:clrMapOvr>
    <a:masterClrMapping/>
  </p:clrMapOvr>
</p:notes>
</file>

<file path=ppt/notesSlides/notesSlide8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86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5246921"/>
      </p:ext>
    </p:extLst>
  </p:cSld>
  <p:clrMapOvr>
    <a:masterClrMapping/>
  </p:clrMapOvr>
</p:notes>
</file>

<file path=ppt/notesSlides/notesSlide8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87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4308791"/>
      </p:ext>
    </p:extLst>
  </p:cSld>
  <p:clrMapOvr>
    <a:masterClrMapping/>
  </p:clrMapOvr>
</p:notes>
</file>

<file path=ppt/notesSlides/notesSlide8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89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51821328"/>
      </p:ext>
    </p:extLst>
  </p:cSld>
  <p:clrMapOvr>
    <a:masterClrMapping/>
  </p:clrMapOvr>
</p:notes>
</file>

<file path=ppt/notesSlides/notesSlide8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815471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210468"/>
      </p:ext>
    </p:extLst>
  </p:cSld>
  <p:clrMapOvr>
    <a:masterClrMapping/>
  </p:clrMapOvr>
</p:notes>
</file>

<file path=ppt/notesSlides/notesSlide9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0931540"/>
      </p:ext>
    </p:extLst>
  </p:cSld>
  <p:clrMapOvr>
    <a:masterClrMapping/>
  </p:clrMapOvr>
</p:notes>
</file>

<file path=ppt/notesSlides/notesSlide9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27887382"/>
      </p:ext>
    </p:extLst>
  </p:cSld>
  <p:clrMapOvr>
    <a:masterClrMapping/>
  </p:clrMapOvr>
</p:notes>
</file>

<file path=ppt/notesSlides/notesSlide9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0799191"/>
      </p:ext>
    </p:extLst>
  </p:cSld>
  <p:clrMapOvr>
    <a:masterClrMapping/>
  </p:clrMapOvr>
</p:notes>
</file>

<file path=ppt/notesSlides/notesSlide9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27215726"/>
      </p:ext>
    </p:extLst>
  </p:cSld>
  <p:clrMapOvr>
    <a:masterClrMapping/>
  </p:clrMapOvr>
</p:notes>
</file>

<file path=ppt/notesSlides/notesSlide9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03455839"/>
      </p:ext>
    </p:extLst>
  </p:cSld>
  <p:clrMapOvr>
    <a:masterClrMapping/>
  </p:clrMapOvr>
</p:notes>
</file>

<file path=ppt/notesSlides/notesSlide9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256613"/>
      </p:ext>
    </p:extLst>
  </p:cSld>
  <p:clrMapOvr>
    <a:masterClrMapping/>
  </p:clrMapOvr>
</p:notes>
</file>

<file path=ppt/notesSlides/notesSlide9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5960730"/>
      </p:ext>
    </p:extLst>
  </p:cSld>
  <p:clrMapOvr>
    <a:masterClrMapping/>
  </p:clrMapOvr>
</p:notes>
</file>

<file path=ppt/notesSlides/notesSlide9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839840"/>
      </p:ext>
    </p:extLst>
  </p:cSld>
  <p:clrMapOvr>
    <a:masterClrMapping/>
  </p:clrMapOvr>
</p:notes>
</file>

<file path=ppt/notesSlides/notesSlide9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99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320099"/>
      </p:ext>
    </p:extLst>
  </p:cSld>
  <p:clrMapOvr>
    <a:masterClrMapping/>
  </p:clrMapOvr>
</p:notes>
</file>

<file path=ppt/notesSlides/notesSlide9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426C933E-16E2-2546-8CC2-D3F194CAB205}" type="slidenum">
              <a:rPr lang="en-US" smtClean="0"/>
              <a:t>100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87614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 b="0" i="0">
                <a:latin typeface="Helvetica Neue Medium" panose="02000503000000020004" pitchFamily="2" charset="0"/>
                <a:ea typeface="Helvetica Neue Medium" panose="02000503000000020004" pitchFamily="2" charset="0"/>
                <a:cs typeface="Helvetica Neue Medium" panose="02000503000000020004" pitchFamily="2" charset="0"/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42274110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48895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90567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0986786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6745A08F-BAF7-764F-AC3A-FE191989BE08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768349"/>
            <a:ext cx="9144000" cy="6089650"/>
          </a:xfrm>
          <a:prstGeom prst="rect">
            <a:avLst/>
          </a:prstGeom>
        </p:spPr>
      </p:pic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rgbClr val="0F1A4C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ounded Rectangle 6">
            <a:extLst>
              <a:ext uri="{FF2B5EF4-FFF2-40B4-BE49-F238E27FC236}">
                <a16:creationId xmlns:a16="http://schemas.microsoft.com/office/drawing/2014/main" id="{4031AF30-05CC-314F-9912-6DB92D83FEB3}"/>
              </a:ext>
            </a:extLst>
          </p:cNvPr>
          <p:cNvSpPr/>
          <p:nvPr userDrawn="1"/>
        </p:nvSpPr>
        <p:spPr>
          <a:xfrm>
            <a:off x="623888" y="1704581"/>
            <a:ext cx="7886700" cy="2852737"/>
          </a:xfrm>
          <a:prstGeom prst="roundRect">
            <a:avLst/>
          </a:prstGeom>
          <a:solidFill>
            <a:srgbClr val="DADEFD"/>
          </a:solidFill>
          <a:ln w="38100">
            <a:noFill/>
          </a:ln>
          <a:effectLst>
            <a:reflection blurRad="6350" stA="52000" endA="300" endPos="35000" dir="5400000" sy="-100000" algn="bl" rotWithShape="0"/>
          </a:effectLst>
          <a:scene3d>
            <a:camera prst="orthographicFront">
              <a:rot lat="0" lon="0" rev="0"/>
            </a:camera>
            <a:lightRig rig="contrasting" dir="t">
              <a:rot lat="0" lon="0" rev="7800000"/>
            </a:lightRig>
          </a:scene3d>
          <a:sp3d>
            <a:bevelT w="139700" h="139700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3412" y="1672436"/>
            <a:ext cx="7886700" cy="2852737"/>
          </a:xfrm>
          <a:noFill/>
        </p:spPr>
        <p:txBody>
          <a:bodyPr anchor="b"/>
          <a:lstStyle>
            <a:lvl1pPr>
              <a:defRPr sz="6000">
                <a:solidFill>
                  <a:srgbClr val="0F1A4C"/>
                </a:solidFill>
              </a:defRPr>
            </a:lvl1pPr>
          </a:lstStyle>
          <a:p>
            <a:r>
              <a:rPr lang="en-US" dirty="0"/>
              <a:t>Click to edit Master title style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0C08ED1-B16C-D44E-86B0-2F601D442FD3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808" b="9950"/>
          <a:stretch/>
        </p:blipFill>
        <p:spPr>
          <a:xfrm>
            <a:off x="-9144" y="0"/>
            <a:ext cx="9153144" cy="8043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029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512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788893"/>
            <a:ext cx="7886700" cy="90179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4762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6032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58562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149734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/>
          <a:lstStyle/>
          <a:p>
            <a:fld id="{AF7A9175-E02C-B045-AA15-85963E77189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02697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1183341"/>
            <a:ext cx="7886700" cy="98611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981200"/>
            <a:ext cx="7886700" cy="4511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57900" y="649287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0" i="0">
                <a:solidFill>
                  <a:schemeClr val="tx1"/>
                </a:solidFill>
                <a:latin typeface="Helvetica Neue UltraLight" panose="02000206000000020004" pitchFamily="2" charset="0"/>
                <a:ea typeface="Helvetica Neue UltraLight" panose="02000206000000020004" pitchFamily="2" charset="0"/>
              </a:defRPr>
            </a:lvl1pPr>
          </a:lstStyle>
          <a:p>
            <a:endParaRPr lang="en-US" dirty="0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F70CC424-47B2-8946-8F00-6AE22025A72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1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808" b="9950"/>
          <a:stretch/>
        </p:blipFill>
        <p:spPr>
          <a:xfrm>
            <a:off x="9144" y="9144"/>
            <a:ext cx="9125712" cy="8052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33480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0" i="0" kern="1200">
          <a:solidFill>
            <a:srgbClr val="19275C"/>
          </a:solidFill>
          <a:latin typeface="Helvetica Neue Medium" panose="02000503000000020004" pitchFamily="2" charset="0"/>
          <a:ea typeface="Helvetica Neue Medium" panose="02000503000000020004" pitchFamily="2" charset="0"/>
          <a:cs typeface="Helvetica Neue Medium" panose="02000503000000020004" pitchFamily="2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b="0" i="0" kern="1200">
          <a:solidFill>
            <a:schemeClr val="tx1"/>
          </a:solidFill>
          <a:latin typeface="Helvetica Neue Light" panose="02000403000000020004" pitchFamily="2" charset="0"/>
          <a:ea typeface="Helvetica Neue Light" panose="02000403000000020004" pitchFamily="2" charset="0"/>
          <a:cs typeface="Helvetica Neue" panose="02000503000000020004" pitchFamily="2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b="0" i="0" kern="1200">
          <a:solidFill>
            <a:schemeClr val="tx1"/>
          </a:solidFill>
          <a:latin typeface="Helvetica Neue Light" panose="02000403000000020004" pitchFamily="2" charset="0"/>
          <a:ea typeface="Helvetica Neue Light" panose="02000403000000020004" pitchFamily="2" charset="0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b="0" i="0" kern="1200">
          <a:solidFill>
            <a:schemeClr val="tx1"/>
          </a:solidFill>
          <a:latin typeface="Helvetica Neue Light" panose="02000403000000020004" pitchFamily="2" charset="0"/>
          <a:ea typeface="Helvetica Neue Light" panose="02000403000000020004" pitchFamily="2" charset="0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 Neue Light" panose="02000403000000020004" pitchFamily="2" charset="0"/>
          <a:ea typeface="Helvetica Neue Light" panose="02000403000000020004" pitchFamily="2" charset="0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b="0" i="0" kern="1200">
          <a:solidFill>
            <a:schemeClr val="tx1"/>
          </a:solidFill>
          <a:latin typeface="Helvetica Neue Light" panose="02000403000000020004" pitchFamily="2" charset="0"/>
          <a:ea typeface="Helvetica Neue Light" panose="02000403000000020004" pitchFamily="2" charset="0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Stata17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0.png"/><Relationship Id="rId3" Type="http://schemas.openxmlformats.org/officeDocument/2006/relationships/image" Target="../media/image6.png"/><Relationship Id="rId7" Type="http://schemas.openxmlformats.org/officeDocument/2006/relationships/image" Target="../media/image6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11.png"/><Relationship Id="rId5" Type="http://schemas.openxmlformats.org/officeDocument/2006/relationships/image" Target="../media/image8.png"/><Relationship Id="rId10" Type="http://schemas.openxmlformats.org/officeDocument/2006/relationships/image" Target="../media/image910.png"/><Relationship Id="rId4" Type="http://schemas.openxmlformats.org/officeDocument/2006/relationships/image" Target="../media/image7.png"/><Relationship Id="rId9" Type="http://schemas.openxmlformats.org/officeDocument/2006/relationships/image" Target="../media/image810.png"/></Relationships>
</file>

<file path=ppt/slides/_rels/slide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1.png"/><Relationship Id="rId2" Type="http://schemas.openxmlformats.org/officeDocument/2006/relationships/notesSlide" Target="../notesSlides/notesSlide99.xml"/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hyperlink" Target="https://github.com/StataMeghan/JupyterNotebook/blob/main/Difference-in-differences.ipynb" TargetMode="External"/><Relationship Id="rId2" Type="http://schemas.openxmlformats.org/officeDocument/2006/relationships/notesSlide" Target="../notesSlides/notesSlide100.xml"/><Relationship Id="rId1" Type="http://schemas.openxmlformats.org/officeDocument/2006/relationships/slideLayout" Target="../slideLayouts/slideLayout2.xml"/></Relationships>
</file>

<file path=ppt/slides/_rels/slide10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tata.com/new-in-stata/java-integration/" TargetMode="External"/><Relationship Id="rId2" Type="http://schemas.openxmlformats.org/officeDocument/2006/relationships/notesSlide" Target="../notesSlides/notesSlide101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stata.com/new-in-stata/apple-silicon/" TargetMode="External"/><Relationship Id="rId5" Type="http://schemas.openxmlformats.org/officeDocument/2006/relationships/hyperlink" Target="https://www.stata.com/new-in-stata/jdbc/" TargetMode="External"/><Relationship Id="rId4" Type="http://schemas.openxmlformats.org/officeDocument/2006/relationships/hyperlink" Target="https://www.stata.com/new-in-stata/h2o-integration/" TargetMode="External"/></Relationships>
</file>

<file path=ppt/slides/_rels/slide10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2.xml"/><Relationship Id="rId1" Type="http://schemas.openxmlformats.org/officeDocument/2006/relationships/slideLayout" Target="../slideLayouts/slideLayout2.xml"/></Relationships>
</file>

<file path=ppt/slides/_rels/slide10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3.xml"/><Relationship Id="rId1" Type="http://schemas.openxmlformats.org/officeDocument/2006/relationships/slideLayout" Target="../slideLayouts/slideLayout2.xml"/></Relationships>
</file>

<file path=ppt/slides/_rels/slide105.xml.rels><?xml version="1.0" encoding="UTF-8" standalone="yes"?>
<Relationships xmlns="http://schemas.openxmlformats.org/package/2006/relationships"><Relationship Id="rId3" Type="http://schemas.openxmlformats.org/officeDocument/2006/relationships/hyperlink" Target="https://tinyurl.com/stata17" TargetMode="External"/><Relationship Id="rId2" Type="http://schemas.openxmlformats.org/officeDocument/2006/relationships/notesSlide" Target="../notesSlides/notesSlide104.xml"/><Relationship Id="rId1" Type="http://schemas.openxmlformats.org/officeDocument/2006/relationships/slideLayout" Target="../slideLayouts/slideLayout7.xml"/><Relationship Id="rId4" Type="http://schemas.openxmlformats.org/officeDocument/2006/relationships/hyperlink" Target="mailto:tech-support@stata.com" TargetMode="Externa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em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emf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emf"/><Relationship Id="rId3" Type="http://schemas.openxmlformats.org/officeDocument/2006/relationships/image" Target="../media/image11.emf"/><Relationship Id="rId7" Type="http://schemas.openxmlformats.org/officeDocument/2006/relationships/image" Target="../media/image15.emf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emf"/><Relationship Id="rId11" Type="http://schemas.openxmlformats.org/officeDocument/2006/relationships/image" Target="../media/image19.emf"/><Relationship Id="rId5" Type="http://schemas.openxmlformats.org/officeDocument/2006/relationships/image" Target="../media/image13.emf"/><Relationship Id="rId10" Type="http://schemas.openxmlformats.org/officeDocument/2006/relationships/image" Target="../media/image18.emf"/><Relationship Id="rId4" Type="http://schemas.openxmlformats.org/officeDocument/2006/relationships/image" Target="../media/image12.emf"/><Relationship Id="rId9" Type="http://schemas.openxmlformats.org/officeDocument/2006/relationships/image" Target="../media/image17.em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emf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emf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emf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emf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emf"/><Relationship Id="rId4" Type="http://schemas.openxmlformats.org/officeDocument/2006/relationships/image" Target="../media/image24.em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emf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emf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em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2.emf"/><Relationship Id="rId4" Type="http://schemas.openxmlformats.org/officeDocument/2006/relationships/image" Target="../media/image31.em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svg"/><Relationship Id="rId13" Type="http://schemas.openxmlformats.org/officeDocument/2006/relationships/image" Target="../media/image43.png"/><Relationship Id="rId18" Type="http://schemas.openxmlformats.org/officeDocument/2006/relationships/image" Target="../media/image48.sv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12" Type="http://schemas.openxmlformats.org/officeDocument/2006/relationships/image" Target="../media/image42.svg"/><Relationship Id="rId17" Type="http://schemas.openxmlformats.org/officeDocument/2006/relationships/image" Target="../media/image47.png"/><Relationship Id="rId2" Type="http://schemas.openxmlformats.org/officeDocument/2006/relationships/notesSlide" Target="../notesSlides/notesSlide21.xml"/><Relationship Id="rId16" Type="http://schemas.openxmlformats.org/officeDocument/2006/relationships/image" Target="../media/image46.sv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svg"/><Relationship Id="rId11" Type="http://schemas.openxmlformats.org/officeDocument/2006/relationships/image" Target="../media/image41.png"/><Relationship Id="rId5" Type="http://schemas.openxmlformats.org/officeDocument/2006/relationships/image" Target="../media/image35.png"/><Relationship Id="rId15" Type="http://schemas.openxmlformats.org/officeDocument/2006/relationships/image" Target="../media/image45.png"/><Relationship Id="rId10" Type="http://schemas.openxmlformats.org/officeDocument/2006/relationships/image" Target="../media/image40.svg"/><Relationship Id="rId4" Type="http://schemas.openxmlformats.org/officeDocument/2006/relationships/image" Target="../media/image34.svg"/><Relationship Id="rId9" Type="http://schemas.openxmlformats.org/officeDocument/2006/relationships/image" Target="../media/image39.png"/><Relationship Id="rId14" Type="http://schemas.openxmlformats.org/officeDocument/2006/relationships/image" Target="../media/image44.sv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emf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emf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3.emf"/><Relationship Id="rId4" Type="http://schemas.openxmlformats.org/officeDocument/2006/relationships/image" Target="../media/image52.emf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em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5.em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emf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emf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0.emf"/><Relationship Id="rId4" Type="http://schemas.openxmlformats.org/officeDocument/2006/relationships/image" Target="../media/image59.sv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4.emf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emf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6.emf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emf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8.emf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emf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emf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0.png"/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0.png"/><Relationship Id="rId18" Type="http://schemas.openxmlformats.org/officeDocument/2006/relationships/image" Target="../media/image75.png"/><Relationship Id="rId26" Type="http://schemas.openxmlformats.org/officeDocument/2006/relationships/image" Target="../media/image83.png"/><Relationship Id="rId39" Type="http://schemas.openxmlformats.org/officeDocument/2006/relationships/image" Target="../media/image96.png"/><Relationship Id="rId21" Type="http://schemas.openxmlformats.org/officeDocument/2006/relationships/image" Target="../media/image78.png"/><Relationship Id="rId34" Type="http://schemas.openxmlformats.org/officeDocument/2006/relationships/image" Target="../media/image91.png"/><Relationship Id="rId42" Type="http://schemas.openxmlformats.org/officeDocument/2006/relationships/image" Target="../media/image99.png"/><Relationship Id="rId47" Type="http://schemas.openxmlformats.org/officeDocument/2006/relationships/image" Target="../media/image104.png"/><Relationship Id="rId50" Type="http://schemas.openxmlformats.org/officeDocument/2006/relationships/image" Target="../media/image107.png"/><Relationship Id="rId55" Type="http://schemas.openxmlformats.org/officeDocument/2006/relationships/image" Target="../media/image112.png"/><Relationship Id="rId63" Type="http://schemas.openxmlformats.org/officeDocument/2006/relationships/image" Target="../media/image120.png"/><Relationship Id="rId68" Type="http://schemas.openxmlformats.org/officeDocument/2006/relationships/image" Target="../media/image125.png"/><Relationship Id="rId76" Type="http://schemas.openxmlformats.org/officeDocument/2006/relationships/image" Target="../media/image133.png"/><Relationship Id="rId7" Type="http://schemas.openxmlformats.org/officeDocument/2006/relationships/image" Target="../media/image64.png"/><Relationship Id="rId71" Type="http://schemas.openxmlformats.org/officeDocument/2006/relationships/image" Target="../media/image128.png"/><Relationship Id="rId2" Type="http://schemas.openxmlformats.org/officeDocument/2006/relationships/notesSlide" Target="../notesSlides/notesSlide37.xml"/><Relationship Id="rId16" Type="http://schemas.openxmlformats.org/officeDocument/2006/relationships/image" Target="../media/image73.png"/><Relationship Id="rId29" Type="http://schemas.openxmlformats.org/officeDocument/2006/relationships/image" Target="../media/image86.png"/><Relationship Id="rId11" Type="http://schemas.openxmlformats.org/officeDocument/2006/relationships/image" Target="../media/image68.png"/><Relationship Id="rId24" Type="http://schemas.openxmlformats.org/officeDocument/2006/relationships/image" Target="../media/image81.png"/><Relationship Id="rId32" Type="http://schemas.openxmlformats.org/officeDocument/2006/relationships/image" Target="../media/image89.png"/><Relationship Id="rId37" Type="http://schemas.openxmlformats.org/officeDocument/2006/relationships/image" Target="../media/image94.png"/><Relationship Id="rId40" Type="http://schemas.openxmlformats.org/officeDocument/2006/relationships/image" Target="../media/image97.png"/><Relationship Id="rId45" Type="http://schemas.openxmlformats.org/officeDocument/2006/relationships/image" Target="../media/image102.png"/><Relationship Id="rId53" Type="http://schemas.openxmlformats.org/officeDocument/2006/relationships/image" Target="../media/image110.png"/><Relationship Id="rId58" Type="http://schemas.openxmlformats.org/officeDocument/2006/relationships/image" Target="../media/image115.png"/><Relationship Id="rId66" Type="http://schemas.openxmlformats.org/officeDocument/2006/relationships/image" Target="../media/image123.png"/><Relationship Id="rId74" Type="http://schemas.openxmlformats.org/officeDocument/2006/relationships/image" Target="../media/image131.png"/><Relationship Id="rId79" Type="http://schemas.openxmlformats.org/officeDocument/2006/relationships/image" Target="../media/image136.png"/><Relationship Id="rId5" Type="http://schemas.openxmlformats.org/officeDocument/2006/relationships/image" Target="../media/image62.png"/><Relationship Id="rId61" Type="http://schemas.openxmlformats.org/officeDocument/2006/relationships/image" Target="../media/image118.png"/><Relationship Id="rId10" Type="http://schemas.openxmlformats.org/officeDocument/2006/relationships/image" Target="../media/image670.png"/><Relationship Id="rId19" Type="http://schemas.openxmlformats.org/officeDocument/2006/relationships/image" Target="../media/image76.png"/><Relationship Id="rId31" Type="http://schemas.openxmlformats.org/officeDocument/2006/relationships/image" Target="../media/image88.png"/><Relationship Id="rId44" Type="http://schemas.openxmlformats.org/officeDocument/2006/relationships/image" Target="../media/image101.png"/><Relationship Id="rId52" Type="http://schemas.openxmlformats.org/officeDocument/2006/relationships/image" Target="../media/image109.png"/><Relationship Id="rId60" Type="http://schemas.openxmlformats.org/officeDocument/2006/relationships/image" Target="../media/image117.png"/><Relationship Id="rId65" Type="http://schemas.openxmlformats.org/officeDocument/2006/relationships/image" Target="../media/image122.png"/><Relationship Id="rId73" Type="http://schemas.openxmlformats.org/officeDocument/2006/relationships/image" Target="../media/image130.png"/><Relationship Id="rId78" Type="http://schemas.openxmlformats.org/officeDocument/2006/relationships/image" Target="../media/image135.png"/><Relationship Id="rId81" Type="http://schemas.openxmlformats.org/officeDocument/2006/relationships/image" Target="../media/image138.png"/><Relationship Id="rId4" Type="http://schemas.openxmlformats.org/officeDocument/2006/relationships/image" Target="../media/image61.png"/><Relationship Id="rId9" Type="http://schemas.openxmlformats.org/officeDocument/2006/relationships/image" Target="../media/image660.png"/><Relationship Id="rId14" Type="http://schemas.openxmlformats.org/officeDocument/2006/relationships/image" Target="../media/image71.png"/><Relationship Id="rId22" Type="http://schemas.openxmlformats.org/officeDocument/2006/relationships/image" Target="../media/image79.png"/><Relationship Id="rId27" Type="http://schemas.openxmlformats.org/officeDocument/2006/relationships/image" Target="../media/image84.png"/><Relationship Id="rId30" Type="http://schemas.openxmlformats.org/officeDocument/2006/relationships/image" Target="../media/image87.png"/><Relationship Id="rId35" Type="http://schemas.openxmlformats.org/officeDocument/2006/relationships/image" Target="../media/image92.png"/><Relationship Id="rId43" Type="http://schemas.openxmlformats.org/officeDocument/2006/relationships/image" Target="../media/image100.png"/><Relationship Id="rId48" Type="http://schemas.openxmlformats.org/officeDocument/2006/relationships/image" Target="../media/image105.png"/><Relationship Id="rId56" Type="http://schemas.openxmlformats.org/officeDocument/2006/relationships/image" Target="../media/image113.png"/><Relationship Id="rId64" Type="http://schemas.openxmlformats.org/officeDocument/2006/relationships/image" Target="../media/image121.png"/><Relationship Id="rId69" Type="http://schemas.openxmlformats.org/officeDocument/2006/relationships/image" Target="../media/image126.png"/><Relationship Id="rId77" Type="http://schemas.openxmlformats.org/officeDocument/2006/relationships/image" Target="../media/image134.png"/><Relationship Id="rId8" Type="http://schemas.openxmlformats.org/officeDocument/2006/relationships/image" Target="../media/image650.png"/><Relationship Id="rId51" Type="http://schemas.openxmlformats.org/officeDocument/2006/relationships/image" Target="../media/image108.png"/><Relationship Id="rId72" Type="http://schemas.openxmlformats.org/officeDocument/2006/relationships/image" Target="../media/image129.png"/><Relationship Id="rId80" Type="http://schemas.openxmlformats.org/officeDocument/2006/relationships/image" Target="../media/image137.png"/><Relationship Id="rId3" Type="http://schemas.openxmlformats.org/officeDocument/2006/relationships/image" Target="../media/image600.png"/><Relationship Id="rId12" Type="http://schemas.openxmlformats.org/officeDocument/2006/relationships/image" Target="../media/image690.png"/><Relationship Id="rId17" Type="http://schemas.openxmlformats.org/officeDocument/2006/relationships/image" Target="../media/image74.png"/><Relationship Id="rId25" Type="http://schemas.openxmlformats.org/officeDocument/2006/relationships/image" Target="../media/image82.png"/><Relationship Id="rId33" Type="http://schemas.openxmlformats.org/officeDocument/2006/relationships/image" Target="../media/image90.png"/><Relationship Id="rId38" Type="http://schemas.openxmlformats.org/officeDocument/2006/relationships/image" Target="../media/image95.png"/><Relationship Id="rId46" Type="http://schemas.openxmlformats.org/officeDocument/2006/relationships/image" Target="../media/image103.png"/><Relationship Id="rId59" Type="http://schemas.openxmlformats.org/officeDocument/2006/relationships/image" Target="../media/image116.png"/><Relationship Id="rId67" Type="http://schemas.openxmlformats.org/officeDocument/2006/relationships/image" Target="../media/image124.png"/><Relationship Id="rId20" Type="http://schemas.openxmlformats.org/officeDocument/2006/relationships/image" Target="../media/image77.png"/><Relationship Id="rId41" Type="http://schemas.openxmlformats.org/officeDocument/2006/relationships/image" Target="../media/image98.png"/><Relationship Id="rId54" Type="http://schemas.openxmlformats.org/officeDocument/2006/relationships/image" Target="../media/image111.png"/><Relationship Id="rId62" Type="http://schemas.openxmlformats.org/officeDocument/2006/relationships/image" Target="../media/image119.png"/><Relationship Id="rId70" Type="http://schemas.openxmlformats.org/officeDocument/2006/relationships/image" Target="../media/image127.png"/><Relationship Id="rId75" Type="http://schemas.openxmlformats.org/officeDocument/2006/relationships/image" Target="../media/image1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3.png"/><Relationship Id="rId15" Type="http://schemas.openxmlformats.org/officeDocument/2006/relationships/image" Target="../media/image72.png"/><Relationship Id="rId23" Type="http://schemas.openxmlformats.org/officeDocument/2006/relationships/image" Target="../media/image80.png"/><Relationship Id="rId28" Type="http://schemas.openxmlformats.org/officeDocument/2006/relationships/image" Target="../media/image85.png"/><Relationship Id="rId36" Type="http://schemas.openxmlformats.org/officeDocument/2006/relationships/image" Target="../media/image93.png"/><Relationship Id="rId49" Type="http://schemas.openxmlformats.org/officeDocument/2006/relationships/image" Target="../media/image106.png"/><Relationship Id="rId57" Type="http://schemas.openxmlformats.org/officeDocument/2006/relationships/image" Target="../media/image114.png"/></Relationships>
</file>

<file path=ppt/slides/_rels/slide38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7.png"/><Relationship Id="rId18" Type="http://schemas.openxmlformats.org/officeDocument/2006/relationships/image" Target="../media/image162.png"/><Relationship Id="rId26" Type="http://schemas.openxmlformats.org/officeDocument/2006/relationships/image" Target="../media/image170.png"/><Relationship Id="rId39" Type="http://schemas.openxmlformats.org/officeDocument/2006/relationships/image" Target="../media/image183.png"/><Relationship Id="rId21" Type="http://schemas.openxmlformats.org/officeDocument/2006/relationships/image" Target="../media/image165.png"/><Relationship Id="rId34" Type="http://schemas.openxmlformats.org/officeDocument/2006/relationships/image" Target="../media/image178.png"/><Relationship Id="rId42" Type="http://schemas.openxmlformats.org/officeDocument/2006/relationships/image" Target="../media/image186.png"/><Relationship Id="rId47" Type="http://schemas.openxmlformats.org/officeDocument/2006/relationships/image" Target="../media/image191.png"/><Relationship Id="rId50" Type="http://schemas.openxmlformats.org/officeDocument/2006/relationships/image" Target="../media/image194.png"/><Relationship Id="rId55" Type="http://schemas.openxmlformats.org/officeDocument/2006/relationships/image" Target="../media/image199.png"/><Relationship Id="rId63" Type="http://schemas.openxmlformats.org/officeDocument/2006/relationships/image" Target="../media/image208.png"/><Relationship Id="rId68" Type="http://schemas.openxmlformats.org/officeDocument/2006/relationships/image" Target="../media/image213.png"/><Relationship Id="rId76" Type="http://schemas.openxmlformats.org/officeDocument/2006/relationships/image" Target="../media/image139.png"/><Relationship Id="rId7" Type="http://schemas.openxmlformats.org/officeDocument/2006/relationships/image" Target="../media/image151.png"/><Relationship Id="rId71" Type="http://schemas.openxmlformats.org/officeDocument/2006/relationships/image" Target="../media/image216.png"/><Relationship Id="rId2" Type="http://schemas.openxmlformats.org/officeDocument/2006/relationships/notesSlide" Target="../notesSlides/notesSlide38.xml"/><Relationship Id="rId16" Type="http://schemas.openxmlformats.org/officeDocument/2006/relationships/image" Target="../media/image160.png"/><Relationship Id="rId29" Type="http://schemas.openxmlformats.org/officeDocument/2006/relationships/image" Target="../media/image173.png"/><Relationship Id="rId11" Type="http://schemas.openxmlformats.org/officeDocument/2006/relationships/image" Target="../media/image155.png"/><Relationship Id="rId24" Type="http://schemas.openxmlformats.org/officeDocument/2006/relationships/image" Target="../media/image168.png"/><Relationship Id="rId32" Type="http://schemas.openxmlformats.org/officeDocument/2006/relationships/image" Target="../media/image176.png"/><Relationship Id="rId37" Type="http://schemas.openxmlformats.org/officeDocument/2006/relationships/image" Target="../media/image181.png"/><Relationship Id="rId40" Type="http://schemas.openxmlformats.org/officeDocument/2006/relationships/image" Target="../media/image184.png"/><Relationship Id="rId45" Type="http://schemas.openxmlformats.org/officeDocument/2006/relationships/image" Target="../media/image189.png"/><Relationship Id="rId53" Type="http://schemas.openxmlformats.org/officeDocument/2006/relationships/image" Target="../media/image197.png"/><Relationship Id="rId58" Type="http://schemas.openxmlformats.org/officeDocument/2006/relationships/image" Target="../media/image203.png"/><Relationship Id="rId66" Type="http://schemas.openxmlformats.org/officeDocument/2006/relationships/image" Target="../media/image211.png"/><Relationship Id="rId74" Type="http://schemas.openxmlformats.org/officeDocument/2006/relationships/image" Target="../media/image219.png"/><Relationship Id="rId79" Type="http://schemas.openxmlformats.org/officeDocument/2006/relationships/image" Target="../media/image224.png"/><Relationship Id="rId5" Type="http://schemas.openxmlformats.org/officeDocument/2006/relationships/image" Target="../media/image149.png"/><Relationship Id="rId61" Type="http://schemas.openxmlformats.org/officeDocument/2006/relationships/image" Target="../media/image206.png"/><Relationship Id="rId82" Type="http://schemas.openxmlformats.org/officeDocument/2006/relationships/image" Target="../media/image140.png"/><Relationship Id="rId10" Type="http://schemas.openxmlformats.org/officeDocument/2006/relationships/image" Target="../media/image154.png"/><Relationship Id="rId19" Type="http://schemas.openxmlformats.org/officeDocument/2006/relationships/image" Target="../media/image163.png"/><Relationship Id="rId31" Type="http://schemas.openxmlformats.org/officeDocument/2006/relationships/image" Target="../media/image175.png"/><Relationship Id="rId44" Type="http://schemas.openxmlformats.org/officeDocument/2006/relationships/image" Target="../media/image188.png"/><Relationship Id="rId52" Type="http://schemas.openxmlformats.org/officeDocument/2006/relationships/image" Target="../media/image196.png"/><Relationship Id="rId60" Type="http://schemas.openxmlformats.org/officeDocument/2006/relationships/image" Target="../media/image205.png"/><Relationship Id="rId65" Type="http://schemas.openxmlformats.org/officeDocument/2006/relationships/image" Target="../media/image210.png"/><Relationship Id="rId73" Type="http://schemas.openxmlformats.org/officeDocument/2006/relationships/image" Target="../media/image218.png"/><Relationship Id="rId78" Type="http://schemas.openxmlformats.org/officeDocument/2006/relationships/image" Target="../media/image223.png"/><Relationship Id="rId81" Type="http://schemas.openxmlformats.org/officeDocument/2006/relationships/image" Target="../media/image226.png"/><Relationship Id="rId4" Type="http://schemas.openxmlformats.org/officeDocument/2006/relationships/image" Target="../media/image148.png"/><Relationship Id="rId9" Type="http://schemas.openxmlformats.org/officeDocument/2006/relationships/image" Target="../media/image153.png"/><Relationship Id="rId14" Type="http://schemas.openxmlformats.org/officeDocument/2006/relationships/image" Target="../media/image158.png"/><Relationship Id="rId22" Type="http://schemas.openxmlformats.org/officeDocument/2006/relationships/image" Target="../media/image166.png"/><Relationship Id="rId27" Type="http://schemas.openxmlformats.org/officeDocument/2006/relationships/image" Target="../media/image171.png"/><Relationship Id="rId30" Type="http://schemas.openxmlformats.org/officeDocument/2006/relationships/image" Target="../media/image174.png"/><Relationship Id="rId35" Type="http://schemas.openxmlformats.org/officeDocument/2006/relationships/image" Target="../media/image179.png"/><Relationship Id="rId43" Type="http://schemas.openxmlformats.org/officeDocument/2006/relationships/image" Target="../media/image187.png"/><Relationship Id="rId48" Type="http://schemas.openxmlformats.org/officeDocument/2006/relationships/image" Target="../media/image192.png"/><Relationship Id="rId56" Type="http://schemas.openxmlformats.org/officeDocument/2006/relationships/image" Target="../media/image201.png"/><Relationship Id="rId64" Type="http://schemas.openxmlformats.org/officeDocument/2006/relationships/image" Target="../media/image209.png"/><Relationship Id="rId69" Type="http://schemas.openxmlformats.org/officeDocument/2006/relationships/image" Target="../media/image214.png"/><Relationship Id="rId77" Type="http://schemas.openxmlformats.org/officeDocument/2006/relationships/image" Target="../media/image222.png"/><Relationship Id="rId8" Type="http://schemas.openxmlformats.org/officeDocument/2006/relationships/image" Target="../media/image152.png"/><Relationship Id="rId51" Type="http://schemas.openxmlformats.org/officeDocument/2006/relationships/image" Target="../media/image195.png"/><Relationship Id="rId72" Type="http://schemas.openxmlformats.org/officeDocument/2006/relationships/image" Target="../media/image217.png"/><Relationship Id="rId80" Type="http://schemas.openxmlformats.org/officeDocument/2006/relationships/image" Target="../media/image225.png"/><Relationship Id="rId3" Type="http://schemas.openxmlformats.org/officeDocument/2006/relationships/image" Target="../media/image147.png"/><Relationship Id="rId12" Type="http://schemas.openxmlformats.org/officeDocument/2006/relationships/image" Target="../media/image156.png"/><Relationship Id="rId17" Type="http://schemas.openxmlformats.org/officeDocument/2006/relationships/image" Target="../media/image161.png"/><Relationship Id="rId25" Type="http://schemas.openxmlformats.org/officeDocument/2006/relationships/image" Target="../media/image169.png"/><Relationship Id="rId33" Type="http://schemas.openxmlformats.org/officeDocument/2006/relationships/image" Target="../media/image177.png"/><Relationship Id="rId38" Type="http://schemas.openxmlformats.org/officeDocument/2006/relationships/image" Target="../media/image182.png"/><Relationship Id="rId46" Type="http://schemas.openxmlformats.org/officeDocument/2006/relationships/image" Target="../media/image190.png"/><Relationship Id="rId59" Type="http://schemas.openxmlformats.org/officeDocument/2006/relationships/image" Target="../media/image204.png"/><Relationship Id="rId67" Type="http://schemas.openxmlformats.org/officeDocument/2006/relationships/image" Target="../media/image212.png"/><Relationship Id="rId20" Type="http://schemas.openxmlformats.org/officeDocument/2006/relationships/image" Target="../media/image164.png"/><Relationship Id="rId41" Type="http://schemas.openxmlformats.org/officeDocument/2006/relationships/image" Target="../media/image185.png"/><Relationship Id="rId54" Type="http://schemas.openxmlformats.org/officeDocument/2006/relationships/image" Target="../media/image198.png"/><Relationship Id="rId62" Type="http://schemas.openxmlformats.org/officeDocument/2006/relationships/image" Target="../media/image207.png"/><Relationship Id="rId70" Type="http://schemas.openxmlformats.org/officeDocument/2006/relationships/image" Target="../media/image215.png"/><Relationship Id="rId75" Type="http://schemas.openxmlformats.org/officeDocument/2006/relationships/image" Target="../media/image220.png"/><Relationship Id="rId83" Type="http://schemas.openxmlformats.org/officeDocument/2006/relationships/image" Target="../media/image22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15" Type="http://schemas.openxmlformats.org/officeDocument/2006/relationships/image" Target="../media/image159.png"/><Relationship Id="rId23" Type="http://schemas.openxmlformats.org/officeDocument/2006/relationships/image" Target="../media/image167.png"/><Relationship Id="rId28" Type="http://schemas.openxmlformats.org/officeDocument/2006/relationships/image" Target="../media/image172.png"/><Relationship Id="rId36" Type="http://schemas.openxmlformats.org/officeDocument/2006/relationships/image" Target="../media/image180.png"/><Relationship Id="rId49" Type="http://schemas.openxmlformats.org/officeDocument/2006/relationships/image" Target="../media/image193.png"/><Relationship Id="rId57" Type="http://schemas.openxmlformats.org/officeDocument/2006/relationships/image" Target="../media/image202.png"/></Relationships>
</file>

<file path=ppt/slides/_rels/slide39.xml.rels><?xml version="1.0" encoding="UTF-8" standalone="yes"?>
<Relationships xmlns="http://schemas.openxmlformats.org/package/2006/relationships"><Relationship Id="rId13" Type="http://schemas.openxmlformats.org/officeDocument/2006/relationships/image" Target="../media/image157.png"/><Relationship Id="rId18" Type="http://schemas.openxmlformats.org/officeDocument/2006/relationships/image" Target="../media/image162.png"/><Relationship Id="rId26" Type="http://schemas.openxmlformats.org/officeDocument/2006/relationships/image" Target="../media/image170.png"/><Relationship Id="rId39" Type="http://schemas.openxmlformats.org/officeDocument/2006/relationships/image" Target="../media/image183.png"/><Relationship Id="rId21" Type="http://schemas.openxmlformats.org/officeDocument/2006/relationships/image" Target="../media/image165.png"/><Relationship Id="rId34" Type="http://schemas.openxmlformats.org/officeDocument/2006/relationships/image" Target="../media/image178.png"/><Relationship Id="rId42" Type="http://schemas.openxmlformats.org/officeDocument/2006/relationships/image" Target="../media/image186.png"/><Relationship Id="rId47" Type="http://schemas.openxmlformats.org/officeDocument/2006/relationships/image" Target="../media/image191.png"/><Relationship Id="rId50" Type="http://schemas.openxmlformats.org/officeDocument/2006/relationships/image" Target="../media/image194.png"/><Relationship Id="rId55" Type="http://schemas.openxmlformats.org/officeDocument/2006/relationships/image" Target="../media/image199.png"/><Relationship Id="rId63" Type="http://schemas.openxmlformats.org/officeDocument/2006/relationships/image" Target="../media/image208.png"/><Relationship Id="rId68" Type="http://schemas.openxmlformats.org/officeDocument/2006/relationships/image" Target="../media/image213.png"/><Relationship Id="rId76" Type="http://schemas.openxmlformats.org/officeDocument/2006/relationships/image" Target="../media/image139.png"/><Relationship Id="rId7" Type="http://schemas.openxmlformats.org/officeDocument/2006/relationships/image" Target="../media/image151.png"/><Relationship Id="rId71" Type="http://schemas.openxmlformats.org/officeDocument/2006/relationships/image" Target="../media/image216.png"/><Relationship Id="rId2" Type="http://schemas.openxmlformats.org/officeDocument/2006/relationships/notesSlide" Target="../notesSlides/notesSlide39.xml"/><Relationship Id="rId16" Type="http://schemas.openxmlformats.org/officeDocument/2006/relationships/image" Target="../media/image160.png"/><Relationship Id="rId29" Type="http://schemas.openxmlformats.org/officeDocument/2006/relationships/image" Target="../media/image173.png"/><Relationship Id="rId11" Type="http://schemas.openxmlformats.org/officeDocument/2006/relationships/image" Target="../media/image155.png"/><Relationship Id="rId24" Type="http://schemas.openxmlformats.org/officeDocument/2006/relationships/image" Target="../media/image168.png"/><Relationship Id="rId32" Type="http://schemas.openxmlformats.org/officeDocument/2006/relationships/image" Target="../media/image176.png"/><Relationship Id="rId37" Type="http://schemas.openxmlformats.org/officeDocument/2006/relationships/image" Target="../media/image181.png"/><Relationship Id="rId40" Type="http://schemas.openxmlformats.org/officeDocument/2006/relationships/image" Target="../media/image184.png"/><Relationship Id="rId45" Type="http://schemas.openxmlformats.org/officeDocument/2006/relationships/image" Target="../media/image189.png"/><Relationship Id="rId53" Type="http://schemas.openxmlformats.org/officeDocument/2006/relationships/image" Target="../media/image197.png"/><Relationship Id="rId58" Type="http://schemas.openxmlformats.org/officeDocument/2006/relationships/image" Target="../media/image203.png"/><Relationship Id="rId66" Type="http://schemas.openxmlformats.org/officeDocument/2006/relationships/image" Target="../media/image211.png"/><Relationship Id="rId74" Type="http://schemas.openxmlformats.org/officeDocument/2006/relationships/image" Target="../media/image219.png"/><Relationship Id="rId79" Type="http://schemas.openxmlformats.org/officeDocument/2006/relationships/image" Target="../media/image224.png"/><Relationship Id="rId5" Type="http://schemas.openxmlformats.org/officeDocument/2006/relationships/image" Target="../media/image149.png"/><Relationship Id="rId61" Type="http://schemas.openxmlformats.org/officeDocument/2006/relationships/image" Target="../media/image206.png"/><Relationship Id="rId82" Type="http://schemas.openxmlformats.org/officeDocument/2006/relationships/image" Target="../media/image141.png"/><Relationship Id="rId10" Type="http://schemas.openxmlformats.org/officeDocument/2006/relationships/image" Target="../media/image154.png"/><Relationship Id="rId19" Type="http://schemas.openxmlformats.org/officeDocument/2006/relationships/image" Target="../media/image163.png"/><Relationship Id="rId31" Type="http://schemas.openxmlformats.org/officeDocument/2006/relationships/image" Target="../media/image175.png"/><Relationship Id="rId44" Type="http://schemas.openxmlformats.org/officeDocument/2006/relationships/image" Target="../media/image188.png"/><Relationship Id="rId52" Type="http://schemas.openxmlformats.org/officeDocument/2006/relationships/image" Target="../media/image196.png"/><Relationship Id="rId60" Type="http://schemas.openxmlformats.org/officeDocument/2006/relationships/image" Target="../media/image205.png"/><Relationship Id="rId65" Type="http://schemas.openxmlformats.org/officeDocument/2006/relationships/image" Target="../media/image210.png"/><Relationship Id="rId73" Type="http://schemas.openxmlformats.org/officeDocument/2006/relationships/image" Target="../media/image218.png"/><Relationship Id="rId78" Type="http://schemas.openxmlformats.org/officeDocument/2006/relationships/image" Target="../media/image223.png"/><Relationship Id="rId81" Type="http://schemas.openxmlformats.org/officeDocument/2006/relationships/image" Target="../media/image226.png"/><Relationship Id="rId4" Type="http://schemas.openxmlformats.org/officeDocument/2006/relationships/image" Target="../media/image148.png"/><Relationship Id="rId9" Type="http://schemas.openxmlformats.org/officeDocument/2006/relationships/image" Target="../media/image153.png"/><Relationship Id="rId14" Type="http://schemas.openxmlformats.org/officeDocument/2006/relationships/image" Target="../media/image158.png"/><Relationship Id="rId22" Type="http://schemas.openxmlformats.org/officeDocument/2006/relationships/image" Target="../media/image166.png"/><Relationship Id="rId27" Type="http://schemas.openxmlformats.org/officeDocument/2006/relationships/image" Target="../media/image171.png"/><Relationship Id="rId30" Type="http://schemas.openxmlformats.org/officeDocument/2006/relationships/image" Target="../media/image174.png"/><Relationship Id="rId35" Type="http://schemas.openxmlformats.org/officeDocument/2006/relationships/image" Target="../media/image179.png"/><Relationship Id="rId43" Type="http://schemas.openxmlformats.org/officeDocument/2006/relationships/image" Target="../media/image187.png"/><Relationship Id="rId48" Type="http://schemas.openxmlformats.org/officeDocument/2006/relationships/image" Target="../media/image192.png"/><Relationship Id="rId56" Type="http://schemas.openxmlformats.org/officeDocument/2006/relationships/image" Target="../media/image201.png"/><Relationship Id="rId64" Type="http://schemas.openxmlformats.org/officeDocument/2006/relationships/image" Target="../media/image209.png"/><Relationship Id="rId69" Type="http://schemas.openxmlformats.org/officeDocument/2006/relationships/image" Target="../media/image214.png"/><Relationship Id="rId77" Type="http://schemas.openxmlformats.org/officeDocument/2006/relationships/image" Target="../media/image222.png"/><Relationship Id="rId8" Type="http://schemas.openxmlformats.org/officeDocument/2006/relationships/image" Target="../media/image152.png"/><Relationship Id="rId51" Type="http://schemas.openxmlformats.org/officeDocument/2006/relationships/image" Target="../media/image195.png"/><Relationship Id="rId72" Type="http://schemas.openxmlformats.org/officeDocument/2006/relationships/image" Target="../media/image217.png"/><Relationship Id="rId80" Type="http://schemas.openxmlformats.org/officeDocument/2006/relationships/image" Target="../media/image225.png"/><Relationship Id="rId3" Type="http://schemas.openxmlformats.org/officeDocument/2006/relationships/image" Target="../media/image147.png"/><Relationship Id="rId12" Type="http://schemas.openxmlformats.org/officeDocument/2006/relationships/image" Target="../media/image156.png"/><Relationship Id="rId17" Type="http://schemas.openxmlformats.org/officeDocument/2006/relationships/image" Target="../media/image161.png"/><Relationship Id="rId25" Type="http://schemas.openxmlformats.org/officeDocument/2006/relationships/image" Target="../media/image169.png"/><Relationship Id="rId33" Type="http://schemas.openxmlformats.org/officeDocument/2006/relationships/image" Target="../media/image177.png"/><Relationship Id="rId38" Type="http://schemas.openxmlformats.org/officeDocument/2006/relationships/image" Target="../media/image182.png"/><Relationship Id="rId46" Type="http://schemas.openxmlformats.org/officeDocument/2006/relationships/image" Target="../media/image190.png"/><Relationship Id="rId59" Type="http://schemas.openxmlformats.org/officeDocument/2006/relationships/image" Target="../media/image204.png"/><Relationship Id="rId67" Type="http://schemas.openxmlformats.org/officeDocument/2006/relationships/image" Target="../media/image212.png"/><Relationship Id="rId20" Type="http://schemas.openxmlformats.org/officeDocument/2006/relationships/image" Target="../media/image164.png"/><Relationship Id="rId41" Type="http://schemas.openxmlformats.org/officeDocument/2006/relationships/image" Target="../media/image185.png"/><Relationship Id="rId54" Type="http://schemas.openxmlformats.org/officeDocument/2006/relationships/image" Target="../media/image198.png"/><Relationship Id="rId62" Type="http://schemas.openxmlformats.org/officeDocument/2006/relationships/image" Target="../media/image207.png"/><Relationship Id="rId70" Type="http://schemas.openxmlformats.org/officeDocument/2006/relationships/image" Target="../media/image215.png"/><Relationship Id="rId75" Type="http://schemas.openxmlformats.org/officeDocument/2006/relationships/image" Target="../media/image220.png"/><Relationship Id="rId83" Type="http://schemas.openxmlformats.org/officeDocument/2006/relationships/image" Target="../media/image237.png"/><Relationship Id="rId91" Type="http://schemas.openxmlformats.org/officeDocument/2006/relationships/image" Target="../media/image23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0.png"/><Relationship Id="rId15" Type="http://schemas.openxmlformats.org/officeDocument/2006/relationships/image" Target="../media/image159.png"/><Relationship Id="rId23" Type="http://schemas.openxmlformats.org/officeDocument/2006/relationships/image" Target="../media/image167.png"/><Relationship Id="rId28" Type="http://schemas.openxmlformats.org/officeDocument/2006/relationships/image" Target="../media/image172.png"/><Relationship Id="rId36" Type="http://schemas.openxmlformats.org/officeDocument/2006/relationships/image" Target="../media/image180.png"/><Relationship Id="rId49" Type="http://schemas.openxmlformats.org/officeDocument/2006/relationships/image" Target="../media/image193.png"/><Relationship Id="rId57" Type="http://schemas.openxmlformats.org/officeDocument/2006/relationships/image" Target="../media/image20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emf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2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emf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4.emf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emf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6.emf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3.svg"/><Relationship Id="rId5" Type="http://schemas.openxmlformats.org/officeDocument/2006/relationships/image" Target="../media/image142.png"/><Relationship Id="rId4" Type="http://schemas.openxmlformats.org/officeDocument/2006/relationships/image" Target="../media/image34.sv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4.emf"/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5.emf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6.emf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7.emf"/></Relationships>
</file>

<file path=ppt/slides/_rels/slide4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0.png"/><Relationship Id="rId7" Type="http://schemas.openxmlformats.org/officeDocument/2006/relationships/image" Target="../media/image229.png"/><Relationship Id="rId2" Type="http://schemas.openxmlformats.org/officeDocument/2006/relationships/notesSlide" Target="../notesSlides/notesSlide4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1.png"/><Relationship Id="rId5" Type="http://schemas.openxmlformats.org/officeDocument/2006/relationships/image" Target="../media/image200.png"/><Relationship Id="rId4" Type="http://schemas.openxmlformats.org/officeDocument/2006/relationships/image" Target="../media/image227.png"/><Relationship Id="rId9" Type="http://schemas.openxmlformats.org/officeDocument/2006/relationships/image" Target="../media/image231.png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4.png"/><Relationship Id="rId3" Type="http://schemas.openxmlformats.org/officeDocument/2006/relationships/image" Target="../media/image2290.png"/><Relationship Id="rId7" Type="http://schemas.openxmlformats.org/officeDocument/2006/relationships/image" Target="../media/image233.png"/><Relationship Id="rId2" Type="http://schemas.openxmlformats.org/officeDocument/2006/relationships/notesSlide" Target="../notesSlides/notesSlide47.xml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32.png"/><Relationship Id="rId5" Type="http://schemas.openxmlformats.org/officeDocument/2006/relationships/image" Target="../media/image2310.png"/><Relationship Id="rId10" Type="http://schemas.openxmlformats.org/officeDocument/2006/relationships/image" Target="../media/image238.png"/><Relationship Id="rId4" Type="http://schemas.openxmlformats.org/officeDocument/2006/relationships/image" Target="../media/image2300.png"/><Relationship Id="rId9" Type="http://schemas.openxmlformats.org/officeDocument/2006/relationships/image" Target="../media/image235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3.emf"/><Relationship Id="rId2" Type="http://schemas.openxmlformats.org/officeDocument/2006/relationships/notesSlide" Target="../notesSlides/notesSlide4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4.emf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9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5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4.svg"/><Relationship Id="rId3" Type="http://schemas.openxmlformats.org/officeDocument/2006/relationships/image" Target="../media/image239.png"/><Relationship Id="rId7" Type="http://schemas.openxmlformats.org/officeDocument/2006/relationships/image" Target="../media/image243.png"/><Relationship Id="rId12" Type="http://schemas.openxmlformats.org/officeDocument/2006/relationships/image" Target="../media/image248.svg"/><Relationship Id="rId2" Type="http://schemas.openxmlformats.org/officeDocument/2006/relationships/notesSlide" Target="../notesSlides/notesSlide50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2.svg"/><Relationship Id="rId11" Type="http://schemas.openxmlformats.org/officeDocument/2006/relationships/image" Target="../media/image247.png"/><Relationship Id="rId5" Type="http://schemas.openxmlformats.org/officeDocument/2006/relationships/image" Target="../media/image241.png"/><Relationship Id="rId10" Type="http://schemas.openxmlformats.org/officeDocument/2006/relationships/image" Target="../media/image246.svg"/><Relationship Id="rId4" Type="http://schemas.openxmlformats.org/officeDocument/2006/relationships/image" Target="../media/image240.svg"/><Relationship Id="rId9" Type="http://schemas.openxmlformats.org/officeDocument/2006/relationships/image" Target="../media/image245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9.emf"/><Relationship Id="rId2" Type="http://schemas.openxmlformats.org/officeDocument/2006/relationships/notesSlide" Target="../notesSlides/notesSlide51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0.emf"/><Relationship Id="rId2" Type="http://schemas.openxmlformats.org/officeDocument/2006/relationships/notesSlide" Target="../notesSlides/notesSlide5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1.emf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2.emf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3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4.emf"/><Relationship Id="rId2" Type="http://schemas.openxmlformats.org/officeDocument/2006/relationships/notesSlide" Target="../notesSlides/notesSlide5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5.emf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6.emf"/><Relationship Id="rId2" Type="http://schemas.openxmlformats.org/officeDocument/2006/relationships/notesSlide" Target="../notesSlides/notesSlide55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6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7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8.xml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9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7.emf"/><Relationship Id="rId2" Type="http://schemas.openxmlformats.org/officeDocument/2006/relationships/notesSlide" Target="../notesSlides/notesSlide6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8.emf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9.emf"/><Relationship Id="rId2" Type="http://schemas.openxmlformats.org/officeDocument/2006/relationships/notesSlide" Target="../notesSlides/notesSlide61.xml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2.xml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5.png"/><Relationship Id="rId13" Type="http://schemas.openxmlformats.org/officeDocument/2006/relationships/image" Target="../media/image270.png"/><Relationship Id="rId3" Type="http://schemas.openxmlformats.org/officeDocument/2006/relationships/image" Target="../media/image260.png"/><Relationship Id="rId7" Type="http://schemas.openxmlformats.org/officeDocument/2006/relationships/image" Target="../media/image22.png"/><Relationship Id="rId12" Type="http://schemas.openxmlformats.org/officeDocument/2006/relationships/image" Target="../media/image269.png"/><Relationship Id="rId2" Type="http://schemas.openxmlformats.org/officeDocument/2006/relationships/notesSlide" Target="../notesSlides/notesSlide63.xml"/><Relationship Id="rId1" Type="http://schemas.openxmlformats.org/officeDocument/2006/relationships/slideLayout" Target="../slideLayouts/slideLayout2.xml"/><Relationship Id="rId11" Type="http://schemas.openxmlformats.org/officeDocument/2006/relationships/image" Target="../media/image268.png"/><Relationship Id="rId15" Type="http://schemas.openxmlformats.org/officeDocument/2006/relationships/image" Target="../media/image272.png"/><Relationship Id="rId10" Type="http://schemas.openxmlformats.org/officeDocument/2006/relationships/image" Target="../media/image2670.png"/><Relationship Id="rId4" Type="http://schemas.openxmlformats.org/officeDocument/2006/relationships/image" Target="../media/image261.svg"/><Relationship Id="rId9" Type="http://schemas.openxmlformats.org/officeDocument/2006/relationships/image" Target="../media/image266.png"/><Relationship Id="rId14" Type="http://schemas.openxmlformats.org/officeDocument/2006/relationships/image" Target="../media/image271.png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9.png"/><Relationship Id="rId13" Type="http://schemas.openxmlformats.org/officeDocument/2006/relationships/image" Target="../media/image22.png"/><Relationship Id="rId3" Type="http://schemas.openxmlformats.org/officeDocument/2006/relationships/image" Target="../media/image273.png"/><Relationship Id="rId7" Type="http://schemas.openxmlformats.org/officeDocument/2006/relationships/image" Target="../media/image268.png"/><Relationship Id="rId2" Type="http://schemas.openxmlformats.org/officeDocument/2006/relationships/notesSlide" Target="../notesSlides/notesSlide6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70.png"/><Relationship Id="rId11" Type="http://schemas.openxmlformats.org/officeDocument/2006/relationships/image" Target="../media/image272.png"/><Relationship Id="rId5" Type="http://schemas.openxmlformats.org/officeDocument/2006/relationships/image" Target="../media/image261.svg"/><Relationship Id="rId15" Type="http://schemas.openxmlformats.org/officeDocument/2006/relationships/image" Target="../media/image275.png"/><Relationship Id="rId10" Type="http://schemas.openxmlformats.org/officeDocument/2006/relationships/image" Target="../media/image271.png"/><Relationship Id="rId4" Type="http://schemas.openxmlformats.org/officeDocument/2006/relationships/image" Target="../media/image260.png"/><Relationship Id="rId9" Type="http://schemas.openxmlformats.org/officeDocument/2006/relationships/image" Target="../media/image270.png"/><Relationship Id="rId14" Type="http://schemas.openxmlformats.org/officeDocument/2006/relationships/image" Target="../media/image274.png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2.emf"/><Relationship Id="rId2" Type="http://schemas.openxmlformats.org/officeDocument/2006/relationships/notesSlide" Target="../notesSlides/notesSlide6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3.emf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4.emf"/><Relationship Id="rId2" Type="http://schemas.openxmlformats.org/officeDocument/2006/relationships/notesSlide" Target="../notesSlides/notesSlide66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0.png"/><Relationship Id="rId4" Type="http://schemas.openxmlformats.org/officeDocument/2006/relationships/image" Target="../media/image265.emf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0.png"/><Relationship Id="rId2" Type="http://schemas.openxmlformats.org/officeDocument/2006/relationships/notesSlide" Target="../notesSlides/notesSlide6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7.emf"/><Relationship Id="rId4" Type="http://schemas.openxmlformats.org/officeDocument/2006/relationships/image" Target="../media/image266.emf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8.emf"/><Relationship Id="rId2" Type="http://schemas.openxmlformats.org/officeDocument/2006/relationships/notesSlide" Target="../notesSlides/notesSlide6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9.emf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9.png"/><Relationship Id="rId3" Type="http://schemas.openxmlformats.org/officeDocument/2006/relationships/image" Target="../media/image260.png"/><Relationship Id="rId7" Type="http://schemas.openxmlformats.org/officeDocument/2006/relationships/image" Target="../media/image278.png"/><Relationship Id="rId2" Type="http://schemas.openxmlformats.org/officeDocument/2006/relationships/notesSlide" Target="../notesSlides/notesSlide6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7.png"/><Relationship Id="rId5" Type="http://schemas.openxmlformats.org/officeDocument/2006/relationships/image" Target="../media/image276.png"/><Relationship Id="rId10" Type="http://schemas.openxmlformats.org/officeDocument/2006/relationships/image" Target="../media/image282.png"/><Relationship Id="rId4" Type="http://schemas.openxmlformats.org/officeDocument/2006/relationships/image" Target="../media/image261.svg"/><Relationship Id="rId9" Type="http://schemas.openxmlformats.org/officeDocument/2006/relationships/image" Target="../media/image28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0.emf"/><Relationship Id="rId2" Type="http://schemas.openxmlformats.org/officeDocument/2006/relationships/notesSlide" Target="../notesSlides/notesSlide7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1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2.emf"/><Relationship Id="rId2" Type="http://schemas.openxmlformats.org/officeDocument/2006/relationships/notesSlide" Target="../notesSlides/notesSlide71.xml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3.emf"/><Relationship Id="rId2" Type="http://schemas.openxmlformats.org/officeDocument/2006/relationships/notesSlide" Target="../notesSlides/notesSlide7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4.emf"/></Relationships>
</file>

<file path=ppt/slides/_rels/slide7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8.svg"/><Relationship Id="rId3" Type="http://schemas.openxmlformats.org/officeDocument/2006/relationships/image" Target="../media/image283.png"/><Relationship Id="rId7" Type="http://schemas.openxmlformats.org/officeDocument/2006/relationships/image" Target="../media/image287.png"/><Relationship Id="rId2" Type="http://schemas.openxmlformats.org/officeDocument/2006/relationships/notesSlide" Target="../notesSlides/notesSlide7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6.svg"/><Relationship Id="rId5" Type="http://schemas.openxmlformats.org/officeDocument/2006/relationships/image" Target="../media/image285.png"/><Relationship Id="rId4" Type="http://schemas.openxmlformats.org/officeDocument/2006/relationships/image" Target="../media/image284.svg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9.emf"/><Relationship Id="rId2" Type="http://schemas.openxmlformats.org/officeDocument/2006/relationships/notesSlide" Target="../notesSlides/notesSlide7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0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1.emf"/><Relationship Id="rId2" Type="http://schemas.openxmlformats.org/officeDocument/2006/relationships/notesSlide" Target="../notesSlides/notesSlide7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93.png"/><Relationship Id="rId4" Type="http://schemas.openxmlformats.org/officeDocument/2006/relationships/image" Target="../media/image292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4.emf"/><Relationship Id="rId7" Type="http://schemas.openxmlformats.org/officeDocument/2006/relationships/image" Target="../media/image297.emf"/><Relationship Id="rId2" Type="http://schemas.openxmlformats.org/officeDocument/2006/relationships/notesSlide" Target="../notesSlides/notesSlide7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96.png"/><Relationship Id="rId5" Type="http://schemas.openxmlformats.org/officeDocument/2006/relationships/image" Target="../media/image295.emf"/><Relationship Id="rId4" Type="http://schemas.openxmlformats.org/officeDocument/2006/relationships/image" Target="../media/image292.emf"/></Relationships>
</file>

<file path=ppt/slides/_rels/slide7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3.emf"/><Relationship Id="rId3" Type="http://schemas.openxmlformats.org/officeDocument/2006/relationships/image" Target="../media/image298.emf"/><Relationship Id="rId7" Type="http://schemas.openxmlformats.org/officeDocument/2006/relationships/image" Target="../media/image302.emf"/><Relationship Id="rId2" Type="http://schemas.openxmlformats.org/officeDocument/2006/relationships/notesSlide" Target="../notesSlides/notesSlide7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1.emf"/><Relationship Id="rId11" Type="http://schemas.openxmlformats.org/officeDocument/2006/relationships/image" Target="../media/image306.png"/><Relationship Id="rId5" Type="http://schemas.openxmlformats.org/officeDocument/2006/relationships/image" Target="../media/image300.emf"/><Relationship Id="rId10" Type="http://schemas.openxmlformats.org/officeDocument/2006/relationships/image" Target="../media/image305.png"/><Relationship Id="rId4" Type="http://schemas.openxmlformats.org/officeDocument/2006/relationships/image" Target="../media/image299.emf"/><Relationship Id="rId9" Type="http://schemas.openxmlformats.org/officeDocument/2006/relationships/image" Target="../media/image30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7.emf"/><Relationship Id="rId2" Type="http://schemas.openxmlformats.org/officeDocument/2006/relationships/notesSlide" Target="../notesSlides/notesSlide78.xml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8.emf"/><Relationship Id="rId2" Type="http://schemas.openxmlformats.org/officeDocument/2006/relationships/notesSlide" Target="../notesSlides/notesSlide79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9.emf"/><Relationship Id="rId2" Type="http://schemas.openxmlformats.org/officeDocument/2006/relationships/notesSlide" Target="../notesSlides/notesSlide80.xml"/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0.emf"/><Relationship Id="rId2" Type="http://schemas.openxmlformats.org/officeDocument/2006/relationships/notesSlide" Target="../notesSlides/notesSlide81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1.emf"/><Relationship Id="rId2" Type="http://schemas.openxmlformats.org/officeDocument/2006/relationships/notesSlide" Target="../notesSlides/notesSlide82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2.emf"/><Relationship Id="rId2" Type="http://schemas.openxmlformats.org/officeDocument/2006/relationships/notesSlide" Target="../notesSlides/notesSlide83.xml"/><Relationship Id="rId1" Type="http://schemas.openxmlformats.org/officeDocument/2006/relationships/slideLayout" Target="../slideLayouts/slideLayout2.xml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3.emf"/><Relationship Id="rId2" Type="http://schemas.openxmlformats.org/officeDocument/2006/relationships/notesSlide" Target="../notesSlides/notesSlide84.xml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4.png"/><Relationship Id="rId2" Type="http://schemas.openxmlformats.org/officeDocument/2006/relationships/notesSlide" Target="../notesSlides/notesSlide85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0.emf"/><Relationship Id="rId3" Type="http://schemas.openxmlformats.org/officeDocument/2006/relationships/image" Target="../media/image315.emf"/><Relationship Id="rId7" Type="http://schemas.openxmlformats.org/officeDocument/2006/relationships/image" Target="../media/image319.emf"/><Relationship Id="rId2" Type="http://schemas.openxmlformats.org/officeDocument/2006/relationships/notesSlide" Target="../notesSlides/notesSlide8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8.emf"/><Relationship Id="rId5" Type="http://schemas.openxmlformats.org/officeDocument/2006/relationships/image" Target="../media/image317.emf"/><Relationship Id="rId10" Type="http://schemas.openxmlformats.org/officeDocument/2006/relationships/image" Target="../media/image322.emf"/><Relationship Id="rId4" Type="http://schemas.openxmlformats.org/officeDocument/2006/relationships/image" Target="../media/image316.emf"/><Relationship Id="rId9" Type="http://schemas.openxmlformats.org/officeDocument/2006/relationships/image" Target="../media/image321.emf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3.emf"/><Relationship Id="rId2" Type="http://schemas.openxmlformats.org/officeDocument/2006/relationships/notesSlide" Target="../notesSlides/notesSlide8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6.emf"/><Relationship Id="rId5" Type="http://schemas.openxmlformats.org/officeDocument/2006/relationships/image" Target="../media/image325.emf"/><Relationship Id="rId4" Type="http://schemas.openxmlformats.org/officeDocument/2006/relationships/image" Target="../media/image324.emf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8.png"/><Relationship Id="rId2" Type="http://schemas.openxmlformats.org/officeDocument/2006/relationships/image" Target="../media/image327.emf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9.emf"/><Relationship Id="rId2" Type="http://schemas.openxmlformats.org/officeDocument/2006/relationships/notesSlide" Target="../notesSlides/notesSlide8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0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6.emf"/><Relationship Id="rId3" Type="http://schemas.openxmlformats.org/officeDocument/2006/relationships/image" Target="../media/image331.emf"/><Relationship Id="rId7" Type="http://schemas.openxmlformats.org/officeDocument/2006/relationships/image" Target="../media/image335.emf"/><Relationship Id="rId2" Type="http://schemas.openxmlformats.org/officeDocument/2006/relationships/notesSlide" Target="../notesSlides/notesSlide8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4.emf"/><Relationship Id="rId5" Type="http://schemas.openxmlformats.org/officeDocument/2006/relationships/image" Target="../media/image333.emf"/><Relationship Id="rId10" Type="http://schemas.openxmlformats.org/officeDocument/2006/relationships/image" Target="../media/image338.emf"/><Relationship Id="rId4" Type="http://schemas.openxmlformats.org/officeDocument/2006/relationships/image" Target="../media/image332.emf"/><Relationship Id="rId9" Type="http://schemas.openxmlformats.org/officeDocument/2006/relationships/image" Target="../media/image337.emf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0.xml"/><Relationship Id="rId1" Type="http://schemas.openxmlformats.org/officeDocument/2006/relationships/slideLayout" Target="../slideLayouts/slideLayout2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1.xml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2.xml"/><Relationship Id="rId1" Type="http://schemas.openxmlformats.org/officeDocument/2006/relationships/slideLayout" Target="../slideLayouts/slideLayout2.xml"/></Relationships>
</file>

<file path=ppt/slides/_rels/slide9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6" Type="http://schemas.openxmlformats.org/officeDocument/2006/relationships/image" Target="../media/image340.png"/><Relationship Id="rId5" Type="http://schemas.openxmlformats.org/officeDocument/2006/relationships/image" Target="../media/image339.png"/><Relationship Id="rId4" Type="http://schemas.openxmlformats.org/officeDocument/2006/relationships/notesSlide" Target="../notesSlides/notesSlide93.xml"/></Relationships>
</file>

<file path=ppt/slides/_rels/slide9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4.xml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1.emf"/><Relationship Id="rId2" Type="http://schemas.openxmlformats.org/officeDocument/2006/relationships/notesSlide" Target="../notesSlides/notesSlide95.xml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2.emf"/><Relationship Id="rId2" Type="http://schemas.openxmlformats.org/officeDocument/2006/relationships/notesSlide" Target="../notesSlides/notesSlide96.xml"/><Relationship Id="rId1" Type="http://schemas.openxmlformats.org/officeDocument/2006/relationships/slideLayout" Target="../slideLayouts/slideLayout2.xml"/></Relationships>
</file>

<file path=ppt/slides/_rels/slide9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8.emf"/><Relationship Id="rId3" Type="http://schemas.openxmlformats.org/officeDocument/2006/relationships/image" Target="../media/image343.emf"/><Relationship Id="rId7" Type="http://schemas.openxmlformats.org/officeDocument/2006/relationships/image" Target="../media/image347.emf"/><Relationship Id="rId2" Type="http://schemas.openxmlformats.org/officeDocument/2006/relationships/notesSlide" Target="../notesSlides/notesSlide9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46.emf"/><Relationship Id="rId5" Type="http://schemas.openxmlformats.org/officeDocument/2006/relationships/image" Target="../media/image345.emf"/><Relationship Id="rId4" Type="http://schemas.openxmlformats.org/officeDocument/2006/relationships/image" Target="../media/image344.emf"/><Relationship Id="rId9" Type="http://schemas.openxmlformats.org/officeDocument/2006/relationships/image" Target="../media/image349.emf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notesSlide" Target="../notesSlides/notesSlide9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89CD4F-7982-084A-AA22-6460097C364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59316" y="1709740"/>
            <a:ext cx="7651272" cy="2024978"/>
          </a:xfrm>
          <a:scene3d>
            <a:camera prst="orthographicFront"/>
            <a:lightRig rig="threePt" dir="t"/>
          </a:scene3d>
          <a:sp3d/>
        </p:spPr>
        <p:txBody>
          <a:bodyPr>
            <a:normAutofit/>
            <a:sp3d extrusionH="57150">
              <a:bevelT w="38100" h="38100" prst="angle"/>
            </a:sp3d>
          </a:bodyPr>
          <a:lstStyle/>
          <a:p>
            <a:r>
              <a:rPr lang="en-US" b="1" spc="50" dirty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Stata 17: </a:t>
            </a:r>
            <a:br>
              <a:rPr lang="en-US" b="1" spc="50" dirty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</a:br>
            <a:r>
              <a:rPr lang="en-US" b="1" spc="50" dirty="0">
                <a:ln w="0"/>
                <a:effectLst>
                  <a:innerShdw blurRad="63500" dist="50800" dir="13500000">
                    <a:srgbClr val="000000">
                      <a:alpha val="50000"/>
                    </a:srgbClr>
                  </a:innerShdw>
                </a:effectLst>
              </a:rPr>
              <a:t>A guided tour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8E71D9E-B008-EF4E-95D7-FAEF0189FD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59316" y="3904668"/>
            <a:ext cx="7651273" cy="2132247"/>
          </a:xfrm>
        </p:spPr>
        <p:txBody>
          <a:bodyPr>
            <a:normAutofit/>
          </a:bodyPr>
          <a:lstStyle/>
          <a:p>
            <a:r>
              <a:rPr lang="en-US" dirty="0"/>
              <a:t>Meghan Cain | May 20</a:t>
            </a:r>
            <a:r>
              <a:rPr lang="en-US" baseline="30000" dirty="0"/>
              <a:t>th</a:t>
            </a:r>
            <a:r>
              <a:rPr lang="en-US" dirty="0"/>
              <a:t>, 2021</a:t>
            </a:r>
          </a:p>
          <a:p>
            <a:endParaRPr lang="en-US" sz="2000" dirty="0"/>
          </a:p>
          <a:p>
            <a:r>
              <a:rPr lang="en-US" dirty="0"/>
              <a:t>You can download the do-file and slides here: </a:t>
            </a:r>
            <a:r>
              <a:rPr lang="en-US" b="1" dirty="0">
                <a:latin typeface="HELVETICA NEUE LIGHT" panose="02000403000000020004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https://tinyurl.com/Stata17</a:t>
            </a:r>
            <a:endParaRPr lang="en-US" b="1" dirty="0">
              <a:latin typeface="HELVETICA NEUE LIGHT" panose="02000403000000020004"/>
            </a:endParaRPr>
          </a:p>
          <a:p>
            <a:endParaRPr lang="en-US" dirty="0">
              <a:latin typeface="Helvetica Neue Light" panose="02000403000000020004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04092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42CE6-2C89-734A-9A83-1E9449DA2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What is Bayesian analysis?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62C84C-DD07-4C4B-9FEE-467366E0F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6FDAD87-3901-3244-8406-74DAA992DE88}"/>
              </a:ext>
            </a:extLst>
          </p:cNvPr>
          <p:cNvCxnSpPr>
            <a:cxnSpLocks/>
          </p:cNvCxnSpPr>
          <p:nvPr/>
        </p:nvCxnSpPr>
        <p:spPr>
          <a:xfrm>
            <a:off x="903767" y="5285959"/>
            <a:ext cx="6638432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>
            <a:extLst>
              <a:ext uri="{FF2B5EF4-FFF2-40B4-BE49-F238E27FC236}">
                <a16:creationId xmlns:a16="http://schemas.microsoft.com/office/drawing/2014/main" id="{AD6438DE-AA37-BE41-8BD6-C10D2B790BAB}"/>
              </a:ext>
            </a:extLst>
          </p:cNvPr>
          <p:cNvCxnSpPr>
            <a:cxnSpLocks/>
          </p:cNvCxnSpPr>
          <p:nvPr/>
        </p:nvCxnSpPr>
        <p:spPr>
          <a:xfrm flipV="1">
            <a:off x="1736310" y="2421575"/>
            <a:ext cx="0" cy="3260991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1" name="Picture 20">
            <a:extLst>
              <a:ext uri="{FF2B5EF4-FFF2-40B4-BE49-F238E27FC236}">
                <a16:creationId xmlns:a16="http://schemas.microsoft.com/office/drawing/2014/main" id="{726D8207-B503-9E49-968B-3404145BE65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90632" y="2875398"/>
            <a:ext cx="2195226" cy="2410562"/>
          </a:xfrm>
          <a:prstGeom prst="rect">
            <a:avLst/>
          </a:prstGeom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62141A5B-3E4B-0F46-90A9-6584BD37441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238326" y="3429000"/>
            <a:ext cx="3086099" cy="1846910"/>
          </a:xfrm>
          <a:prstGeom prst="rect">
            <a:avLst/>
          </a:prstGeom>
        </p:spPr>
      </p:pic>
      <p:pic>
        <p:nvPicPr>
          <p:cNvPr id="25" name="Picture 24">
            <a:extLst>
              <a:ext uri="{FF2B5EF4-FFF2-40B4-BE49-F238E27FC236}">
                <a16:creationId xmlns:a16="http://schemas.microsoft.com/office/drawing/2014/main" id="{5213285C-C3FF-B440-A4A5-B7B5E898CDA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8245" y="3280128"/>
            <a:ext cx="2363286" cy="2005831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6E86FAB-83AD-CF43-8E22-BBFDC756169A}"/>
                  </a:ext>
                </a:extLst>
              </p:cNvPr>
              <p:cNvSpPr txBox="1"/>
              <p:nvPr/>
            </p:nvSpPr>
            <p:spPr>
              <a:xfrm>
                <a:off x="5497932" y="3089718"/>
                <a:ext cx="566885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66E86FAB-83AD-CF43-8E22-BBFDC75616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97932" y="3089718"/>
                <a:ext cx="566885" cy="307777"/>
              </a:xfrm>
              <a:prstGeom prst="rect">
                <a:avLst/>
              </a:prstGeom>
              <a:blipFill>
                <a:blip r:embed="rId6"/>
                <a:stretch>
                  <a:fillRect l="-8696" r="-15217" b="-3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A903688-44A0-EE42-8F81-4235535A8ADC}"/>
                  </a:ext>
                </a:extLst>
              </p:cNvPr>
              <p:cNvSpPr txBox="1"/>
              <p:nvPr/>
            </p:nvSpPr>
            <p:spPr>
              <a:xfrm>
                <a:off x="3029717" y="2544270"/>
                <a:ext cx="79265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𝑥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|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FA903688-44A0-EE42-8F81-4235535A8A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29717" y="2544270"/>
                <a:ext cx="792653" cy="307777"/>
              </a:xfrm>
              <a:prstGeom prst="rect">
                <a:avLst/>
              </a:prstGeom>
              <a:blipFill>
                <a:blip r:embed="rId7"/>
                <a:stretch>
                  <a:fillRect l="-7937" r="-11111" b="-3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5EE37C1-8BCE-854D-BC22-4245CA94597B}"/>
                  </a:ext>
                </a:extLst>
              </p:cNvPr>
              <p:cNvSpPr txBox="1"/>
              <p:nvPr/>
            </p:nvSpPr>
            <p:spPr>
              <a:xfrm>
                <a:off x="4173561" y="2884104"/>
                <a:ext cx="792653" cy="30777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𝑝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𝜃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|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𝑥</m:t>
                      </m:r>
                      <m:r>
                        <a:rPr lang="en-US" sz="20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28" name="TextBox 27">
                <a:extLst>
                  <a:ext uri="{FF2B5EF4-FFF2-40B4-BE49-F238E27FC236}">
                    <a16:creationId xmlns:a16="http://schemas.microsoft.com/office/drawing/2014/main" id="{85EE37C1-8BCE-854D-BC22-4245CA9459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73561" y="2884104"/>
                <a:ext cx="792653" cy="307777"/>
              </a:xfrm>
              <a:prstGeom prst="rect">
                <a:avLst/>
              </a:prstGeom>
              <a:blipFill>
                <a:blip r:embed="rId8"/>
                <a:stretch>
                  <a:fillRect l="-6250" r="-9375" b="-32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EA0AD048-3AFA-884D-B3D8-F972F7B05C2D}"/>
              </a:ext>
            </a:extLst>
          </p:cNvPr>
          <p:cNvCxnSpPr>
            <a:cxnSpLocks/>
            <a:stCxn id="25" idx="0"/>
            <a:endCxn id="25" idx="2"/>
          </p:cNvCxnSpPr>
          <p:nvPr/>
        </p:nvCxnSpPr>
        <p:spPr>
          <a:xfrm>
            <a:off x="4569888" y="3280128"/>
            <a:ext cx="0" cy="2005831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CF6D660C-CB90-164D-B648-93FA8C0DEB56}"/>
                  </a:ext>
                </a:extLst>
              </p:cNvPr>
              <p:cNvSpPr txBox="1"/>
              <p:nvPr/>
            </p:nvSpPr>
            <p:spPr>
              <a:xfrm>
                <a:off x="4444341" y="5319337"/>
                <a:ext cx="251094" cy="3847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CF6D660C-CB90-164D-B648-93FA8C0DEB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44341" y="5319337"/>
                <a:ext cx="251094" cy="384785"/>
              </a:xfrm>
              <a:prstGeom prst="rect">
                <a:avLst/>
              </a:prstGeom>
              <a:blipFill>
                <a:blip r:embed="rId9"/>
                <a:stretch>
                  <a:fillRect l="-23810" t="-25806" r="-23810" b="-6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B26B11E7-360E-724F-AA2F-8DA76F1C7FDF}"/>
              </a:ext>
            </a:extLst>
          </p:cNvPr>
          <p:cNvCxnSpPr/>
          <p:nvPr/>
        </p:nvCxnSpPr>
        <p:spPr>
          <a:xfrm>
            <a:off x="4016994" y="4880344"/>
            <a:ext cx="1105786" cy="0"/>
          </a:xfrm>
          <a:prstGeom prst="line">
            <a:avLst/>
          </a:prstGeom>
          <a:ln w="28575">
            <a:solidFill>
              <a:schemeClr val="tx1"/>
            </a:solidFill>
            <a:headEnd type="arrow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063F36EE-CFB9-BB4D-84B1-703B5FBE151E}"/>
                  </a:ext>
                </a:extLst>
              </p:cNvPr>
              <p:cNvSpPr txBox="1"/>
              <p:nvPr/>
            </p:nvSpPr>
            <p:spPr>
              <a:xfrm>
                <a:off x="4653919" y="4421123"/>
                <a:ext cx="659861" cy="3847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r>
                  <a:rPr lang="en-US" sz="2400" dirty="0"/>
                  <a:t>SE(</a:t>
                </a:r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sz="2400" i="1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</m:e>
                    </m:acc>
                  </m:oMath>
                </a14:m>
                <a:r>
                  <a:rPr lang="en-US" sz="2400" dirty="0"/>
                  <a:t>)</a:t>
                </a:r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063F36EE-CFB9-BB4D-84B1-703B5FBE151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53919" y="4421123"/>
                <a:ext cx="659861" cy="384785"/>
              </a:xfrm>
              <a:prstGeom prst="rect">
                <a:avLst/>
              </a:prstGeom>
              <a:blipFill>
                <a:blip r:embed="rId10"/>
                <a:stretch>
                  <a:fillRect l="-28302" t="-25806" r="-26415" b="-4516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9" name="Picture 18">
            <a:extLst>
              <a:ext uri="{FF2B5EF4-FFF2-40B4-BE49-F238E27FC236}">
                <a16:creationId xmlns:a16="http://schemas.microsoft.com/office/drawing/2014/main" id="{A28B207B-2D24-E84A-8976-E8DAB505D08D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388244" y="3270079"/>
            <a:ext cx="2363286" cy="2005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6990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xit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up)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8" grpId="0"/>
      <p:bldP spid="35" grpId="0"/>
      <p:bldP spid="38" grpId="0"/>
    </p:bld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504F4-5F89-4C49-A9A5-04945BD50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40272"/>
            <a:ext cx="7886700" cy="986113"/>
          </a:xfrm>
        </p:spPr>
        <p:txBody>
          <a:bodyPr/>
          <a:lstStyle/>
          <a:p>
            <a:r>
              <a:rPr lang="en-US" dirty="0" err="1"/>
              <a:t>PyStata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D51DA3-7483-1A42-A4D7-E746E1D98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D1AC09A-1196-ED4E-AA00-5AEB3EADC2D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94114"/>
            <a:ext cx="9144000" cy="4963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101649"/>
      </p:ext>
    </p:extLst>
  </p:cSld>
  <p:clrMapOvr>
    <a:masterClrMapping/>
  </p:clrMapOvr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127063-F915-5B42-9A63-1F00348958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Jupyter</a:t>
            </a:r>
            <a:r>
              <a:rPr lang="en-US" dirty="0"/>
              <a:t> Notebook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B4B547E-5378-3E41-B85B-C71732BFD10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hlinkClick r:id="rId3"/>
              </a:rPr>
              <a:t>https://github.com/StataMeghan/JupyterNotebook/blob/main/Difference-in-differences.ipynb</a:t>
            </a:r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0E444ED-0850-CB4F-970B-21C8247D16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0983067"/>
      </p:ext>
    </p:extLst>
  </p:cSld>
  <p:clrMapOvr>
    <a:masterClrMapping/>
  </p:clrMapOvr>
</p:sld>
</file>

<file path=ppt/slides/slide10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C67FD0-D391-1F4D-9D31-605E0EEE49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83341"/>
            <a:ext cx="8515350" cy="1484551"/>
          </a:xfrm>
        </p:spPr>
        <p:txBody>
          <a:bodyPr>
            <a:normAutofit fontScale="90000"/>
          </a:bodyPr>
          <a:lstStyle/>
          <a:p>
            <a:r>
              <a:rPr lang="en-US" dirty="0"/>
              <a:t>Interactions with other languages, software, and operating systems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AC2FF50-53D4-254C-BD64-DA9E8458BF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2667896"/>
            <a:ext cx="7886700" cy="3824975"/>
          </a:xfrm>
        </p:spPr>
        <p:txBody>
          <a:bodyPr>
            <a:normAutofit fontScale="92500" lnSpcReduction="10000"/>
          </a:bodyPr>
          <a:lstStyle/>
          <a:p>
            <a:r>
              <a:rPr lang="en-US" b="1" dirty="0"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Java integration</a:t>
            </a:r>
            <a:r>
              <a:rPr lang="en-US" dirty="0"/>
              <a:t>: embed and execute Java code directly in Stata 17</a:t>
            </a:r>
          </a:p>
          <a:p>
            <a:endParaRPr lang="en-US" sz="800" dirty="0"/>
          </a:p>
          <a:p>
            <a:r>
              <a:rPr lang="en-US" b="1" dirty="0"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H2O integration</a:t>
            </a:r>
            <a:r>
              <a:rPr lang="en-US" dirty="0"/>
              <a:t>: access the capabilities of H2O directly from Stata 17</a:t>
            </a:r>
            <a:endParaRPr lang="en-US" sz="800" dirty="0"/>
          </a:p>
          <a:p>
            <a:endParaRPr lang="en-US" sz="800" dirty="0"/>
          </a:p>
          <a:p>
            <a:r>
              <a:rPr lang="en-US" b="1" dirty="0"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Connecting to databases using JDBC</a:t>
            </a:r>
            <a:r>
              <a:rPr lang="en-US" dirty="0"/>
              <a:t>: </a:t>
            </a:r>
            <a:r>
              <a:rPr lang="en-US" sz="2400" dirty="0"/>
              <a:t>exchange data with Oracle, MySQL, Amazon Redshift, Snowflake, Microsoft SQL Server, and much more</a:t>
            </a:r>
          </a:p>
          <a:p>
            <a:endParaRPr lang="en-US" sz="800" dirty="0"/>
          </a:p>
          <a:p>
            <a:r>
              <a:rPr lang="en-US" b="1" dirty="0"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Stata on Apple Silicon</a:t>
            </a:r>
            <a:r>
              <a:rPr lang="en-US" dirty="0"/>
              <a:t>: </a:t>
            </a:r>
            <a:r>
              <a:rPr lang="en-US" sz="2400" dirty="0"/>
              <a:t>Stata 17 will run natively on Macs with Apple Silicon and Macs with Intel processors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FCF384B-A5F4-5D4B-9AC1-90C279E6F43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1466673"/>
      </p:ext>
    </p:extLst>
  </p:cSld>
  <p:clrMapOvr>
    <a:masterClrMapping/>
  </p:clrMapOvr>
</p:sld>
</file>

<file path=ppt/slides/slide10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9E40F4-5CDB-6245-983F-34CCA1DFD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in Stata 17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1B05AA-591C-3948-9731-1CC73FEE79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81200"/>
            <a:ext cx="3707823" cy="487680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Tables</a:t>
            </a:r>
          </a:p>
          <a:p>
            <a:r>
              <a:rPr lang="en-US" dirty="0"/>
              <a:t>Bayesian econometrics</a:t>
            </a:r>
          </a:p>
          <a:p>
            <a:r>
              <a:rPr lang="en-US" dirty="0"/>
              <a:t>Interval-censored Cox model</a:t>
            </a:r>
          </a:p>
          <a:p>
            <a:r>
              <a:rPr lang="en-US" dirty="0"/>
              <a:t>Difference in differences (DID)</a:t>
            </a:r>
          </a:p>
          <a:p>
            <a:r>
              <a:rPr lang="en-US" dirty="0"/>
              <a:t>Bayesian VAR</a:t>
            </a:r>
          </a:p>
          <a:p>
            <a:r>
              <a:rPr lang="en-US" dirty="0"/>
              <a:t>Multivariate meta-analysis</a:t>
            </a:r>
          </a:p>
          <a:p>
            <a:r>
              <a:rPr lang="en-US" dirty="0"/>
              <a:t>Treatment-effects lasso</a:t>
            </a:r>
          </a:p>
          <a:p>
            <a:r>
              <a:rPr lang="en-US" dirty="0"/>
              <a:t>Panel-data multinomial logit</a:t>
            </a:r>
          </a:p>
          <a:p>
            <a:r>
              <a:rPr lang="en-US" dirty="0"/>
              <a:t>Zero-inflated ordered logit</a:t>
            </a:r>
          </a:p>
          <a:p>
            <a:r>
              <a:rPr lang="en-US" dirty="0"/>
              <a:t>Bayesian IRF and FEVD analysis</a:t>
            </a:r>
          </a:p>
          <a:p>
            <a:r>
              <a:rPr lang="en-US" dirty="0"/>
              <a:t>Bayesian dynamic forecasting</a:t>
            </a:r>
          </a:p>
          <a:p>
            <a:r>
              <a:rPr lang="en-US" dirty="0"/>
              <a:t>Do-file Editor enhancements</a:t>
            </a:r>
          </a:p>
          <a:p>
            <a:r>
              <a:rPr lang="en-US" dirty="0"/>
              <a:t>Intel Math Kernel Library (MKL)</a:t>
            </a:r>
          </a:p>
          <a:p>
            <a:r>
              <a:rPr lang="en-US" dirty="0"/>
              <a:t>Stata on Apple Silicon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79B7D7-7BA1-1243-8BAB-4DF3E5964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DB6C34D-F9A2-1641-9E10-36A5E413EFA4}"/>
              </a:ext>
            </a:extLst>
          </p:cNvPr>
          <p:cNvSpPr txBox="1">
            <a:spLocks/>
          </p:cNvSpPr>
          <p:nvPr/>
        </p:nvSpPr>
        <p:spPr>
          <a:xfrm>
            <a:off x="4807529" y="1981200"/>
            <a:ext cx="4215285" cy="4876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PyStata</a:t>
            </a:r>
            <a:endParaRPr lang="en-US" dirty="0"/>
          </a:p>
          <a:p>
            <a:r>
              <a:rPr lang="en-US" dirty="0" err="1"/>
              <a:t>Jupyter</a:t>
            </a:r>
            <a:r>
              <a:rPr lang="en-US" dirty="0"/>
              <a:t> Notebook with Stata</a:t>
            </a:r>
          </a:p>
          <a:p>
            <a:r>
              <a:rPr lang="en-US" dirty="0"/>
              <a:t>Faster Stata</a:t>
            </a:r>
          </a:p>
          <a:p>
            <a:r>
              <a:rPr lang="en-US" dirty="0"/>
              <a:t>Bayesian multilevel modeling</a:t>
            </a:r>
          </a:p>
          <a:p>
            <a:r>
              <a:rPr lang="en-US" dirty="0"/>
              <a:t>New functions for dates and times</a:t>
            </a:r>
          </a:p>
          <a:p>
            <a:r>
              <a:rPr lang="en-US" dirty="0"/>
              <a:t>Leave-one-out meta-analysis</a:t>
            </a:r>
          </a:p>
          <a:p>
            <a:r>
              <a:rPr lang="en-US" dirty="0"/>
              <a:t>Galbraith plots</a:t>
            </a:r>
          </a:p>
          <a:p>
            <a:r>
              <a:rPr lang="en-US" dirty="0"/>
              <a:t>Bayesian panel-data models</a:t>
            </a:r>
          </a:p>
          <a:p>
            <a:r>
              <a:rPr lang="en-US" dirty="0"/>
              <a:t>Nonparametric tests for trend</a:t>
            </a:r>
          </a:p>
          <a:p>
            <a:r>
              <a:rPr lang="en-US" dirty="0"/>
              <a:t>Lasso with clustered data</a:t>
            </a:r>
          </a:p>
          <a:p>
            <a:r>
              <a:rPr lang="en-US" dirty="0"/>
              <a:t>BIC for lasso penalty selection</a:t>
            </a:r>
          </a:p>
          <a:p>
            <a:r>
              <a:rPr lang="en-US" dirty="0"/>
              <a:t>Bayesian linear and nonlinear DSGEs</a:t>
            </a:r>
          </a:p>
          <a:p>
            <a:r>
              <a:rPr lang="en-US" dirty="0"/>
              <a:t>H2O integration</a:t>
            </a:r>
          </a:p>
          <a:p>
            <a:r>
              <a:rPr lang="en-US" dirty="0"/>
              <a:t>Java integration</a:t>
            </a:r>
          </a:p>
          <a:p>
            <a:r>
              <a:rPr lang="en-US" dirty="0"/>
              <a:t>JDBC</a:t>
            </a:r>
          </a:p>
        </p:txBody>
      </p:sp>
    </p:spTree>
    <p:extLst>
      <p:ext uri="{BB962C8B-B14F-4D97-AF65-F5344CB8AC3E}">
        <p14:creationId xmlns:p14="http://schemas.microsoft.com/office/powerpoint/2010/main" val="2192360666"/>
      </p:ext>
    </p:extLst>
  </p:cSld>
  <p:clrMapOvr>
    <a:masterClrMapping/>
  </p:clrMapOvr>
</p:sld>
</file>

<file path=ppt/slides/slide10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90C10A2-F032-1049-8C27-DD953E08B3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Learn more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3B86921-A217-D145-8EEE-ACBAD2DF239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81200"/>
            <a:ext cx="3748278" cy="48768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/>
              <a:t>Webinars</a:t>
            </a:r>
          </a:p>
          <a:p>
            <a:pPr marL="0" indent="0">
              <a:buNone/>
            </a:pPr>
            <a:r>
              <a:rPr lang="en-US" dirty="0"/>
              <a:t>Customized Tables – May 25</a:t>
            </a:r>
          </a:p>
          <a:p>
            <a:pPr marL="0" indent="0">
              <a:buNone/>
            </a:pPr>
            <a:endParaRPr lang="en-US" sz="800" dirty="0"/>
          </a:p>
          <a:p>
            <a:r>
              <a:rPr lang="en-US" dirty="0" err="1"/>
              <a:t>PyStata</a:t>
            </a:r>
            <a:r>
              <a:rPr lang="en-US" dirty="0"/>
              <a:t>/</a:t>
            </a:r>
            <a:r>
              <a:rPr lang="en-US" dirty="0" err="1"/>
              <a:t>Jupyter</a:t>
            </a:r>
            <a:r>
              <a:rPr lang="en-US" dirty="0"/>
              <a:t> Notebook  </a:t>
            </a:r>
          </a:p>
          <a:p>
            <a:r>
              <a:rPr lang="en-US" dirty="0"/>
              <a:t>Interval-censored Cox model</a:t>
            </a:r>
          </a:p>
          <a:p>
            <a:r>
              <a:rPr lang="en-US" dirty="0"/>
              <a:t>DID</a:t>
            </a:r>
          </a:p>
          <a:p>
            <a:r>
              <a:rPr lang="en-US" dirty="0"/>
              <a:t>Meta-analysis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CFAFD56-2EAB-8C4F-8FD4-6323363F067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C0EA4DC3-9FB3-904F-9FDB-DB1EE7912479}"/>
              </a:ext>
            </a:extLst>
          </p:cNvPr>
          <p:cNvSpPr txBox="1">
            <a:spLocks/>
          </p:cNvSpPr>
          <p:nvPr/>
        </p:nvSpPr>
        <p:spPr>
          <a:xfrm>
            <a:off x="4997450" y="1981199"/>
            <a:ext cx="3943350" cy="4511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anose="020B0604020202020204" pitchFamily="34" charset="0"/>
              <a:buNone/>
            </a:pPr>
            <a:r>
              <a:rPr lang="en-US" u="sng" dirty="0"/>
              <a:t>Trainings</a:t>
            </a:r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Causal inference –    June 22-25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  <a:p>
            <a:pPr marL="0" indent="0">
              <a:buFont typeface="Arial" panose="020B0604020202020204" pitchFamily="34" charset="0"/>
              <a:buNone/>
            </a:pPr>
            <a:r>
              <a:rPr lang="en-US" dirty="0"/>
              <a:t>Customized reports – August 10-13</a:t>
            </a:r>
          </a:p>
          <a:p>
            <a:pPr marL="0" indent="0">
              <a:buFont typeface="Arial" panose="020B0604020202020204" pitchFamily="34" charset="0"/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43741782"/>
      </p:ext>
    </p:extLst>
  </p:cSld>
  <p:clrMapOvr>
    <a:masterClrMapping/>
  </p:clrMapOvr>
</p:sld>
</file>

<file path=ppt/slides/slide10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06F16C8-C636-A04A-974D-87084CE9CDED}"/>
              </a:ext>
            </a:extLst>
          </p:cNvPr>
          <p:cNvSpPr txBox="1">
            <a:spLocks/>
          </p:cNvSpPr>
          <p:nvPr/>
        </p:nvSpPr>
        <p:spPr>
          <a:xfrm>
            <a:off x="0" y="1983730"/>
            <a:ext cx="9132454" cy="251460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b="1" dirty="0">
                <a:solidFill>
                  <a:srgbClr val="0F1A4C"/>
                </a:solidFill>
              </a:rPr>
              <a:t>Thank you!</a:t>
            </a:r>
          </a:p>
          <a:p>
            <a:pPr marL="0" indent="0" algn="ctr">
              <a:buFont typeface="Arial" panose="020B0604020202020204" pitchFamily="34" charset="0"/>
              <a:buNone/>
            </a:pPr>
            <a:endParaRPr lang="en-US" sz="2000" b="1" dirty="0">
              <a:solidFill>
                <a:srgbClr val="0F1A4C"/>
              </a:solidFill>
            </a:endParaRPr>
          </a:p>
          <a:p>
            <a:pPr marL="0" indent="0" algn="ctr">
              <a:buFont typeface="Arial" panose="020B0604020202020204" pitchFamily="34" charset="0"/>
              <a:buNone/>
            </a:pPr>
            <a:r>
              <a:rPr lang="en-US" sz="4400" b="1" dirty="0">
                <a:solidFill>
                  <a:srgbClr val="0F1A4C"/>
                </a:solidFill>
              </a:rPr>
              <a:t>Questions?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E6A91C6-CA43-B941-8DBE-59C5E95DF61A}"/>
              </a:ext>
            </a:extLst>
          </p:cNvPr>
          <p:cNvSpPr txBox="1"/>
          <p:nvPr/>
        </p:nvSpPr>
        <p:spPr>
          <a:xfrm>
            <a:off x="0" y="4362784"/>
            <a:ext cx="9144000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 algn="ctr" defTabSz="914400">
              <a:defRPr/>
            </a:pPr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You can download the dataset, do-file, and slides here: </a:t>
            </a:r>
            <a:r>
              <a:rPr lang="en-US" sz="2400" dirty="0">
                <a:solidFill>
                  <a:srgbClr val="6069C9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https://tinyurl.com/Stata17</a:t>
            </a:r>
            <a:endParaRPr lang="en-US" sz="2400" dirty="0">
              <a:solidFill>
                <a:srgbClr val="6069C9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lvl="0" algn="ctr" defTabSz="914400">
              <a:defRPr/>
            </a:pPr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ctr"/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pPr algn="ctr"/>
            <a:endParaRPr lang="en-US" sz="2400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C44BD82A-DAFF-CC47-909E-86DF6C94FC1D}"/>
              </a:ext>
            </a:extLst>
          </p:cNvPr>
          <p:cNvSpPr txBox="1"/>
          <p:nvPr/>
        </p:nvSpPr>
        <p:spPr>
          <a:xfrm>
            <a:off x="0" y="5654772"/>
            <a:ext cx="91324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400" dirty="0">
                <a:solidFill>
                  <a:prstClr val="black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You can contact tech support at </a:t>
            </a:r>
            <a:r>
              <a:rPr lang="en-US" sz="2400" dirty="0">
                <a:solidFill>
                  <a:srgbClr val="6069C9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tech-support@stata.com</a:t>
            </a:r>
            <a:endParaRPr lang="en-US" sz="2400" dirty="0">
              <a:solidFill>
                <a:srgbClr val="6069C9"/>
              </a:solidFill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707447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AF6CDAC-5370-2D4F-BD6C-22A757F33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83341"/>
            <a:ext cx="8515350" cy="986113"/>
          </a:xfrm>
        </p:spPr>
        <p:txBody>
          <a:bodyPr>
            <a:normAutofit/>
          </a:bodyPr>
          <a:lstStyle/>
          <a:p>
            <a:r>
              <a:rPr lang="en-US" dirty="0"/>
              <a:t>Why Bayesian analysis?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6E05426-9D85-9643-95A6-FD10FE594B1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981200"/>
            <a:ext cx="8217895" cy="4511671"/>
          </a:xfrm>
        </p:spPr>
        <p:txBody>
          <a:bodyPr/>
          <a:lstStyle/>
          <a:p>
            <a:r>
              <a:rPr lang="en-US" dirty="0"/>
              <a:t>Incorporation of prior knowledge</a:t>
            </a:r>
          </a:p>
          <a:p>
            <a:r>
              <a:rPr lang="en-US" dirty="0"/>
              <a:t>Better small-sample performance                      </a:t>
            </a:r>
            <a:r>
              <a:rPr lang="en-US" sz="2400" dirty="0"/>
              <a:t>(with appropriate, informative priors)</a:t>
            </a:r>
          </a:p>
          <a:p>
            <a:r>
              <a:rPr lang="en-US" dirty="0"/>
              <a:t>Fit </a:t>
            </a:r>
            <a:r>
              <a:rPr lang="en-US" dirty="0" err="1"/>
              <a:t>underidentified</a:t>
            </a:r>
            <a:r>
              <a:rPr lang="en-US" dirty="0"/>
              <a:t> models                           </a:t>
            </a:r>
            <a:r>
              <a:rPr lang="en-US" sz="2400" dirty="0"/>
              <a:t>(including models with more parameters than observations)</a:t>
            </a:r>
          </a:p>
          <a:p>
            <a:r>
              <a:rPr lang="en-US" dirty="0"/>
              <a:t>Fit more complex models</a:t>
            </a:r>
          </a:p>
          <a:p>
            <a:r>
              <a:rPr lang="en-US" dirty="0"/>
              <a:t>Full posterior distributions of each parameter</a:t>
            </a:r>
          </a:p>
          <a:p>
            <a:r>
              <a:rPr lang="en-US" dirty="0"/>
              <a:t>Directly compare hypotheses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934F58-8026-8F40-B972-F21F6525BE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79875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073B7F-D1D5-4A4D-B4BC-7A31A3BD277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Bayesian VAR models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46594CE-F6A1-E64B-A443-AA4DD3EF7F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B8E05DFC-6F3B-1140-BD5F-010C3B24A906}"/>
              </a:ext>
            </a:extLst>
          </p:cNvPr>
          <p:cNvGrpSpPr/>
          <p:nvPr/>
        </p:nvGrpSpPr>
        <p:grpSpPr>
          <a:xfrm>
            <a:off x="628650" y="2048804"/>
            <a:ext cx="8851900" cy="15835405"/>
            <a:chOff x="628650" y="2048804"/>
            <a:chExt cx="8851900" cy="1583540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A6E85452-A21D-304E-922C-56B5614817F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8650" y="2048804"/>
              <a:ext cx="8851900" cy="241300"/>
            </a:xfrm>
            <a:prstGeom prst="rect">
              <a:avLst/>
            </a:prstGeom>
          </p:spPr>
        </p:pic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303034FC-30F1-004C-A32D-84011FC4F04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9158" y="2290104"/>
              <a:ext cx="8851392" cy="1559410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028122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22222E-6 -7.40741E-7 L 2.22222E-6 -1.62037 " pathEditMode="relative" rAng="0" ptsTypes="AA">
                                      <p:cBhvr>
                                        <p:cTn id="6" dur="5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8101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0E1839-C2D3-EB46-82C0-511933779A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Comparing lags</a:t>
            </a:r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DBA91C3C-EB09-4B46-A747-2D049A0513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48804"/>
            <a:ext cx="8851900" cy="241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4321F043-E867-EF47-98C7-B35447D0EB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752336"/>
            <a:ext cx="8851900" cy="241300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6412733B-223D-774C-820F-1A4462E9873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" y="3227893"/>
            <a:ext cx="8851900" cy="2413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486C6008-4A21-AA44-A23B-F98C71D1A328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650" y="3937001"/>
            <a:ext cx="8851900" cy="2895600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F9951250-0DCD-6347-9E19-472C1CD9306A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3353" r="73647" b="-7831"/>
          <a:stretch/>
        </p:blipFill>
        <p:spPr>
          <a:xfrm>
            <a:off x="628650" y="2297852"/>
            <a:ext cx="2332759" cy="227975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EBD20FD1-3814-F540-BD35-2AD07180E59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650" y="2506932"/>
            <a:ext cx="8851900" cy="241300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7E74111C-1776-7D42-9EA3-EB45192B92C5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8650" y="3001385"/>
            <a:ext cx="8851900" cy="241300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D609FA23-21DA-A049-8AED-CD2A5810FD25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8650" y="3469193"/>
            <a:ext cx="8851900" cy="241300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2C3B2856-557C-574E-9E4D-E373FFBD7FA1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28650" y="3695701"/>
            <a:ext cx="8851900" cy="2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5748030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75325-3C89-DC49-948A-3E7F1C5CEB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Parameter stability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642BD0D-2155-2547-AE5B-BD33AA7FC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267E04C-69D3-1E41-9BC4-4679FBE60C7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5080"/>
          <a:stretch/>
        </p:blipFill>
        <p:spPr>
          <a:xfrm>
            <a:off x="628650" y="1950986"/>
            <a:ext cx="8851900" cy="27305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7F7E0548-2349-1842-AD93-52D924323DAD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2540"/>
          <a:stretch/>
        </p:blipFill>
        <p:spPr>
          <a:xfrm>
            <a:off x="628650" y="2475844"/>
            <a:ext cx="8851900" cy="429895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1830355-3CF1-EA42-AB9F-FF0D4692108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9496" b="82232"/>
          <a:stretch/>
        </p:blipFill>
        <p:spPr>
          <a:xfrm>
            <a:off x="628650" y="2246313"/>
            <a:ext cx="8851900" cy="45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24149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F1A93-E871-784F-9BF4-1745A6FF27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Dynamic forecasts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7CCDE08-AF10-4845-BCAB-FD42C1D2A5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A30EB3B-C6E3-DA4C-B006-233732B8399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5222"/>
          <a:stretch/>
        </p:blipFill>
        <p:spPr>
          <a:xfrm>
            <a:off x="628650" y="2043577"/>
            <a:ext cx="8851900" cy="251754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83DD56A-9FC8-424F-A91F-F1342155890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530705"/>
            <a:ext cx="5429250" cy="394854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45C9987E-6C25-E244-8217-68282EEF57A8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5222"/>
          <a:stretch/>
        </p:blipFill>
        <p:spPr>
          <a:xfrm>
            <a:off x="628650" y="2278952"/>
            <a:ext cx="8851900" cy="251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1904991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B79EB8-F21D-1244-9BFE-2C186902DB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IRF 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D5FBA5-A570-8B4A-A7D6-5B515ED95F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C6C9494-49A2-8047-B580-AA351EE6E38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48804"/>
            <a:ext cx="8851900" cy="241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429CC54-5993-3041-9E56-769F10890A7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531403"/>
            <a:ext cx="5429250" cy="394854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38EE8007-B7EC-8A44-B447-22F542FCDE80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" y="2292416"/>
            <a:ext cx="8902700" cy="2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8715463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A83996C-1C58-C544-B6C1-3D3E0E91A8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FEVD 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0F25437-6849-B548-8CEF-F1D186CECF4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86B2D58-F5BC-7443-B6BC-013DC9956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290103"/>
            <a:ext cx="5778812" cy="420277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A2D0384-37F0-894D-B350-23D4CB85BA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048804"/>
            <a:ext cx="8851900" cy="2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71426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4751273-E92E-844A-BAE7-61EB2CE40D5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Bayesian DSGE models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0FF67E4-1610-6F40-BC61-05EB670544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3ECF952-0BB0-534C-9125-E4223796DFA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3962400"/>
            <a:ext cx="8851900" cy="28956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A5A0241-F0B8-4E48-AA2C-5477ED51BDB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032000"/>
            <a:ext cx="8851900" cy="19304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2E964C98-FC98-F942-95B0-E19C85AE9DB5}"/>
              </a:ext>
            </a:extLst>
          </p:cNvPr>
          <p:cNvSpPr/>
          <p:nvPr/>
        </p:nvSpPr>
        <p:spPr>
          <a:xfrm>
            <a:off x="1658112" y="2755392"/>
            <a:ext cx="4986528" cy="1304544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31487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9" presetClass="exit" presetSubtype="0" fill="hold" grpId="1" nodeType="afterEffect">
                                  <p:stCondLst>
                                    <p:cond delay="5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A3263F-76F0-DF44-B477-26C5F8CF890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IRF 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A030112-1D66-794B-B51D-77C9F2B900C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43304E4-D609-5440-9D5A-ED2EF24B66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48804"/>
            <a:ext cx="8851900" cy="241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F267A79A-7BFA-8140-A06D-694A5A97276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290104"/>
            <a:ext cx="8851900" cy="241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3230CE31-1223-EB47-8936-2A7DF2ED0D6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49" y="2531403"/>
            <a:ext cx="5447023" cy="39614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3489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9E40F4-5CDB-6245-983F-34CCA1DFD0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in Stata 17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1B05AA-591C-3948-9731-1CC73FEE798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81200"/>
            <a:ext cx="3707823" cy="4876800"/>
          </a:xfrm>
        </p:spPr>
        <p:txBody>
          <a:bodyPr>
            <a:normAutofit fontScale="62500" lnSpcReduction="20000"/>
          </a:bodyPr>
          <a:lstStyle/>
          <a:p>
            <a:r>
              <a:rPr lang="en-US" dirty="0"/>
              <a:t>Tables</a:t>
            </a:r>
          </a:p>
          <a:p>
            <a:r>
              <a:rPr lang="en-US" dirty="0"/>
              <a:t>Bayesian econometrics</a:t>
            </a:r>
          </a:p>
          <a:p>
            <a:r>
              <a:rPr lang="en-US" dirty="0"/>
              <a:t>Interval-censored Cox model</a:t>
            </a:r>
          </a:p>
          <a:p>
            <a:r>
              <a:rPr lang="en-US" dirty="0"/>
              <a:t>Difference in differences (DID)</a:t>
            </a:r>
          </a:p>
          <a:p>
            <a:r>
              <a:rPr lang="en-US" dirty="0"/>
              <a:t>Bayesian VAR</a:t>
            </a:r>
          </a:p>
          <a:p>
            <a:r>
              <a:rPr lang="en-US" dirty="0"/>
              <a:t>Multivariate meta-analysis</a:t>
            </a:r>
          </a:p>
          <a:p>
            <a:r>
              <a:rPr lang="en-US" dirty="0"/>
              <a:t>Treatment-effects lasso</a:t>
            </a:r>
          </a:p>
          <a:p>
            <a:r>
              <a:rPr lang="en-US" dirty="0"/>
              <a:t>Panel-data multinomial logit</a:t>
            </a:r>
          </a:p>
          <a:p>
            <a:r>
              <a:rPr lang="en-US" dirty="0"/>
              <a:t>Zero-inflated ordered logit</a:t>
            </a:r>
          </a:p>
          <a:p>
            <a:r>
              <a:rPr lang="en-US" dirty="0"/>
              <a:t>Bayesian IRF and FEVD analysis</a:t>
            </a:r>
          </a:p>
          <a:p>
            <a:r>
              <a:rPr lang="en-US" dirty="0"/>
              <a:t>Bayesian dynamic forecasting</a:t>
            </a:r>
          </a:p>
          <a:p>
            <a:r>
              <a:rPr lang="en-US" dirty="0"/>
              <a:t>Do-file Editor enhancements</a:t>
            </a:r>
          </a:p>
          <a:p>
            <a:r>
              <a:rPr lang="en-US" dirty="0"/>
              <a:t>Intel Math Kernel Library (MKL)</a:t>
            </a:r>
          </a:p>
          <a:p>
            <a:r>
              <a:rPr lang="en-US" dirty="0"/>
              <a:t>Stata on Apple Silicon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879B7D7-7BA1-1243-8BAB-4DF3E59643A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DDB6C34D-F9A2-1641-9E10-36A5E413EFA4}"/>
              </a:ext>
            </a:extLst>
          </p:cNvPr>
          <p:cNvSpPr txBox="1">
            <a:spLocks/>
          </p:cNvSpPr>
          <p:nvPr/>
        </p:nvSpPr>
        <p:spPr>
          <a:xfrm>
            <a:off x="4807529" y="1981200"/>
            <a:ext cx="4215285" cy="4876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 err="1"/>
              <a:t>PyStata</a:t>
            </a:r>
            <a:endParaRPr lang="en-US" dirty="0"/>
          </a:p>
          <a:p>
            <a:r>
              <a:rPr lang="en-US" dirty="0" err="1"/>
              <a:t>Jupyter</a:t>
            </a:r>
            <a:r>
              <a:rPr lang="en-US" dirty="0"/>
              <a:t> Notebook with Stata</a:t>
            </a:r>
          </a:p>
          <a:p>
            <a:r>
              <a:rPr lang="en-US" dirty="0"/>
              <a:t>Faster Stata</a:t>
            </a:r>
          </a:p>
          <a:p>
            <a:r>
              <a:rPr lang="en-US" dirty="0"/>
              <a:t>Bayesian multilevel modeling</a:t>
            </a:r>
          </a:p>
          <a:p>
            <a:r>
              <a:rPr lang="en-US" dirty="0"/>
              <a:t>New functions for dates and times</a:t>
            </a:r>
          </a:p>
          <a:p>
            <a:r>
              <a:rPr lang="en-US" dirty="0"/>
              <a:t>Leave-one-out meta-analysis</a:t>
            </a:r>
          </a:p>
          <a:p>
            <a:r>
              <a:rPr lang="en-US" dirty="0"/>
              <a:t>Galbraith plots</a:t>
            </a:r>
          </a:p>
          <a:p>
            <a:r>
              <a:rPr lang="en-US" dirty="0"/>
              <a:t>Bayesian panel-data models</a:t>
            </a:r>
          </a:p>
          <a:p>
            <a:r>
              <a:rPr lang="en-US" dirty="0"/>
              <a:t>Nonparametric tests for trend</a:t>
            </a:r>
          </a:p>
          <a:p>
            <a:r>
              <a:rPr lang="en-US" dirty="0"/>
              <a:t>Lasso with clustered data</a:t>
            </a:r>
          </a:p>
          <a:p>
            <a:r>
              <a:rPr lang="en-US" dirty="0"/>
              <a:t>BIC for lasso penalty selection</a:t>
            </a:r>
          </a:p>
          <a:p>
            <a:r>
              <a:rPr lang="en-US" dirty="0"/>
              <a:t>Bayesian linear and nonlinear DSGEs</a:t>
            </a:r>
          </a:p>
          <a:p>
            <a:r>
              <a:rPr lang="en-US" dirty="0"/>
              <a:t>H2O integration</a:t>
            </a:r>
          </a:p>
          <a:p>
            <a:r>
              <a:rPr lang="en-US" dirty="0"/>
              <a:t>Java integration</a:t>
            </a:r>
          </a:p>
          <a:p>
            <a:r>
              <a:rPr lang="en-US" dirty="0"/>
              <a:t>JDBC</a:t>
            </a:r>
          </a:p>
        </p:txBody>
      </p:sp>
    </p:spTree>
    <p:extLst>
      <p:ext uri="{BB962C8B-B14F-4D97-AF65-F5344CB8AC3E}">
        <p14:creationId xmlns:p14="http://schemas.microsoft.com/office/powerpoint/2010/main" val="20671731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5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40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5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55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6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65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7000"/>
                            </p:stCondLst>
                            <p:childTnLst>
                              <p:par>
                                <p:cTn id="5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75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8000"/>
                            </p:stCondLst>
                            <p:childTnLst>
                              <p:par>
                                <p:cTn id="5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8500"/>
                            </p:stCondLst>
                            <p:childTnLst>
                              <p:par>
                                <p:cTn id="5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9000"/>
                            </p:stCondLst>
                            <p:childTnLst>
                              <p:par>
                                <p:cTn id="6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9500"/>
                            </p:stCondLst>
                            <p:childTnLst>
                              <p:par>
                                <p:cTn id="6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10000"/>
                            </p:stCondLst>
                            <p:childTnLst>
                              <p:par>
                                <p:cTn id="6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10500"/>
                            </p:stCondLst>
                            <p:childTnLst>
                              <p:par>
                                <p:cTn id="7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1000"/>
                            </p:stCondLst>
                            <p:childTnLst>
                              <p:par>
                                <p:cTn id="74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11500"/>
                            </p:stCondLst>
                            <p:childTnLst>
                              <p:par>
                                <p:cTn id="7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12000"/>
                            </p:stCondLst>
                            <p:childTnLst>
                              <p:par>
                                <p:cTn id="8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12500"/>
                            </p:stCondLst>
                            <p:childTnLst>
                              <p:par>
                                <p:cTn id="8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2500"/>
                            </p:stCondLst>
                            <p:childTnLst>
                              <p:par>
                                <p:cTn id="8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3" end="1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3000"/>
                            </p:stCondLst>
                            <p:childTnLst>
                              <p:par>
                                <p:cTn id="8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93E454-F9B6-CE40-AE86-E8D3D3BAC1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92114" y="3219295"/>
            <a:ext cx="7886700" cy="986113"/>
          </a:xfrm>
        </p:spPr>
        <p:txBody>
          <a:bodyPr/>
          <a:lstStyle/>
          <a:p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bayes:</a:t>
            </a:r>
            <a:r>
              <a:rPr lang="en-US" dirty="0"/>
              <a:t> 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A8A2A0-4A4C-2F44-BDC1-43C06461E5C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371585" y="1732554"/>
            <a:ext cx="4607229" cy="4511671"/>
          </a:xfrm>
        </p:spPr>
        <p:txBody>
          <a:bodyPr/>
          <a:lstStyle/>
          <a:p>
            <a:pPr marL="0" indent="0">
              <a:buNone/>
            </a:pP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xtreg</a:t>
            </a:r>
            <a:endParaRPr lang="en-US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marL="0" indent="0">
              <a:buNone/>
            </a:pP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xtlogit</a:t>
            </a:r>
            <a:endParaRPr lang="en-US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marL="0" indent="0">
              <a:buNone/>
            </a:pP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xtprobit</a:t>
            </a:r>
            <a:endParaRPr lang="en-US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marL="0" indent="0">
              <a:buNone/>
            </a:pP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xtpoisson</a:t>
            </a:r>
            <a:endParaRPr lang="en-US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marL="0" indent="0">
              <a:buNone/>
            </a:pP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xtnbreg</a:t>
            </a:r>
            <a:endParaRPr lang="en-US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marL="0" indent="0">
              <a:buNone/>
            </a:pP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xtologit</a:t>
            </a:r>
            <a:endParaRPr lang="en-US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marL="0" indent="0">
              <a:buNone/>
            </a:pP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xtoprobit</a:t>
            </a:r>
            <a:endParaRPr lang="en-US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  <a:p>
            <a:pPr marL="0" indent="0">
              <a:buNone/>
            </a:pP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xtmlogit</a:t>
            </a:r>
            <a:endParaRPr lang="en-US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2CC2F43-5718-F24E-88BE-3802939A805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1469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mph" presetSubtype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25"/>
                                  </p:iterate>
                                  <p:childTnLst>
                                    <p:set>
                                      <p:cBhvr override="childStyle">
                                        <p:cTn id="6" dur="indefinite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style.fontWeight</p:attrName>
                                        </p:attrNameLst>
                                      </p:cBhvr>
                                      <p:to>
                                        <p:strVal val="bol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D94DB02-4A6D-4B4A-92FD-BCAEC5264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183341"/>
            <a:ext cx="8515350" cy="1699708"/>
          </a:xfrm>
        </p:spPr>
        <p:txBody>
          <a:bodyPr>
            <a:normAutofit/>
          </a:bodyPr>
          <a:lstStyle/>
          <a:p>
            <a:r>
              <a:rPr lang="en-US" dirty="0"/>
              <a:t>Panel-data </a:t>
            </a:r>
            <a:br>
              <a:rPr lang="en-US" dirty="0"/>
            </a:br>
            <a:r>
              <a:rPr lang="en-US" dirty="0"/>
              <a:t>multinomial logit (MNL) models</a:t>
            </a:r>
            <a:endParaRPr lang="en-US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024383E-5F3B-FB45-90F4-520267DFC02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2161141"/>
            <a:ext cx="8515350" cy="1151068"/>
          </a:xfrm>
        </p:spPr>
        <p:txBody>
          <a:bodyPr/>
          <a:lstStyle/>
          <a:p>
            <a:endParaRPr lang="en-US" dirty="0"/>
          </a:p>
          <a:p>
            <a:pPr marL="0" indent="0">
              <a:buNone/>
            </a:pPr>
            <a:r>
              <a:rPr lang="en-US" dirty="0"/>
              <a:t>How does a categorical outcome change over time?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67F5738-1689-2549-91E6-BFBE857D5B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2" name="Graphic 11" descr="Monthly calendar outline">
            <a:extLst>
              <a:ext uri="{FF2B5EF4-FFF2-40B4-BE49-F238E27FC236}">
                <a16:creationId xmlns:a16="http://schemas.microsoft.com/office/drawing/2014/main" id="{CF0965C7-378C-2D4F-B051-395C91FF88C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58945" y="3093473"/>
            <a:ext cx="3750275" cy="3750275"/>
          </a:xfrm>
          <a:prstGeom prst="rect">
            <a:avLst/>
          </a:prstGeom>
        </p:spPr>
      </p:pic>
      <p:pic>
        <p:nvPicPr>
          <p:cNvPr id="13" name="Graphic 12" descr="Taco with solid fill">
            <a:extLst>
              <a:ext uri="{FF2B5EF4-FFF2-40B4-BE49-F238E27FC236}">
                <a16:creationId xmlns:a16="http://schemas.microsoft.com/office/drawing/2014/main" id="{692E6DD6-5FCE-E04B-AC4F-A0ACBB2A67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894613" y="5578768"/>
            <a:ext cx="317156" cy="317156"/>
          </a:xfrm>
          <a:prstGeom prst="rect">
            <a:avLst/>
          </a:prstGeom>
        </p:spPr>
      </p:pic>
      <p:pic>
        <p:nvPicPr>
          <p:cNvPr id="14" name="Graphic 13" descr="Pizza with solid fill">
            <a:extLst>
              <a:ext uri="{FF2B5EF4-FFF2-40B4-BE49-F238E27FC236}">
                <a16:creationId xmlns:a16="http://schemas.microsoft.com/office/drawing/2014/main" id="{A27E9DC0-BD02-2C47-8EC6-890B3D9AA3EB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239929" y="4397112"/>
            <a:ext cx="370703" cy="370703"/>
          </a:xfrm>
          <a:prstGeom prst="rect">
            <a:avLst/>
          </a:prstGeom>
        </p:spPr>
      </p:pic>
      <p:pic>
        <p:nvPicPr>
          <p:cNvPr id="15" name="Graphic 14" descr="Hot dog with solid fill">
            <a:extLst>
              <a:ext uri="{FF2B5EF4-FFF2-40B4-BE49-F238E27FC236}">
                <a16:creationId xmlns:a16="http://schemas.microsoft.com/office/drawing/2014/main" id="{6C3F90C6-4616-FD47-A22B-C5BB424C7D69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661247" y="4793557"/>
            <a:ext cx="343930" cy="343930"/>
          </a:xfrm>
          <a:prstGeom prst="rect">
            <a:avLst/>
          </a:prstGeom>
        </p:spPr>
      </p:pic>
      <p:pic>
        <p:nvPicPr>
          <p:cNvPr id="16" name="Graphic 15" descr="Pizza with solid fill">
            <a:extLst>
              <a:ext uri="{FF2B5EF4-FFF2-40B4-BE49-F238E27FC236}">
                <a16:creationId xmlns:a16="http://schemas.microsoft.com/office/drawing/2014/main" id="{CC7BB3DA-1811-994D-9E5C-07642A145644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041059" y="5179706"/>
            <a:ext cx="370703" cy="370703"/>
          </a:xfrm>
          <a:prstGeom prst="rect">
            <a:avLst/>
          </a:prstGeom>
        </p:spPr>
      </p:pic>
      <p:pic>
        <p:nvPicPr>
          <p:cNvPr id="17" name="Graphic 16" descr="Pizza with solid fill">
            <a:extLst>
              <a:ext uri="{FF2B5EF4-FFF2-40B4-BE49-F238E27FC236}">
                <a16:creationId xmlns:a16="http://schemas.microsoft.com/office/drawing/2014/main" id="{E1A63077-852B-BD42-8A54-FDDC66FE22E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841066" y="4784291"/>
            <a:ext cx="370703" cy="370703"/>
          </a:xfrm>
          <a:prstGeom prst="rect">
            <a:avLst/>
          </a:prstGeom>
        </p:spPr>
      </p:pic>
      <p:pic>
        <p:nvPicPr>
          <p:cNvPr id="18" name="Graphic 17" descr="Takeaway with solid fill">
            <a:extLst>
              <a:ext uri="{FF2B5EF4-FFF2-40B4-BE49-F238E27FC236}">
                <a16:creationId xmlns:a16="http://schemas.microsoft.com/office/drawing/2014/main" id="{01A32AAE-C820-1A4D-B541-76C85DEE2780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468498" y="4397110"/>
            <a:ext cx="345473" cy="345473"/>
          </a:xfrm>
          <a:prstGeom prst="rect">
            <a:avLst/>
          </a:prstGeom>
        </p:spPr>
      </p:pic>
      <p:pic>
        <p:nvPicPr>
          <p:cNvPr id="19" name="Graphic 18" descr="Monthly calendar outline">
            <a:extLst>
              <a:ext uri="{FF2B5EF4-FFF2-40B4-BE49-F238E27FC236}">
                <a16:creationId xmlns:a16="http://schemas.microsoft.com/office/drawing/2014/main" id="{69258225-E898-7846-9FBF-1F3C37FFC19D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567882" y="3093473"/>
            <a:ext cx="3750275" cy="3750275"/>
          </a:xfrm>
          <a:prstGeom prst="rect">
            <a:avLst/>
          </a:prstGeom>
        </p:spPr>
      </p:pic>
      <p:pic>
        <p:nvPicPr>
          <p:cNvPr id="20" name="Graphic 19" descr="Dead Fish Skeleton with solid fill">
            <a:extLst>
              <a:ext uri="{FF2B5EF4-FFF2-40B4-BE49-F238E27FC236}">
                <a16:creationId xmlns:a16="http://schemas.microsoft.com/office/drawing/2014/main" id="{62083D94-2E47-F948-BC62-901844D9F757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5490263" y="5206479"/>
            <a:ext cx="343930" cy="343930"/>
          </a:xfrm>
          <a:prstGeom prst="rect">
            <a:avLst/>
          </a:prstGeom>
        </p:spPr>
      </p:pic>
      <p:pic>
        <p:nvPicPr>
          <p:cNvPr id="21" name="Graphic 20" descr="Chicken leg with solid fill">
            <a:extLst>
              <a:ext uri="{FF2B5EF4-FFF2-40B4-BE49-F238E27FC236}">
                <a16:creationId xmlns:a16="http://schemas.microsoft.com/office/drawing/2014/main" id="{B95619E1-A01E-1940-82CB-FE3A2FD28E14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6275689" y="4416163"/>
            <a:ext cx="332600" cy="332600"/>
          </a:xfrm>
          <a:prstGeom prst="rect">
            <a:avLst/>
          </a:prstGeom>
        </p:spPr>
      </p:pic>
      <p:pic>
        <p:nvPicPr>
          <p:cNvPr id="22" name="Graphic 21" descr="Chicken leg with solid fill">
            <a:extLst>
              <a:ext uri="{FF2B5EF4-FFF2-40B4-BE49-F238E27FC236}">
                <a16:creationId xmlns:a16="http://schemas.microsoft.com/office/drawing/2014/main" id="{5C76D8A1-40B5-B340-8553-2C04A0CC3EA0}"/>
              </a:ext>
            </a:extLst>
          </p:cNvPr>
          <p:cNvPicPr>
            <a:picLocks noChangeAspect="1"/>
          </p:cNvPicPr>
          <p:nvPr/>
        </p:nvPicPr>
        <p:blipFill>
          <a:blip r:embed="rId15">
            <a:extLst>
              <a:ext uri="{96DAC541-7B7A-43D3-8B79-37D633B846F1}">
                <asvg:svgBlip xmlns:asvg="http://schemas.microsoft.com/office/drawing/2016/SVG/main" r:embed="rId16"/>
              </a:ext>
            </a:extLst>
          </a:blip>
          <a:stretch>
            <a:fillRect/>
          </a:stretch>
        </p:blipFill>
        <p:spPr>
          <a:xfrm>
            <a:off x="5889695" y="5582889"/>
            <a:ext cx="332600" cy="332600"/>
          </a:xfrm>
          <a:prstGeom prst="rect">
            <a:avLst/>
          </a:prstGeom>
        </p:spPr>
      </p:pic>
      <p:pic>
        <p:nvPicPr>
          <p:cNvPr id="23" name="Graphic 22" descr="Hot dog with solid fill">
            <a:extLst>
              <a:ext uri="{FF2B5EF4-FFF2-40B4-BE49-F238E27FC236}">
                <a16:creationId xmlns:a16="http://schemas.microsoft.com/office/drawing/2014/main" id="{0F639323-7344-C640-AA73-8CCE6472FCF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6676769" y="4811064"/>
            <a:ext cx="343930" cy="343930"/>
          </a:xfrm>
          <a:prstGeom prst="rect">
            <a:avLst/>
          </a:prstGeom>
        </p:spPr>
      </p:pic>
      <p:pic>
        <p:nvPicPr>
          <p:cNvPr id="24" name="Graphic 23" descr="Dead Fish Skeleton with solid fill">
            <a:extLst>
              <a:ext uri="{FF2B5EF4-FFF2-40B4-BE49-F238E27FC236}">
                <a16:creationId xmlns:a16="http://schemas.microsoft.com/office/drawing/2014/main" id="{60193FF9-2DEA-FB48-868F-F368BF71708C}"/>
              </a:ext>
            </a:extLst>
          </p:cNvPr>
          <p:cNvPicPr>
            <a:picLocks noChangeAspect="1"/>
          </p:cNvPicPr>
          <p:nvPr/>
        </p:nvPicPr>
        <p:blipFill>
          <a:blip r:embed="rId13">
            <a:extLst>
              <a:ext uri="{96DAC541-7B7A-43D3-8B79-37D633B846F1}">
                <asvg:svgBlip xmlns:asvg="http://schemas.microsoft.com/office/drawing/2016/SVG/main" r:embed="rId14"/>
              </a:ext>
            </a:extLst>
          </a:blip>
          <a:stretch>
            <a:fillRect/>
          </a:stretch>
        </p:blipFill>
        <p:spPr>
          <a:xfrm>
            <a:off x="7049530" y="4425429"/>
            <a:ext cx="343930" cy="343930"/>
          </a:xfrm>
          <a:prstGeom prst="rect">
            <a:avLst/>
          </a:prstGeom>
        </p:spPr>
      </p:pic>
      <p:pic>
        <p:nvPicPr>
          <p:cNvPr id="25" name="Graphic 24" descr="Taco with solid fill">
            <a:extLst>
              <a:ext uri="{FF2B5EF4-FFF2-40B4-BE49-F238E27FC236}">
                <a16:creationId xmlns:a16="http://schemas.microsoft.com/office/drawing/2014/main" id="{B391BFE1-3381-C74B-99A6-EE4D7E0AA552}"/>
              </a:ext>
            </a:extLst>
          </p:cNvPr>
          <p:cNvPicPr>
            <a:picLocks noChangeAspect="1"/>
          </p:cNvPicPr>
          <p:nvPr/>
        </p:nvPicPr>
        <p:blipFill>
          <a:blip r:embed="rId17">
            <a:extLst>
              <a:ext uri="{96DAC541-7B7A-43D3-8B79-37D633B846F1}">
                <asvg:svgBlip xmlns:asvg="http://schemas.microsoft.com/office/drawing/2016/SVG/main" r:embed="rId18"/>
              </a:ext>
            </a:extLst>
          </a:blip>
          <a:stretch>
            <a:fillRect/>
          </a:stretch>
        </p:blipFill>
        <p:spPr>
          <a:xfrm>
            <a:off x="7076304" y="5189980"/>
            <a:ext cx="317156" cy="317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460966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3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4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54475-4490-7044-9916-F64EAFDE6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011329"/>
            <a:ext cx="8432223" cy="986113"/>
          </a:xfrm>
        </p:spPr>
        <p:txBody>
          <a:bodyPr>
            <a:normAutofit/>
          </a:bodyPr>
          <a:lstStyle/>
          <a:p>
            <a:r>
              <a:rPr lang="en-US" dirty="0"/>
              <a:t>Panel-data MNL model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309274-CC08-3A47-A326-E9D2500F3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C765B2-EE47-F047-8A6F-93E128B35351}"/>
              </a:ext>
            </a:extLst>
          </p:cNvPr>
          <p:cNvSpPr txBox="1"/>
          <p:nvPr/>
        </p:nvSpPr>
        <p:spPr>
          <a:xfrm>
            <a:off x="628648" y="1669861"/>
            <a:ext cx="713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6069C9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Random effects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ABB2B11-677A-7B40-A763-9110DB3209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8" y="2265610"/>
            <a:ext cx="8471751" cy="459239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187F1BA-8E66-A24C-9400-1BD356ADA5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48" y="2131526"/>
            <a:ext cx="8902700" cy="2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988091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00F365-87D2-7041-949D-58DA1C1336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83341"/>
            <a:ext cx="8515350" cy="986113"/>
          </a:xfrm>
        </p:spPr>
        <p:txBody>
          <a:bodyPr>
            <a:normAutofit/>
          </a:bodyPr>
          <a:lstStyle/>
          <a:p>
            <a:r>
              <a:rPr lang="en-US" dirty="0"/>
              <a:t>Marginal probabilities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F0F1A92-90A7-1243-9BDA-914B89596A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EEDE81F-2553-D848-9845-709C5084B89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55330"/>
          <a:stretch/>
        </p:blipFill>
        <p:spPr>
          <a:xfrm>
            <a:off x="628650" y="2029968"/>
            <a:ext cx="8851900" cy="21557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B9A386-E977-E244-8A6B-C3FC9C056E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291786"/>
            <a:ext cx="8851900" cy="241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72F2B096-6AF9-8E47-91B3-45D4680D8DCF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" y="2579324"/>
            <a:ext cx="5429250" cy="394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037374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54475-4490-7044-9916-F64EAFDE6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14984"/>
            <a:ext cx="7886700" cy="986113"/>
          </a:xfrm>
        </p:spPr>
        <p:txBody>
          <a:bodyPr/>
          <a:lstStyle/>
          <a:p>
            <a:r>
              <a:rPr lang="en-US" dirty="0"/>
              <a:t>Panel-data MNL model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309274-CC08-3A47-A326-E9D2500F3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C765B2-EE47-F047-8A6F-93E128B35351}"/>
              </a:ext>
            </a:extLst>
          </p:cNvPr>
          <p:cNvSpPr txBox="1"/>
          <p:nvPr/>
        </p:nvSpPr>
        <p:spPr>
          <a:xfrm>
            <a:off x="628650" y="1673352"/>
            <a:ext cx="713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6069C9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Fixed effects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234D61-B792-FD48-AC9A-4B8E2FBF430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84832"/>
            <a:ext cx="8851900" cy="241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B376DED-F591-3046-A2A5-2386807F40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343525"/>
            <a:ext cx="8515350" cy="34818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1392797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454475-4490-7044-9916-F64EAFDE62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14984"/>
            <a:ext cx="7886700" cy="986113"/>
          </a:xfrm>
        </p:spPr>
        <p:txBody>
          <a:bodyPr/>
          <a:lstStyle/>
          <a:p>
            <a:r>
              <a:rPr lang="en-US" dirty="0"/>
              <a:t>Panel-data MNL model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7309274-CC08-3A47-A326-E9D2500F3B8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C765B2-EE47-F047-8A6F-93E128B35351}"/>
              </a:ext>
            </a:extLst>
          </p:cNvPr>
          <p:cNvSpPr txBox="1"/>
          <p:nvPr/>
        </p:nvSpPr>
        <p:spPr>
          <a:xfrm>
            <a:off x="628650" y="1673352"/>
            <a:ext cx="713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6069C9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Bayesian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1D568DB1-0361-814A-AC03-218DACFE9831}"/>
              </a:ext>
            </a:extLst>
          </p:cNvPr>
          <p:cNvGrpSpPr/>
          <p:nvPr/>
        </p:nvGrpSpPr>
        <p:grpSpPr>
          <a:xfrm>
            <a:off x="628650" y="2089297"/>
            <a:ext cx="8902700" cy="5329425"/>
            <a:chOff x="628650" y="2089297"/>
            <a:chExt cx="8902700" cy="5329425"/>
          </a:xfrm>
        </p:grpSpPr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15D03789-D387-9942-9E49-BBEFC7CF9B1A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28650" y="2089297"/>
              <a:ext cx="8902700" cy="482600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0D27D0F1-BC90-F344-83F5-784D27582C92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28650" y="2571897"/>
              <a:ext cx="8515350" cy="484682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3989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4.44444E-6 L 4.44444E-6 -0.12778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638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A07FDE9-D1AD-D246-988F-C685611E90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in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bayesmh</a:t>
            </a:r>
            <a:endParaRPr lang="en-US" dirty="0">
              <a:latin typeface="CMU Typewriter Text" panose="02000609000000000000" pitchFamily="49" charset="0"/>
              <a:ea typeface="CMU Typewriter Text" panose="02000609000000000000" pitchFamily="49" charset="0"/>
              <a:cs typeface="CMU Typewriter Text" panose="02000609000000000000" pitchFamily="49" charset="0"/>
            </a:endParaRP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298EF7B-67F9-E64E-BFF5-2BB94C5AD33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Random-effects syntax!</a:t>
            </a:r>
          </a:p>
          <a:p>
            <a:pPr lvl="1"/>
            <a:r>
              <a:rPr lang="en-US" dirty="0"/>
              <a:t>Multivariate multilevel models</a:t>
            </a:r>
          </a:p>
          <a:p>
            <a:pPr lvl="1"/>
            <a:r>
              <a:rPr lang="en-US" dirty="0"/>
              <a:t>Nonlinear multilevel models</a:t>
            </a:r>
          </a:p>
          <a:p>
            <a:pPr lvl="1"/>
            <a:r>
              <a:rPr lang="en-US" dirty="0"/>
              <a:t>SEM-like models</a:t>
            </a:r>
          </a:p>
          <a:p>
            <a:r>
              <a:rPr lang="en-US" dirty="0"/>
              <a:t>Exchangeable and identity covariance structures</a:t>
            </a:r>
          </a:p>
          <a:p>
            <a:r>
              <a:rPr lang="en-US" dirty="0"/>
              <a:t>Parametric survival likelihoods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6015977-0FE4-094D-987D-76676E1A1BA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367846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84DEEA8-969B-FA4C-91D5-F378637C73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Chick growth</a:t>
            </a:r>
          </a:p>
        </p:txBody>
      </p:sp>
      <p:pic>
        <p:nvPicPr>
          <p:cNvPr id="6" name="Content Placeholder 5" descr="Chick with solid fill">
            <a:extLst>
              <a:ext uri="{FF2B5EF4-FFF2-40B4-BE49-F238E27FC236}">
                <a16:creationId xmlns:a16="http://schemas.microsoft.com/office/drawing/2014/main" id="{DFA00D61-2152-D845-AC13-DED70DFA07AF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4291446" y="1183341"/>
            <a:ext cx="914400" cy="914400"/>
          </a:xfrm>
        </p:spPr>
      </p:pic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9E5CE63-B03A-B148-9B4D-7C68EFF1EA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F341910-CE80-684A-9109-C1251518366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49" y="2097741"/>
            <a:ext cx="6026793" cy="43831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1614982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8895A8-30E0-2441-A6E8-2C16605B5B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83341"/>
            <a:ext cx="8515350" cy="986113"/>
          </a:xfrm>
        </p:spPr>
        <p:txBody>
          <a:bodyPr>
            <a:normAutofit/>
          </a:bodyPr>
          <a:lstStyle/>
          <a:p>
            <a:r>
              <a:rPr lang="en-US" dirty="0"/>
              <a:t>Bayesian MV multilevel model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95B7848-B919-FA40-A6A3-E00FF359B86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9E7E9F49-4924-B94B-A746-A3B407D3C4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522208" cy="1463570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5BC9BC64-456D-E347-A6D4-CBF2AA524F89}"/>
              </a:ext>
            </a:extLst>
          </p:cNvPr>
          <p:cNvSpPr/>
          <p:nvPr/>
        </p:nvSpPr>
        <p:spPr>
          <a:xfrm>
            <a:off x="1597152" y="2029968"/>
            <a:ext cx="5608320" cy="50596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E40CBCF-61AB-F045-BAEC-E611D8694CCA}"/>
              </a:ext>
            </a:extLst>
          </p:cNvPr>
          <p:cNvSpPr/>
          <p:nvPr/>
        </p:nvSpPr>
        <p:spPr>
          <a:xfrm>
            <a:off x="835152" y="2535936"/>
            <a:ext cx="3200400" cy="219456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BCC72AB5-FDD2-6B49-8607-B3BC2544F9F6}"/>
              </a:ext>
            </a:extLst>
          </p:cNvPr>
          <p:cNvSpPr/>
          <p:nvPr/>
        </p:nvSpPr>
        <p:spPr>
          <a:xfrm>
            <a:off x="835152" y="2755392"/>
            <a:ext cx="7016496" cy="67360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95898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2.96296E-6 L -2.22222E-6 -0.3370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685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22222E-6 -0.33703 L -2.22222E-6 -1.42963 " pathEditMode="relative" rAng="0" ptsTypes="AA">
                                      <p:cBhvr>
                                        <p:cTn id="2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546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5" grpId="1" animBg="1"/>
      <p:bldP spid="6" grpId="0" animBg="1"/>
      <p:bldP spid="6" grpId="1" animBg="1"/>
      <p:bldP spid="7" grpId="0" animBg="1"/>
      <p:bldP spid="7" grpId="1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>
            <a:extLst>
              <a:ext uri="{FF2B5EF4-FFF2-40B4-BE49-F238E27FC236}">
                <a16:creationId xmlns:a16="http://schemas.microsoft.com/office/drawing/2014/main" id="{FF13C379-F9DC-B04F-9367-549BA3A6F33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9517" r="52569" b="4533"/>
          <a:stretch/>
        </p:blipFill>
        <p:spPr>
          <a:xfrm>
            <a:off x="4845226" y="2353154"/>
            <a:ext cx="4198565" cy="439837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639C66FB-BB03-9545-8D78-B3DEA505C3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Informative dropout model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989090F8-7E35-C040-AFBB-61088A46AF0F}"/>
              </a:ext>
            </a:extLst>
          </p:cNvPr>
          <p:cNvSpPr txBox="1"/>
          <p:nvPr/>
        </p:nvSpPr>
        <p:spPr>
          <a:xfrm>
            <a:off x="628650" y="2353154"/>
            <a:ext cx="457200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How do symptoms of schizophrenia change over time in response to pharmaceutical intervention?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8E7223E-A0D3-FB43-93F5-C4C8AA0C2803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1437" b="95833"/>
          <a:stretch/>
        </p:blipFill>
        <p:spPr>
          <a:xfrm>
            <a:off x="4845226" y="2111854"/>
            <a:ext cx="4298774" cy="2413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D0DF4C8-D02A-FA46-AF37-12273AFB7924}"/>
              </a:ext>
            </a:extLst>
          </p:cNvPr>
          <p:cNvCxnSpPr>
            <a:cxnSpLocks/>
          </p:cNvCxnSpPr>
          <p:nvPr/>
        </p:nvCxnSpPr>
        <p:spPr>
          <a:xfrm>
            <a:off x="1165333" y="4234020"/>
            <a:ext cx="0" cy="170354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>
            <a:extLst>
              <a:ext uri="{FF2B5EF4-FFF2-40B4-BE49-F238E27FC236}">
                <a16:creationId xmlns:a16="http://schemas.microsoft.com/office/drawing/2014/main" id="{925E22C9-D7A6-6148-9544-CD2F0340D286}"/>
              </a:ext>
            </a:extLst>
          </p:cNvPr>
          <p:cNvCxnSpPr>
            <a:cxnSpLocks/>
          </p:cNvCxnSpPr>
          <p:nvPr/>
        </p:nvCxnSpPr>
        <p:spPr>
          <a:xfrm flipH="1">
            <a:off x="1065125" y="5774722"/>
            <a:ext cx="29185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33668162-27C4-DE4B-AB2F-0305744E05ED}"/>
              </a:ext>
            </a:extLst>
          </p:cNvPr>
          <p:cNvCxnSpPr>
            <a:cxnSpLocks/>
          </p:cNvCxnSpPr>
          <p:nvPr/>
        </p:nvCxnSpPr>
        <p:spPr>
          <a:xfrm>
            <a:off x="2001756" y="4929027"/>
            <a:ext cx="1623980" cy="685926"/>
          </a:xfrm>
          <a:prstGeom prst="line">
            <a:avLst/>
          </a:prstGeom>
          <a:ln w="38100">
            <a:solidFill>
              <a:srgbClr val="6069C9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77B9098B-0911-BE41-8BF1-904E39A291C1}"/>
              </a:ext>
            </a:extLst>
          </p:cNvPr>
          <p:cNvCxnSpPr>
            <a:cxnSpLocks/>
          </p:cNvCxnSpPr>
          <p:nvPr/>
        </p:nvCxnSpPr>
        <p:spPr>
          <a:xfrm>
            <a:off x="2015864" y="4611989"/>
            <a:ext cx="1641736" cy="332496"/>
          </a:xfrm>
          <a:prstGeom prst="line">
            <a:avLst/>
          </a:prstGeom>
          <a:ln w="38100">
            <a:solidFill>
              <a:srgbClr val="0F1A4C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C010B4D5-EF9D-9546-A6AA-845E49259D1D}"/>
              </a:ext>
            </a:extLst>
          </p:cNvPr>
          <p:cNvSpPr txBox="1"/>
          <p:nvPr/>
        </p:nvSpPr>
        <p:spPr>
          <a:xfrm>
            <a:off x="1177860" y="4400523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Drug 1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EBB5542-1A2D-7147-9A23-AC81FF26EB85}"/>
              </a:ext>
            </a:extLst>
          </p:cNvPr>
          <p:cNvSpPr txBox="1"/>
          <p:nvPr/>
        </p:nvSpPr>
        <p:spPr>
          <a:xfrm>
            <a:off x="1168775" y="4722884"/>
            <a:ext cx="914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Drug 2</a:t>
            </a:r>
          </a:p>
        </p:txBody>
      </p:sp>
    </p:spTree>
    <p:extLst>
      <p:ext uri="{BB962C8B-B14F-4D97-AF65-F5344CB8AC3E}">
        <p14:creationId xmlns:p14="http://schemas.microsoft.com/office/powerpoint/2010/main" val="2231342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8EB12C-2204-6542-93A2-7459133748A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Outline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5F8258-81BB-7845-8696-F0A6F97E8AA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81200"/>
            <a:ext cx="4016922" cy="4511671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sz="2000" b="1" u="sng" dirty="0"/>
              <a:t>Models and estimation</a:t>
            </a:r>
          </a:p>
          <a:p>
            <a:r>
              <a:rPr lang="en-US" sz="2000" dirty="0"/>
              <a:t>New in Bayesian estimation and multilevel modeling</a:t>
            </a:r>
          </a:p>
          <a:p>
            <a:r>
              <a:rPr lang="en-US" sz="2000" dirty="0"/>
              <a:t>Interval-censored Cox model</a:t>
            </a:r>
          </a:p>
          <a:p>
            <a:r>
              <a:rPr lang="en-US" sz="2000" dirty="0"/>
              <a:t>New in lasso</a:t>
            </a:r>
          </a:p>
          <a:p>
            <a:r>
              <a:rPr lang="en-US" sz="2000" dirty="0"/>
              <a:t>Difference in differences</a:t>
            </a:r>
          </a:p>
          <a:p>
            <a:r>
              <a:rPr lang="en-US" sz="2000" dirty="0"/>
              <a:t>Nonparametric tests for trend</a:t>
            </a:r>
          </a:p>
          <a:p>
            <a:r>
              <a:rPr lang="en-US" sz="2000" dirty="0"/>
              <a:t>New in meta-analysis</a:t>
            </a:r>
          </a:p>
          <a:p>
            <a:r>
              <a:rPr lang="en-US" sz="2000" dirty="0"/>
              <a:t>Zero-inflated ordered logit model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b="1" u="sng" dirty="0"/>
              <a:t>Reporting</a:t>
            </a:r>
          </a:p>
          <a:p>
            <a:r>
              <a:rPr lang="en-US" sz="2000" dirty="0"/>
              <a:t>Customizable tables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F7417E-7D1E-8343-87B9-6AEC744E75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2">
            <a:extLst>
              <a:ext uri="{FF2B5EF4-FFF2-40B4-BE49-F238E27FC236}">
                <a16:creationId xmlns:a16="http://schemas.microsoft.com/office/drawing/2014/main" id="{92F48377-D5D7-7B4E-9869-C79B57F3885A}"/>
              </a:ext>
            </a:extLst>
          </p:cNvPr>
          <p:cNvSpPr txBox="1">
            <a:spLocks/>
          </p:cNvSpPr>
          <p:nvPr/>
        </p:nvSpPr>
        <p:spPr>
          <a:xfrm>
            <a:off x="4922126" y="1981200"/>
            <a:ext cx="4731626" cy="451167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b="1" u="sng" dirty="0"/>
              <a:t>Workflow</a:t>
            </a:r>
          </a:p>
          <a:p>
            <a:r>
              <a:rPr lang="en-US" sz="2000" dirty="0"/>
              <a:t>New in date/time functions</a:t>
            </a:r>
          </a:p>
          <a:p>
            <a:r>
              <a:rPr lang="en-US" sz="2000" dirty="0"/>
              <a:t>Do-file editor enhancements</a:t>
            </a:r>
          </a:p>
          <a:p>
            <a:r>
              <a:rPr lang="en-US" sz="2000" dirty="0"/>
              <a:t>Faster Stata</a:t>
            </a:r>
          </a:p>
          <a:p>
            <a:endParaRPr lang="en-US" sz="2000" dirty="0"/>
          </a:p>
          <a:p>
            <a:pPr marL="0" indent="0">
              <a:buNone/>
            </a:pPr>
            <a:r>
              <a:rPr lang="en-US" sz="2000" b="1" u="sng" dirty="0"/>
              <a:t>Integrations and interactions</a:t>
            </a:r>
          </a:p>
          <a:p>
            <a:r>
              <a:rPr lang="en-US" sz="2000" dirty="0" err="1"/>
              <a:t>PyStata</a:t>
            </a:r>
            <a:endParaRPr lang="en-US" sz="2000" dirty="0"/>
          </a:p>
          <a:p>
            <a:r>
              <a:rPr lang="en-US" sz="2000" dirty="0" err="1"/>
              <a:t>Jupyter</a:t>
            </a:r>
            <a:r>
              <a:rPr lang="en-US" sz="2000" dirty="0"/>
              <a:t> Notebook</a:t>
            </a:r>
          </a:p>
          <a:p>
            <a:r>
              <a:rPr lang="en-US" sz="2000" dirty="0"/>
              <a:t>Java/H20 integration</a:t>
            </a:r>
          </a:p>
          <a:p>
            <a:r>
              <a:rPr lang="en-US" sz="2000" dirty="0"/>
              <a:t>Connecting databases</a:t>
            </a:r>
          </a:p>
          <a:p>
            <a:r>
              <a:rPr lang="en-US" sz="2000" dirty="0"/>
              <a:t>Apple Silicon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122193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EA05EF-EBD4-C840-A187-DDC0E2D8A4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Informative dropout model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3B2D4D-CF21-2441-9C51-2742A6D3EA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9623789-F2AE-9041-BA8E-D41260C2140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5868"/>
          <a:stretch/>
        </p:blipFill>
        <p:spPr>
          <a:xfrm>
            <a:off x="628650" y="4250227"/>
            <a:ext cx="8332470" cy="3860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CDD5445C-F383-BF44-817B-862176B582F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5868"/>
          <a:stretch/>
        </p:blipFill>
        <p:spPr>
          <a:xfrm>
            <a:off x="628650" y="2029968"/>
            <a:ext cx="8332470" cy="2171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8608189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8E94395-8E85-3141-9784-397AA023B12D}"/>
              </a:ext>
            </a:extLst>
          </p:cNvPr>
          <p:cNvCxnSpPr>
            <a:cxnSpLocks/>
          </p:cNvCxnSpPr>
          <p:nvPr/>
        </p:nvCxnSpPr>
        <p:spPr>
          <a:xfrm>
            <a:off x="1643263" y="2892018"/>
            <a:ext cx="1972847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92B7D1D-5835-064B-AA34-40A6697CC11F}"/>
              </a:ext>
            </a:extLst>
          </p:cNvPr>
          <p:cNvCxnSpPr>
            <a:cxnSpLocks/>
          </p:cNvCxnSpPr>
          <p:nvPr/>
        </p:nvCxnSpPr>
        <p:spPr>
          <a:xfrm>
            <a:off x="1643263" y="3494832"/>
            <a:ext cx="3050085" cy="15659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B401B14-98E3-CF40-8E62-4EEFE2527C84}"/>
              </a:ext>
            </a:extLst>
          </p:cNvPr>
          <p:cNvCxnSpPr>
            <a:cxnSpLocks/>
          </p:cNvCxnSpPr>
          <p:nvPr/>
        </p:nvCxnSpPr>
        <p:spPr>
          <a:xfrm>
            <a:off x="1643263" y="4219777"/>
            <a:ext cx="954328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FDCBDE28-76A2-D245-A77B-922AD69611FD}"/>
              </a:ext>
            </a:extLst>
          </p:cNvPr>
          <p:cNvCxnSpPr>
            <a:cxnSpLocks/>
          </p:cNvCxnSpPr>
          <p:nvPr/>
        </p:nvCxnSpPr>
        <p:spPr>
          <a:xfrm>
            <a:off x="1643263" y="4925932"/>
            <a:ext cx="4035728" cy="0"/>
          </a:xfrm>
          <a:prstGeom prst="line">
            <a:avLst/>
          </a:prstGeom>
          <a:ln w="38100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Connector 11">
            <a:extLst>
              <a:ext uri="{FF2B5EF4-FFF2-40B4-BE49-F238E27FC236}">
                <a16:creationId xmlns:a16="http://schemas.microsoft.com/office/drawing/2014/main" id="{E7A1A449-64FC-8441-B5E4-333AF73F8C83}"/>
              </a:ext>
            </a:extLst>
          </p:cNvPr>
          <p:cNvCxnSpPr>
            <a:cxnSpLocks/>
          </p:cNvCxnSpPr>
          <p:nvPr/>
        </p:nvCxnSpPr>
        <p:spPr>
          <a:xfrm>
            <a:off x="4693349" y="2892018"/>
            <a:ext cx="2859068" cy="1566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A4475BAD-DDA5-2547-ADA4-E99F1F4D5930}"/>
              </a:ext>
            </a:extLst>
          </p:cNvPr>
          <p:cNvCxnSpPr>
            <a:cxnSpLocks/>
          </p:cNvCxnSpPr>
          <p:nvPr/>
        </p:nvCxnSpPr>
        <p:spPr>
          <a:xfrm>
            <a:off x="5678991" y="3490136"/>
            <a:ext cx="1873426" cy="0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C2127342-AAA0-6A41-9BC5-AD36BEAF9F62}"/>
              </a:ext>
            </a:extLst>
          </p:cNvPr>
          <p:cNvCxnSpPr>
            <a:cxnSpLocks/>
          </p:cNvCxnSpPr>
          <p:nvPr/>
        </p:nvCxnSpPr>
        <p:spPr>
          <a:xfrm flipV="1">
            <a:off x="3616109" y="4216646"/>
            <a:ext cx="3936308" cy="313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AA071664-27C5-6A4E-82B2-DBF029E88590}"/>
              </a:ext>
            </a:extLst>
          </p:cNvPr>
          <p:cNvCxnSpPr>
            <a:cxnSpLocks/>
          </p:cNvCxnSpPr>
          <p:nvPr/>
        </p:nvCxnSpPr>
        <p:spPr>
          <a:xfrm flipV="1">
            <a:off x="6543287" y="4922801"/>
            <a:ext cx="1009130" cy="3131"/>
          </a:xfrm>
          <a:prstGeom prst="line">
            <a:avLst/>
          </a:prstGeom>
          <a:ln w="381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E15C59C-8885-684C-AAAD-22E895AA5024}"/>
              </a:ext>
            </a:extLst>
          </p:cNvPr>
          <p:cNvCxnSpPr>
            <a:cxnSpLocks/>
          </p:cNvCxnSpPr>
          <p:nvPr/>
        </p:nvCxnSpPr>
        <p:spPr>
          <a:xfrm>
            <a:off x="3616109" y="2893583"/>
            <a:ext cx="1077239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ctangle 3">
            <a:extLst>
              <a:ext uri="{FF2B5EF4-FFF2-40B4-BE49-F238E27FC236}">
                <a16:creationId xmlns:a16="http://schemas.microsoft.com/office/drawing/2014/main" id="{0A54BC29-A7AA-AD4E-8761-711AE89F2526}"/>
              </a:ext>
            </a:extLst>
          </p:cNvPr>
          <p:cNvSpPr/>
          <p:nvPr/>
        </p:nvSpPr>
        <p:spPr>
          <a:xfrm>
            <a:off x="1643254" y="2681048"/>
            <a:ext cx="5909147" cy="276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C16BC90A-934E-5842-BC10-5C953604C9F5}"/>
              </a:ext>
            </a:extLst>
          </p:cNvPr>
          <p:cNvCxnSpPr>
            <a:cxnSpLocks/>
          </p:cNvCxnSpPr>
          <p:nvPr/>
        </p:nvCxnSpPr>
        <p:spPr>
          <a:xfrm>
            <a:off x="4693348" y="3496398"/>
            <a:ext cx="985643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Connector 40">
            <a:extLst>
              <a:ext uri="{FF2B5EF4-FFF2-40B4-BE49-F238E27FC236}">
                <a16:creationId xmlns:a16="http://schemas.microsoft.com/office/drawing/2014/main" id="{DDC7CF14-F388-6A44-83BA-B122A1841332}"/>
              </a:ext>
            </a:extLst>
          </p:cNvPr>
          <p:cNvCxnSpPr>
            <a:cxnSpLocks/>
          </p:cNvCxnSpPr>
          <p:nvPr/>
        </p:nvCxnSpPr>
        <p:spPr>
          <a:xfrm>
            <a:off x="2589365" y="4221342"/>
            <a:ext cx="1038490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Connector 42">
            <a:extLst>
              <a:ext uri="{FF2B5EF4-FFF2-40B4-BE49-F238E27FC236}">
                <a16:creationId xmlns:a16="http://schemas.microsoft.com/office/drawing/2014/main" id="{DCD0E3BD-2DD7-BC42-9953-9F22AC2D57C0}"/>
              </a:ext>
            </a:extLst>
          </p:cNvPr>
          <p:cNvCxnSpPr>
            <a:cxnSpLocks/>
          </p:cNvCxnSpPr>
          <p:nvPr/>
        </p:nvCxnSpPr>
        <p:spPr>
          <a:xfrm>
            <a:off x="5678990" y="4914967"/>
            <a:ext cx="854906" cy="0"/>
          </a:xfrm>
          <a:prstGeom prst="line">
            <a:avLst/>
          </a:prstGeom>
          <a:ln w="571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Rectangle 44">
            <a:extLst>
              <a:ext uri="{FF2B5EF4-FFF2-40B4-BE49-F238E27FC236}">
                <a16:creationId xmlns:a16="http://schemas.microsoft.com/office/drawing/2014/main" id="{62F47AF9-F5AC-5344-875A-908D5F2B214A}"/>
              </a:ext>
            </a:extLst>
          </p:cNvPr>
          <p:cNvSpPr/>
          <p:nvPr/>
        </p:nvSpPr>
        <p:spPr>
          <a:xfrm>
            <a:off x="1643262" y="3327679"/>
            <a:ext cx="5909147" cy="276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4A09E7C-C4F0-9748-830D-21390B022D9B}"/>
              </a:ext>
            </a:extLst>
          </p:cNvPr>
          <p:cNvSpPr/>
          <p:nvPr/>
        </p:nvSpPr>
        <p:spPr>
          <a:xfrm>
            <a:off x="1643262" y="4061248"/>
            <a:ext cx="5909147" cy="276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DE087E52-2012-DF46-B90F-27DC3EF2A6CA}"/>
              </a:ext>
            </a:extLst>
          </p:cNvPr>
          <p:cNvSpPr/>
          <p:nvPr/>
        </p:nvSpPr>
        <p:spPr>
          <a:xfrm>
            <a:off x="1643262" y="4832395"/>
            <a:ext cx="5909147" cy="27635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24C784D-9F48-CC4B-BEFC-A7C5A9280B0F}"/>
              </a:ext>
            </a:extLst>
          </p:cNvPr>
          <p:cNvCxnSpPr/>
          <p:nvPr/>
        </p:nvCxnSpPr>
        <p:spPr>
          <a:xfrm>
            <a:off x="1643263" y="2318951"/>
            <a:ext cx="0" cy="33068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Straight Connector 16">
            <a:extLst>
              <a:ext uri="{FF2B5EF4-FFF2-40B4-BE49-F238E27FC236}">
                <a16:creationId xmlns:a16="http://schemas.microsoft.com/office/drawing/2014/main" id="{6C39D912-CAAF-3A47-818F-8E6994C87376}"/>
              </a:ext>
            </a:extLst>
          </p:cNvPr>
          <p:cNvCxnSpPr/>
          <p:nvPr/>
        </p:nvCxnSpPr>
        <p:spPr>
          <a:xfrm>
            <a:off x="2597590" y="2318951"/>
            <a:ext cx="0" cy="33068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B39B82F9-C6CE-5D4D-9CC3-65BAC0536203}"/>
              </a:ext>
            </a:extLst>
          </p:cNvPr>
          <p:cNvCxnSpPr/>
          <p:nvPr/>
        </p:nvCxnSpPr>
        <p:spPr>
          <a:xfrm>
            <a:off x="3616111" y="2318951"/>
            <a:ext cx="0" cy="33068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DEA1C61-61CB-4A4C-949D-79B86055524A}"/>
              </a:ext>
            </a:extLst>
          </p:cNvPr>
          <p:cNvCxnSpPr/>
          <p:nvPr/>
        </p:nvCxnSpPr>
        <p:spPr>
          <a:xfrm>
            <a:off x="4693348" y="2340874"/>
            <a:ext cx="0" cy="33068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Connector 24">
            <a:extLst>
              <a:ext uri="{FF2B5EF4-FFF2-40B4-BE49-F238E27FC236}">
                <a16:creationId xmlns:a16="http://schemas.microsoft.com/office/drawing/2014/main" id="{6F7254AE-4112-2B4B-936D-616AC96D4639}"/>
              </a:ext>
            </a:extLst>
          </p:cNvPr>
          <p:cNvCxnSpPr/>
          <p:nvPr/>
        </p:nvCxnSpPr>
        <p:spPr>
          <a:xfrm>
            <a:off x="5678991" y="2318951"/>
            <a:ext cx="0" cy="33068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E5336277-36DC-AD4F-BEE9-A87BA7317A94}"/>
              </a:ext>
            </a:extLst>
          </p:cNvPr>
          <p:cNvCxnSpPr/>
          <p:nvPr/>
        </p:nvCxnSpPr>
        <p:spPr>
          <a:xfrm>
            <a:off x="6543287" y="2318951"/>
            <a:ext cx="0" cy="33068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Straight Connector 25">
            <a:extLst>
              <a:ext uri="{FF2B5EF4-FFF2-40B4-BE49-F238E27FC236}">
                <a16:creationId xmlns:a16="http://schemas.microsoft.com/office/drawing/2014/main" id="{8216727E-9D7D-114B-9196-37EA0B63A479}"/>
              </a:ext>
            </a:extLst>
          </p:cNvPr>
          <p:cNvCxnSpPr/>
          <p:nvPr/>
        </p:nvCxnSpPr>
        <p:spPr>
          <a:xfrm>
            <a:off x="7552408" y="2315030"/>
            <a:ext cx="0" cy="3306872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0" name="TextBox 49">
            <a:extLst>
              <a:ext uri="{FF2B5EF4-FFF2-40B4-BE49-F238E27FC236}">
                <a16:creationId xmlns:a16="http://schemas.microsoft.com/office/drawing/2014/main" id="{E715563E-F4C4-5246-AB63-F73903C489F4}"/>
              </a:ext>
            </a:extLst>
          </p:cNvPr>
          <p:cNvSpPr txBox="1"/>
          <p:nvPr/>
        </p:nvSpPr>
        <p:spPr>
          <a:xfrm>
            <a:off x="628652" y="2743543"/>
            <a:ext cx="5636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id1</a:t>
            </a:r>
          </a:p>
        </p:txBody>
      </p:sp>
      <p:sp>
        <p:nvSpPr>
          <p:cNvPr id="51" name="TextBox 50">
            <a:extLst>
              <a:ext uri="{FF2B5EF4-FFF2-40B4-BE49-F238E27FC236}">
                <a16:creationId xmlns:a16="http://schemas.microsoft.com/office/drawing/2014/main" id="{47C9BB9C-4885-D74C-B818-13803CAA18C4}"/>
              </a:ext>
            </a:extLst>
          </p:cNvPr>
          <p:cNvSpPr txBox="1"/>
          <p:nvPr/>
        </p:nvSpPr>
        <p:spPr>
          <a:xfrm>
            <a:off x="628652" y="3338467"/>
            <a:ext cx="5636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id2</a:t>
            </a:r>
          </a:p>
        </p:txBody>
      </p:sp>
      <p:sp>
        <p:nvSpPr>
          <p:cNvPr id="52" name="TextBox 51">
            <a:extLst>
              <a:ext uri="{FF2B5EF4-FFF2-40B4-BE49-F238E27FC236}">
                <a16:creationId xmlns:a16="http://schemas.microsoft.com/office/drawing/2014/main" id="{487C047E-8ACB-E54A-AB74-D23A49CB80A8}"/>
              </a:ext>
            </a:extLst>
          </p:cNvPr>
          <p:cNvSpPr txBox="1"/>
          <p:nvPr/>
        </p:nvSpPr>
        <p:spPr>
          <a:xfrm>
            <a:off x="628651" y="4066604"/>
            <a:ext cx="5636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id3</a:t>
            </a:r>
          </a:p>
        </p:txBody>
      </p:sp>
      <p:sp>
        <p:nvSpPr>
          <p:cNvPr id="53" name="TextBox 52">
            <a:extLst>
              <a:ext uri="{FF2B5EF4-FFF2-40B4-BE49-F238E27FC236}">
                <a16:creationId xmlns:a16="http://schemas.microsoft.com/office/drawing/2014/main" id="{AF461F4A-5D70-0045-94AC-54425BC0DB1D}"/>
              </a:ext>
            </a:extLst>
          </p:cNvPr>
          <p:cNvSpPr txBox="1"/>
          <p:nvPr/>
        </p:nvSpPr>
        <p:spPr>
          <a:xfrm>
            <a:off x="628650" y="4772759"/>
            <a:ext cx="56367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id4</a:t>
            </a:r>
          </a:p>
        </p:txBody>
      </p:sp>
      <p:sp>
        <p:nvSpPr>
          <p:cNvPr id="54" name="TextBox 53">
            <a:extLst>
              <a:ext uri="{FF2B5EF4-FFF2-40B4-BE49-F238E27FC236}">
                <a16:creationId xmlns:a16="http://schemas.microsoft.com/office/drawing/2014/main" id="{10672A11-94E1-294E-9C74-E175DF5D67DD}"/>
              </a:ext>
            </a:extLst>
          </p:cNvPr>
          <p:cNvSpPr txBox="1"/>
          <p:nvPr/>
        </p:nvSpPr>
        <p:spPr>
          <a:xfrm>
            <a:off x="1271395" y="5599388"/>
            <a:ext cx="74371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time1</a:t>
            </a:r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A0B6E688-B89C-594D-9C43-30002DB6BEFE}"/>
              </a:ext>
            </a:extLst>
          </p:cNvPr>
          <p:cNvSpPr txBox="1"/>
          <p:nvPr/>
        </p:nvSpPr>
        <p:spPr>
          <a:xfrm>
            <a:off x="2212814" y="5599388"/>
            <a:ext cx="74371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time2</a:t>
            </a:r>
          </a:p>
        </p:txBody>
      </p:sp>
      <p:sp>
        <p:nvSpPr>
          <p:cNvPr id="56" name="TextBox 55">
            <a:extLst>
              <a:ext uri="{FF2B5EF4-FFF2-40B4-BE49-F238E27FC236}">
                <a16:creationId xmlns:a16="http://schemas.microsoft.com/office/drawing/2014/main" id="{B63742F8-A358-864F-8D37-FBA49731F157}"/>
              </a:ext>
            </a:extLst>
          </p:cNvPr>
          <p:cNvSpPr txBox="1"/>
          <p:nvPr/>
        </p:nvSpPr>
        <p:spPr>
          <a:xfrm>
            <a:off x="3244251" y="5599388"/>
            <a:ext cx="74371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time3</a:t>
            </a:r>
          </a:p>
        </p:txBody>
      </p:sp>
      <p:sp>
        <p:nvSpPr>
          <p:cNvPr id="57" name="TextBox 56">
            <a:extLst>
              <a:ext uri="{FF2B5EF4-FFF2-40B4-BE49-F238E27FC236}">
                <a16:creationId xmlns:a16="http://schemas.microsoft.com/office/drawing/2014/main" id="{344098B8-13CB-4B4B-A218-D2304A0EB96D}"/>
              </a:ext>
            </a:extLst>
          </p:cNvPr>
          <p:cNvSpPr txBox="1"/>
          <p:nvPr/>
        </p:nvSpPr>
        <p:spPr>
          <a:xfrm>
            <a:off x="4322661" y="5621902"/>
            <a:ext cx="74371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time4</a:t>
            </a:r>
          </a:p>
        </p:txBody>
      </p:sp>
      <p:sp>
        <p:nvSpPr>
          <p:cNvPr id="58" name="TextBox 57">
            <a:extLst>
              <a:ext uri="{FF2B5EF4-FFF2-40B4-BE49-F238E27FC236}">
                <a16:creationId xmlns:a16="http://schemas.microsoft.com/office/drawing/2014/main" id="{7F24A2A6-F100-364E-951C-4E07220E0829}"/>
              </a:ext>
            </a:extLst>
          </p:cNvPr>
          <p:cNvSpPr txBox="1"/>
          <p:nvPr/>
        </p:nvSpPr>
        <p:spPr>
          <a:xfrm>
            <a:off x="5309271" y="5599388"/>
            <a:ext cx="74371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time5</a:t>
            </a:r>
          </a:p>
        </p:txBody>
      </p:sp>
      <p:sp>
        <p:nvSpPr>
          <p:cNvPr id="59" name="TextBox 58">
            <a:extLst>
              <a:ext uri="{FF2B5EF4-FFF2-40B4-BE49-F238E27FC236}">
                <a16:creationId xmlns:a16="http://schemas.microsoft.com/office/drawing/2014/main" id="{09762296-6A00-0244-AEDF-7542A746A7BB}"/>
              </a:ext>
            </a:extLst>
          </p:cNvPr>
          <p:cNvSpPr txBox="1"/>
          <p:nvPr/>
        </p:nvSpPr>
        <p:spPr>
          <a:xfrm>
            <a:off x="6171429" y="5599388"/>
            <a:ext cx="74371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time6</a:t>
            </a:r>
          </a:p>
        </p:txBody>
      </p:sp>
      <p:sp>
        <p:nvSpPr>
          <p:cNvPr id="60" name="TextBox 59">
            <a:extLst>
              <a:ext uri="{FF2B5EF4-FFF2-40B4-BE49-F238E27FC236}">
                <a16:creationId xmlns:a16="http://schemas.microsoft.com/office/drawing/2014/main" id="{14AA4668-1275-AF4A-A114-3861A04CA02C}"/>
              </a:ext>
            </a:extLst>
          </p:cNvPr>
          <p:cNvSpPr txBox="1"/>
          <p:nvPr/>
        </p:nvSpPr>
        <p:spPr>
          <a:xfrm>
            <a:off x="7180542" y="5619917"/>
            <a:ext cx="74371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5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time7</a:t>
            </a:r>
          </a:p>
        </p:txBody>
      </p:sp>
      <p:sp>
        <p:nvSpPr>
          <p:cNvPr id="38" name="Title 1">
            <a:extLst>
              <a:ext uri="{FF2B5EF4-FFF2-40B4-BE49-F238E27FC236}">
                <a16:creationId xmlns:a16="http://schemas.microsoft.com/office/drawing/2014/main" id="{E4E2B875-9BCB-2449-988A-8E37FC0AF03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83341"/>
            <a:ext cx="8421832" cy="986113"/>
          </a:xfrm>
        </p:spPr>
        <p:txBody>
          <a:bodyPr>
            <a:normAutofit/>
          </a:bodyPr>
          <a:lstStyle/>
          <a:p>
            <a:r>
              <a:rPr lang="en-US" dirty="0"/>
              <a:t>Interval-censored Cox models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A16BB43-9C34-AF46-B1FE-FD79E672E5E0}"/>
                  </a:ext>
                </a:extLst>
              </p:cNvPr>
              <p:cNvSpPr txBox="1"/>
              <p:nvPr/>
            </p:nvSpPr>
            <p:spPr>
              <a:xfrm>
                <a:off x="3264647" y="6158561"/>
                <a:ext cx="314983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;</m:t>
                          </m:r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𝒙</m:t>
                          </m:r>
                        </m:e>
                      </m:d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h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  <m:d>
                        <m:d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𝑡</m:t>
                          </m:r>
                        </m:e>
                      </m:d>
                      <m:r>
                        <m:rPr>
                          <m:sty m:val="p"/>
                        </m:rPr>
                        <a:rPr lang="en-US" sz="2400" b="0" i="0" smtClean="0">
                          <a:latin typeface="Cambria Math" panose="02040503050406030204" pitchFamily="18" charset="0"/>
                        </a:rPr>
                        <m:t>exp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⁡(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𝒙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𝜷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)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" name="TextBox 1">
                <a:extLst>
                  <a:ext uri="{FF2B5EF4-FFF2-40B4-BE49-F238E27FC236}">
                    <a16:creationId xmlns:a16="http://schemas.microsoft.com/office/drawing/2014/main" id="{4A16BB43-9C34-AF46-B1FE-FD79E672E5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64647" y="6158561"/>
                <a:ext cx="3149837" cy="369332"/>
              </a:xfrm>
              <a:prstGeom prst="rect">
                <a:avLst/>
              </a:prstGeom>
              <a:blipFill>
                <a:blip r:embed="rId3"/>
                <a:stretch>
                  <a:fillRect l="-2016" t="-6452" r="-3226" b="-354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40" name="Straight Connector 39">
            <a:extLst>
              <a:ext uri="{FF2B5EF4-FFF2-40B4-BE49-F238E27FC236}">
                <a16:creationId xmlns:a16="http://schemas.microsoft.com/office/drawing/2014/main" id="{F5E26734-4D0D-8C49-89F8-8ECD3AF10CF8}"/>
              </a:ext>
            </a:extLst>
          </p:cNvPr>
          <p:cNvCxnSpPr>
            <a:cxnSpLocks/>
          </p:cNvCxnSpPr>
          <p:nvPr/>
        </p:nvCxnSpPr>
        <p:spPr>
          <a:xfrm>
            <a:off x="4570984" y="6552277"/>
            <a:ext cx="615185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26975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20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2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20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4000"/>
                            </p:stCondLst>
                            <p:childTnLst>
                              <p:par>
                                <p:cTn id="15" presetID="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6" dur="2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2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6000"/>
                            </p:stCondLst>
                            <p:childTnLst>
                              <p:par>
                                <p:cTn id="20" presetID="2" presetClass="exit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1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2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5" grpId="0" animBg="1"/>
      <p:bldP spid="46" grpId="0" animBg="1"/>
      <p:bldP spid="47" grpId="0" animBg="1"/>
      <p:bldP spid="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67BD0D-0497-964D-A468-5209200295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83341"/>
            <a:ext cx="8515350" cy="986113"/>
          </a:xfrm>
        </p:spPr>
        <p:txBody>
          <a:bodyPr>
            <a:normAutofit/>
          </a:bodyPr>
          <a:lstStyle/>
          <a:p>
            <a:r>
              <a:rPr lang="en-US" dirty="0"/>
              <a:t>Interval-censored Cox models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48447AC-55A2-C248-B9DD-B6409BEFB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B7FAF9-CD95-3D46-835A-439C636410F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851900" cy="241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83289F00-B290-F44D-8654-F376469135D1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76505"/>
          <a:stretch/>
        </p:blipFill>
        <p:spPr>
          <a:xfrm>
            <a:off x="628650" y="2323084"/>
            <a:ext cx="8851900" cy="119058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15A904CA-3C02-C34B-81AF-92529AAB958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44486"/>
          <a:stretch/>
        </p:blipFill>
        <p:spPr>
          <a:xfrm>
            <a:off x="628650" y="4044950"/>
            <a:ext cx="8851900" cy="28130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FB8332EC-4E06-7B4C-8B75-F93864FEA25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9260" b="61278"/>
          <a:stretch/>
        </p:blipFill>
        <p:spPr>
          <a:xfrm>
            <a:off x="628650" y="3565480"/>
            <a:ext cx="8851900" cy="4794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5424652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2A917AB-56AD-C349-B1FD-FA0798F8B0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83341"/>
            <a:ext cx="8762776" cy="986113"/>
          </a:xfrm>
        </p:spPr>
        <p:txBody>
          <a:bodyPr>
            <a:normAutofit/>
          </a:bodyPr>
          <a:lstStyle/>
          <a:p>
            <a:r>
              <a:rPr lang="en-US" dirty="0"/>
              <a:t>Diagnostics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EB36B46-D34D-6944-BEDF-2AFF68702C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5F2701-E186-1546-B3E6-656D8FE3304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48804"/>
            <a:ext cx="8851900" cy="241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6CF00AB6-F306-A04B-905A-11C62373884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442038"/>
            <a:ext cx="5429250" cy="39485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0190129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3464A9-E1C7-5345-8EDB-08EB4BE8B9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Survivor functions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8CA4C3E-7674-1A44-BE4D-70829F6963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03556709-B633-2B42-BC50-C198F3F902E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851900" cy="241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F9E967-0259-E545-A1E4-B38ADDD32D0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271268"/>
            <a:ext cx="5797550" cy="421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086081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28E67E-6C90-B942-9DE1-7BDFD065CC2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in lasso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11A19AB-1961-9945-AFDA-64311FA93B0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981200"/>
            <a:ext cx="8140777" cy="4511671"/>
          </a:xfrm>
        </p:spPr>
        <p:txBody>
          <a:bodyPr/>
          <a:lstStyle/>
          <a:p>
            <a:r>
              <a:rPr lang="en-US" dirty="0"/>
              <a:t>BIC for lasso penalty selection </a:t>
            </a:r>
          </a:p>
          <a:p>
            <a:r>
              <a:rPr lang="en-US" dirty="0"/>
              <a:t>Lasso with clustered data</a:t>
            </a:r>
          </a:p>
          <a:p>
            <a:r>
              <a:rPr lang="en-US" dirty="0"/>
              <a:t>Treatment-effects estimation using lasso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2AB61C-99BF-2C4E-8A7E-A8C8B3408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214823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29AD1-5329-2C45-860E-353C5E516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Prediction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9DA531A-C82B-A341-B25E-5188510E776B}"/>
                  </a:ext>
                </a:extLst>
              </p:cNvPr>
              <p:cNvSpPr txBox="1"/>
              <p:nvPr/>
            </p:nvSpPr>
            <p:spPr>
              <a:xfrm>
                <a:off x="628650" y="2044392"/>
                <a:ext cx="55470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9DA531A-C82B-A341-B25E-5188510E77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2044392"/>
                <a:ext cx="554704" cy="369332"/>
              </a:xfrm>
              <a:prstGeom prst="rect">
                <a:avLst/>
              </a:prstGeom>
              <a:blipFill>
                <a:blip r:embed="rId3"/>
                <a:stretch>
                  <a:fillRect l="-11111" t="-12903" r="-4444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TextBox 2">
            <a:extLst>
              <a:ext uri="{FF2B5EF4-FFF2-40B4-BE49-F238E27FC236}">
                <a16:creationId xmlns:a16="http://schemas.microsoft.com/office/drawing/2014/main" id="{D9EF5084-81FA-3A43-AD80-080E876BA459}"/>
              </a:ext>
            </a:extLst>
          </p:cNvPr>
          <p:cNvSpPr txBox="1"/>
          <p:nvPr/>
        </p:nvSpPr>
        <p:spPr>
          <a:xfrm>
            <a:off x="902999" y="1989225"/>
            <a:ext cx="7831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Cambria Math" panose="02040503050406030204" pitchFamily="18" charset="0"/>
                <a:ea typeface="Cambria Math" panose="02040503050406030204" pitchFamily="18" charset="0"/>
              </a:rPr>
              <a:t>= ?</a:t>
            </a:r>
          </a:p>
        </p:txBody>
      </p:sp>
    </p:spTree>
    <p:extLst>
      <p:ext uri="{BB962C8B-B14F-4D97-AF65-F5344CB8AC3E}">
        <p14:creationId xmlns:p14="http://schemas.microsoft.com/office/powerpoint/2010/main" val="15985927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29AD1-5329-2C45-860E-353C5E516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OLS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9DA531A-C82B-A341-B25E-5188510E776B}"/>
                  </a:ext>
                </a:extLst>
              </p:cNvPr>
              <p:cNvSpPr txBox="1"/>
              <p:nvPr/>
            </p:nvSpPr>
            <p:spPr>
              <a:xfrm>
                <a:off x="628650" y="2044392"/>
                <a:ext cx="55470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9DA531A-C82B-A341-B25E-5188510E77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2044392"/>
                <a:ext cx="554704" cy="369332"/>
              </a:xfrm>
              <a:prstGeom prst="rect">
                <a:avLst/>
              </a:prstGeom>
              <a:blipFill>
                <a:blip r:embed="rId3"/>
                <a:stretch>
                  <a:fillRect l="-11111" t="-12903" r="-4444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B398780-AA4C-0440-800A-354419BD5A07}"/>
                  </a:ext>
                </a:extLst>
              </p:cNvPr>
              <p:cNvSpPr txBox="1"/>
              <p:nvPr/>
            </p:nvSpPr>
            <p:spPr>
              <a:xfrm>
                <a:off x="1485991" y="2044392"/>
                <a:ext cx="89601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B398780-AA4C-0440-800A-354419BD5A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5991" y="2044392"/>
                <a:ext cx="896015" cy="369332"/>
              </a:xfrm>
              <a:prstGeom prst="rect">
                <a:avLst/>
              </a:prstGeom>
              <a:blipFill>
                <a:blip r:embed="rId4"/>
                <a:stretch>
                  <a:fillRect l="-7042" r="-2817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58FE9AE-4CC0-A244-8795-24E78811924A}"/>
                  </a:ext>
                </a:extLst>
              </p:cNvPr>
              <p:cNvSpPr txBox="1"/>
              <p:nvPr/>
            </p:nvSpPr>
            <p:spPr>
              <a:xfrm>
                <a:off x="6350378" y="295091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58FE9AE-4CC0-A244-8795-24E788119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378" y="2950910"/>
                <a:ext cx="1169936" cy="369332"/>
              </a:xfrm>
              <a:prstGeom prst="rect">
                <a:avLst/>
              </a:prstGeom>
              <a:blipFill>
                <a:blip r:embed="rId5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9472A38-8061-214E-9097-E789ACB85241}"/>
                  </a:ext>
                </a:extLst>
              </p:cNvPr>
              <p:cNvSpPr txBox="1"/>
              <p:nvPr/>
            </p:nvSpPr>
            <p:spPr>
              <a:xfrm>
                <a:off x="5265515" y="295522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9472A38-8061-214E-9097-E789ACB852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5515" y="2955220"/>
                <a:ext cx="1169936" cy="369332"/>
              </a:xfrm>
              <a:prstGeom prst="rect">
                <a:avLst/>
              </a:prstGeom>
              <a:blipFill>
                <a:blip r:embed="rId6"/>
                <a:stretch>
                  <a:fillRect l="-5376" r="-2151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B3DD1E4-1D02-244D-B7EB-DFD550DA5000}"/>
                  </a:ext>
                </a:extLst>
              </p:cNvPr>
              <p:cNvSpPr txBox="1"/>
              <p:nvPr/>
            </p:nvSpPr>
            <p:spPr>
              <a:xfrm>
                <a:off x="4195519" y="2952482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B3DD1E4-1D02-244D-B7EB-DFD550DA50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5519" y="2952482"/>
                <a:ext cx="1169936" cy="369332"/>
              </a:xfrm>
              <a:prstGeom prst="rect">
                <a:avLst/>
              </a:prstGeom>
              <a:blipFill>
                <a:blip r:embed="rId7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842E6DE-68F8-D342-9AF5-307260923210}"/>
                  </a:ext>
                </a:extLst>
              </p:cNvPr>
              <p:cNvSpPr txBox="1"/>
              <p:nvPr/>
            </p:nvSpPr>
            <p:spPr>
              <a:xfrm>
                <a:off x="3137715" y="2953744"/>
                <a:ext cx="114287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842E6DE-68F8-D342-9AF5-3072609232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7715" y="2953744"/>
                <a:ext cx="1142877" cy="369332"/>
              </a:xfrm>
              <a:prstGeom prst="rect">
                <a:avLst/>
              </a:prstGeom>
              <a:blipFill>
                <a:blip r:embed="rId8"/>
                <a:stretch>
                  <a:fillRect l="-5556" r="-2222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94E919F-9B6B-1749-9FCC-3D485496E7C3}"/>
                  </a:ext>
                </a:extLst>
              </p:cNvPr>
              <p:cNvSpPr txBox="1"/>
              <p:nvPr/>
            </p:nvSpPr>
            <p:spPr>
              <a:xfrm>
                <a:off x="2048028" y="2953744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94E919F-9B6B-1749-9FCC-3D485496E7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8028" y="2953744"/>
                <a:ext cx="1155701" cy="369332"/>
              </a:xfrm>
              <a:prstGeom prst="rect">
                <a:avLst/>
              </a:prstGeom>
              <a:blipFill>
                <a:blip r:embed="rId9"/>
                <a:stretch>
                  <a:fillRect l="-5435" r="-1087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7AF5F23-3626-0745-B5B7-13CCA669BCC2}"/>
                  </a:ext>
                </a:extLst>
              </p:cNvPr>
              <p:cNvSpPr txBox="1"/>
              <p:nvPr/>
            </p:nvSpPr>
            <p:spPr>
              <a:xfrm>
                <a:off x="990224" y="2953744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7AF5F23-3626-0745-B5B7-13CCA669BC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224" y="2953744"/>
                <a:ext cx="1155701" cy="369332"/>
              </a:xfrm>
              <a:prstGeom prst="rect">
                <a:avLst/>
              </a:prstGeom>
              <a:blipFill>
                <a:blip r:embed="rId10"/>
                <a:stretch>
                  <a:fillRect l="-4348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A02CBE1-E1FD-BF41-8C41-5705F9574F46}"/>
                  </a:ext>
                </a:extLst>
              </p:cNvPr>
              <p:cNvSpPr txBox="1"/>
              <p:nvPr/>
            </p:nvSpPr>
            <p:spPr>
              <a:xfrm>
                <a:off x="7377875" y="2487400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A02CBE1-E1FD-BF41-8C41-5705F9574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7875" y="2487400"/>
                <a:ext cx="1155701" cy="369332"/>
              </a:xfrm>
              <a:prstGeom prst="rect">
                <a:avLst/>
              </a:prstGeom>
              <a:blipFill>
                <a:blip r:embed="rId11"/>
                <a:stretch>
                  <a:fillRect l="-4348" r="-2174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B6EE755-0809-384B-B5C0-E2751C85DF20}"/>
                  </a:ext>
                </a:extLst>
              </p:cNvPr>
              <p:cNvSpPr txBox="1"/>
              <p:nvPr/>
            </p:nvSpPr>
            <p:spPr>
              <a:xfrm>
                <a:off x="6337783" y="2484404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B6EE755-0809-384B-B5C0-E2751C85DF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7783" y="2484404"/>
                <a:ext cx="1155701" cy="369332"/>
              </a:xfrm>
              <a:prstGeom prst="rect">
                <a:avLst/>
              </a:prstGeom>
              <a:blipFill>
                <a:blip r:embed="rId12"/>
                <a:stretch>
                  <a:fillRect l="-5495" r="-219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EED0310-91C8-4144-8000-8F6A9A6AAAB1}"/>
                  </a:ext>
                </a:extLst>
              </p:cNvPr>
              <p:cNvSpPr txBox="1"/>
              <p:nvPr/>
            </p:nvSpPr>
            <p:spPr>
              <a:xfrm>
                <a:off x="5283645" y="2488714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EED0310-91C8-4144-8000-8F6A9A6AAA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3645" y="2488714"/>
                <a:ext cx="1155701" cy="369332"/>
              </a:xfrm>
              <a:prstGeom prst="rect">
                <a:avLst/>
              </a:prstGeom>
              <a:blipFill>
                <a:blip r:embed="rId13"/>
                <a:stretch>
                  <a:fillRect l="-5495" r="-2198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AA4A90A-189A-884A-8925-5855AA25F9F7}"/>
                  </a:ext>
                </a:extLst>
              </p:cNvPr>
              <p:cNvSpPr txBox="1"/>
              <p:nvPr/>
            </p:nvSpPr>
            <p:spPr>
              <a:xfrm>
                <a:off x="4210680" y="2484566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AA4A90A-189A-884A-8925-5855AA25F9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0680" y="2484566"/>
                <a:ext cx="1155701" cy="369332"/>
              </a:xfrm>
              <a:prstGeom prst="rect">
                <a:avLst/>
              </a:prstGeom>
              <a:blipFill>
                <a:blip r:embed="rId14"/>
                <a:stretch>
                  <a:fillRect l="-5435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999C29-4F28-3546-8532-2ADC8592F3FC}"/>
                  </a:ext>
                </a:extLst>
              </p:cNvPr>
              <p:cNvSpPr txBox="1"/>
              <p:nvPr/>
            </p:nvSpPr>
            <p:spPr>
              <a:xfrm>
                <a:off x="3137715" y="2489400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999C29-4F28-3546-8532-2ADC8592F3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7715" y="2489400"/>
                <a:ext cx="1155701" cy="369332"/>
              </a:xfrm>
              <a:prstGeom prst="rect">
                <a:avLst/>
              </a:prstGeom>
              <a:blipFill>
                <a:blip r:embed="rId15"/>
                <a:stretch>
                  <a:fillRect l="-5495" r="-2198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5E65488-B974-6B47-957C-BD07A9DEA5FA}"/>
                  </a:ext>
                </a:extLst>
              </p:cNvPr>
              <p:cNvSpPr txBox="1"/>
              <p:nvPr/>
            </p:nvSpPr>
            <p:spPr>
              <a:xfrm>
                <a:off x="2064750" y="2494234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5E65488-B974-6B47-957C-BD07A9DEA5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4750" y="2494234"/>
                <a:ext cx="1155701" cy="369332"/>
              </a:xfrm>
              <a:prstGeom prst="rect">
                <a:avLst/>
              </a:prstGeom>
              <a:blipFill>
                <a:blip r:embed="rId16"/>
                <a:stretch>
                  <a:fillRect l="-5435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133A513-B4C9-F841-B853-D748822D0717}"/>
                  </a:ext>
                </a:extLst>
              </p:cNvPr>
              <p:cNvSpPr txBox="1"/>
              <p:nvPr/>
            </p:nvSpPr>
            <p:spPr>
              <a:xfrm>
                <a:off x="990321" y="2499068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133A513-B4C9-F841-B853-D748822D07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321" y="2499068"/>
                <a:ext cx="1155701" cy="369332"/>
              </a:xfrm>
              <a:prstGeom prst="rect">
                <a:avLst/>
              </a:prstGeom>
              <a:blipFill>
                <a:blip r:embed="rId17"/>
                <a:stretch>
                  <a:fillRect l="-4348" r="-2174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857D297-6597-1A44-8E75-0EBA80B93FDD}"/>
                  </a:ext>
                </a:extLst>
              </p:cNvPr>
              <p:cNvSpPr txBox="1"/>
              <p:nvPr/>
            </p:nvSpPr>
            <p:spPr>
              <a:xfrm>
                <a:off x="7705247" y="2033986"/>
                <a:ext cx="89742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857D297-6597-1A44-8E75-0EBA80B93F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5247" y="2033986"/>
                <a:ext cx="897425" cy="369332"/>
              </a:xfrm>
              <a:prstGeom prst="rect">
                <a:avLst/>
              </a:prstGeom>
              <a:blipFill>
                <a:blip r:embed="rId18"/>
                <a:stretch>
                  <a:fillRect l="-6944" r="-277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60A8799-F6CA-1C4B-9FDD-FD95560DAE09}"/>
                  </a:ext>
                </a:extLst>
              </p:cNvPr>
              <p:cNvSpPr txBox="1"/>
              <p:nvPr/>
            </p:nvSpPr>
            <p:spPr>
              <a:xfrm>
                <a:off x="6915634" y="2047964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60A8799-F6CA-1C4B-9FDD-FD95560DAE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5634" y="2047964"/>
                <a:ext cx="910249" cy="369332"/>
              </a:xfrm>
              <a:prstGeom prst="rect">
                <a:avLst/>
              </a:prstGeom>
              <a:blipFill>
                <a:blip r:embed="rId19"/>
                <a:stretch>
                  <a:fillRect l="-5479" r="-1370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08F5FCB-15DC-9B47-9298-E26A3CDBBA1C}"/>
                  </a:ext>
                </a:extLst>
              </p:cNvPr>
              <p:cNvSpPr txBox="1"/>
              <p:nvPr/>
            </p:nvSpPr>
            <p:spPr>
              <a:xfrm>
                <a:off x="6124817" y="2037034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08F5FCB-15DC-9B47-9298-E26A3CDBBA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4817" y="2037034"/>
                <a:ext cx="910249" cy="369332"/>
              </a:xfrm>
              <a:prstGeom prst="rect">
                <a:avLst/>
              </a:prstGeom>
              <a:blipFill>
                <a:blip r:embed="rId20"/>
                <a:stretch>
                  <a:fillRect l="-6944" r="-277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D3737CD-2954-3142-96EE-48362C6CFA46}"/>
                  </a:ext>
                </a:extLst>
              </p:cNvPr>
              <p:cNvSpPr txBox="1"/>
              <p:nvPr/>
            </p:nvSpPr>
            <p:spPr>
              <a:xfrm>
                <a:off x="5334000" y="2049226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D3737CD-2954-3142-96EE-48362C6CFA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2049226"/>
                <a:ext cx="910249" cy="369332"/>
              </a:xfrm>
              <a:prstGeom prst="rect">
                <a:avLst/>
              </a:prstGeom>
              <a:blipFill>
                <a:blip r:embed="rId21"/>
                <a:stretch>
                  <a:fillRect l="-6944" r="-277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BCEFF7FE-16AD-B441-901B-A426B1371704}"/>
                  </a:ext>
                </a:extLst>
              </p:cNvPr>
              <p:cNvSpPr txBox="1"/>
              <p:nvPr/>
            </p:nvSpPr>
            <p:spPr>
              <a:xfrm>
                <a:off x="4572000" y="2049226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BCEFF7FE-16AD-B441-901B-A426B13717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049226"/>
                <a:ext cx="910249" cy="369332"/>
              </a:xfrm>
              <a:prstGeom prst="rect">
                <a:avLst/>
              </a:prstGeom>
              <a:blipFill>
                <a:blip r:embed="rId22"/>
                <a:stretch>
                  <a:fillRect l="-6944" r="-277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161E74B-59A0-2B49-AE76-E300D0E0C39D}"/>
                  </a:ext>
                </a:extLst>
              </p:cNvPr>
              <p:cNvSpPr txBox="1"/>
              <p:nvPr/>
            </p:nvSpPr>
            <p:spPr>
              <a:xfrm>
                <a:off x="3781183" y="2049226"/>
                <a:ext cx="89973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161E74B-59A0-2B49-AE76-E300D0E0C3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1183" y="2049226"/>
                <a:ext cx="899733" cy="369332"/>
              </a:xfrm>
              <a:prstGeom prst="rect">
                <a:avLst/>
              </a:prstGeom>
              <a:blipFill>
                <a:blip r:embed="rId23"/>
                <a:stretch>
                  <a:fillRect l="-6944" r="-277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2460442B-A3C6-C446-98A0-985F55C7F2A5}"/>
                  </a:ext>
                </a:extLst>
              </p:cNvPr>
              <p:cNvSpPr txBox="1"/>
              <p:nvPr/>
            </p:nvSpPr>
            <p:spPr>
              <a:xfrm>
                <a:off x="3019183" y="2044392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2460442B-A3C6-C446-98A0-985F55C7F2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9183" y="2044392"/>
                <a:ext cx="910249" cy="369332"/>
              </a:xfrm>
              <a:prstGeom prst="rect">
                <a:avLst/>
              </a:prstGeom>
              <a:blipFill>
                <a:blip r:embed="rId24"/>
                <a:stretch>
                  <a:fillRect l="-6849" r="-2740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380AA0EA-6DAD-0741-A471-E24DB6676264}"/>
                  </a:ext>
                </a:extLst>
              </p:cNvPr>
              <p:cNvSpPr txBox="1"/>
              <p:nvPr/>
            </p:nvSpPr>
            <p:spPr>
              <a:xfrm>
                <a:off x="2238798" y="2039558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380AA0EA-6DAD-0741-A471-E24DB66762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8798" y="2039558"/>
                <a:ext cx="910249" cy="369332"/>
              </a:xfrm>
              <a:prstGeom prst="rect">
                <a:avLst/>
              </a:prstGeom>
              <a:blipFill>
                <a:blip r:embed="rId25"/>
                <a:stretch>
                  <a:fillRect l="-6849" r="-1370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0F368888-152E-DD46-9265-425CC853B927}"/>
                  </a:ext>
                </a:extLst>
              </p:cNvPr>
              <p:cNvSpPr txBox="1"/>
              <p:nvPr/>
            </p:nvSpPr>
            <p:spPr>
              <a:xfrm>
                <a:off x="6453465" y="3373800"/>
                <a:ext cx="115711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0F368888-152E-DD46-9265-425CC853B9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3465" y="3373800"/>
                <a:ext cx="1157112" cy="369332"/>
              </a:xfrm>
              <a:prstGeom prst="rect">
                <a:avLst/>
              </a:prstGeom>
              <a:blipFill>
                <a:blip r:embed="rId26"/>
                <a:stretch>
                  <a:fillRect l="-5435" r="-1087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66C52B8-6B8C-B641-B137-26246E668252}"/>
                  </a:ext>
                </a:extLst>
              </p:cNvPr>
              <p:cNvSpPr txBox="1"/>
              <p:nvPr/>
            </p:nvSpPr>
            <p:spPr>
              <a:xfrm>
                <a:off x="7435241" y="295091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66C52B8-6B8C-B641-B137-26246E6682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5241" y="2950910"/>
                <a:ext cx="1169936" cy="369332"/>
              </a:xfrm>
              <a:prstGeom prst="rect">
                <a:avLst/>
              </a:prstGeom>
              <a:blipFill>
                <a:blip r:embed="rId27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554E9B0-DB2E-D646-A977-6C7684662FE8}"/>
                  </a:ext>
                </a:extLst>
              </p:cNvPr>
              <p:cNvSpPr txBox="1"/>
              <p:nvPr/>
            </p:nvSpPr>
            <p:spPr>
              <a:xfrm>
                <a:off x="5332842" y="337380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554E9B0-DB2E-D646-A977-6C7684662F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2842" y="3373800"/>
                <a:ext cx="1169936" cy="369332"/>
              </a:xfrm>
              <a:prstGeom prst="rect">
                <a:avLst/>
              </a:prstGeom>
              <a:blipFill>
                <a:blip r:embed="rId28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5D5C97A-94D6-8249-9BDC-FEF50095047F}"/>
                  </a:ext>
                </a:extLst>
              </p:cNvPr>
              <p:cNvSpPr txBox="1"/>
              <p:nvPr/>
            </p:nvSpPr>
            <p:spPr>
              <a:xfrm>
                <a:off x="4255145" y="3365335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5D5C97A-94D6-8249-9BDC-FEF5009504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5145" y="3365335"/>
                <a:ext cx="1169936" cy="369332"/>
              </a:xfrm>
              <a:prstGeom prst="rect">
                <a:avLst/>
              </a:prstGeom>
              <a:blipFill>
                <a:blip r:embed="rId29"/>
                <a:stretch>
                  <a:fillRect l="-5376" r="-1075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518E3D8-A2B4-ED49-9A74-DF1316BC59A2}"/>
                  </a:ext>
                </a:extLst>
              </p:cNvPr>
              <p:cNvSpPr txBox="1"/>
              <p:nvPr/>
            </p:nvSpPr>
            <p:spPr>
              <a:xfrm>
                <a:off x="3168651" y="337153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518E3D8-A2B4-ED49-9A74-DF1316BC59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651" y="3371534"/>
                <a:ext cx="1169936" cy="369332"/>
              </a:xfrm>
              <a:prstGeom prst="rect">
                <a:avLst/>
              </a:prstGeom>
              <a:blipFill>
                <a:blip r:embed="rId30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C477F61F-CB34-AB4D-AE61-B3E0D526E6BF}"/>
                  </a:ext>
                </a:extLst>
              </p:cNvPr>
              <p:cNvSpPr txBox="1"/>
              <p:nvPr/>
            </p:nvSpPr>
            <p:spPr>
              <a:xfrm>
                <a:off x="2048028" y="3367327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C477F61F-CB34-AB4D-AE61-B3E0D526E6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8028" y="3367327"/>
                <a:ext cx="1169936" cy="369332"/>
              </a:xfrm>
              <a:prstGeom prst="rect">
                <a:avLst/>
              </a:prstGeom>
              <a:blipFill>
                <a:blip r:embed="rId31"/>
                <a:stretch>
                  <a:fillRect l="-5376" r="-1075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6027950-7EDD-5246-A572-CFE087AD1135}"/>
                  </a:ext>
                </a:extLst>
              </p:cNvPr>
              <p:cNvSpPr txBox="1"/>
              <p:nvPr/>
            </p:nvSpPr>
            <p:spPr>
              <a:xfrm>
                <a:off x="990224" y="3367327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24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6027950-7EDD-5246-A572-CFE087AD11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224" y="3367327"/>
                <a:ext cx="1169936" cy="369332"/>
              </a:xfrm>
              <a:prstGeom prst="rect">
                <a:avLst/>
              </a:prstGeom>
              <a:blipFill>
                <a:blip r:embed="rId32"/>
                <a:stretch>
                  <a:fillRect l="-4301" r="-2151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D4E3EBD-2B9A-0D4D-BFF6-F0FA8C379E28}"/>
                  </a:ext>
                </a:extLst>
              </p:cNvPr>
              <p:cNvSpPr txBox="1"/>
              <p:nvPr/>
            </p:nvSpPr>
            <p:spPr>
              <a:xfrm>
                <a:off x="988813" y="3782087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D4E3EBD-2B9A-0D4D-BFF6-F0FA8C379E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813" y="3782087"/>
                <a:ext cx="1169936" cy="369332"/>
              </a:xfrm>
              <a:prstGeom prst="rect">
                <a:avLst/>
              </a:prstGeom>
              <a:blipFill>
                <a:blip r:embed="rId33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20AF9B6C-8304-684F-B05E-3FB544D5704C}"/>
                  </a:ext>
                </a:extLst>
              </p:cNvPr>
              <p:cNvSpPr txBox="1"/>
              <p:nvPr/>
            </p:nvSpPr>
            <p:spPr>
              <a:xfrm>
                <a:off x="3245865" y="4209837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20AF9B6C-8304-684F-B05E-3FB544D570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5865" y="4209837"/>
                <a:ext cx="1159420" cy="369332"/>
              </a:xfrm>
              <a:prstGeom prst="rect">
                <a:avLst/>
              </a:prstGeom>
              <a:blipFill>
                <a:blip r:embed="rId34"/>
                <a:stretch>
                  <a:fillRect l="-4301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D02C9AF-9436-4E47-946F-71DF44A37F6F}"/>
                  </a:ext>
                </a:extLst>
              </p:cNvPr>
              <p:cNvSpPr txBox="1"/>
              <p:nvPr/>
            </p:nvSpPr>
            <p:spPr>
              <a:xfrm>
                <a:off x="2117339" y="4205930"/>
                <a:ext cx="115711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D02C9AF-9436-4E47-946F-71DF44A37F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7339" y="4205930"/>
                <a:ext cx="1157112" cy="369332"/>
              </a:xfrm>
              <a:prstGeom prst="rect">
                <a:avLst/>
              </a:prstGeom>
              <a:blipFill>
                <a:blip r:embed="rId35"/>
                <a:stretch>
                  <a:fillRect l="-4348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8AD568F-BDFC-6F46-99D8-53854A8069C5}"/>
                  </a:ext>
                </a:extLst>
              </p:cNvPr>
              <p:cNvSpPr txBox="1"/>
              <p:nvPr/>
            </p:nvSpPr>
            <p:spPr>
              <a:xfrm>
                <a:off x="988813" y="420202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8AD568F-BDFC-6F46-99D8-53854A8069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813" y="4202023"/>
                <a:ext cx="1169936" cy="369332"/>
              </a:xfrm>
              <a:prstGeom prst="rect">
                <a:avLst/>
              </a:prstGeom>
              <a:blipFill>
                <a:blip r:embed="rId36"/>
                <a:stretch>
                  <a:fillRect l="-5376" r="-2151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5A955446-B45B-3C45-9072-220E30FDA379}"/>
                  </a:ext>
                </a:extLst>
              </p:cNvPr>
              <p:cNvSpPr txBox="1"/>
              <p:nvPr/>
            </p:nvSpPr>
            <p:spPr>
              <a:xfrm>
                <a:off x="7600836" y="377254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5A955446-B45B-3C45-9072-220E30FDA3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0836" y="3772540"/>
                <a:ext cx="1169936" cy="369332"/>
              </a:xfrm>
              <a:prstGeom prst="rect">
                <a:avLst/>
              </a:prstGeom>
              <a:blipFill>
                <a:blip r:embed="rId37"/>
                <a:stretch>
                  <a:fillRect l="-5376" r="-2151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3004450-2EC2-E549-BF53-165A693288B8}"/>
                  </a:ext>
                </a:extLst>
              </p:cNvPr>
              <p:cNvSpPr txBox="1"/>
              <p:nvPr/>
            </p:nvSpPr>
            <p:spPr>
              <a:xfrm>
                <a:off x="6514346" y="3776999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3004450-2EC2-E549-BF53-165A693288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4346" y="3776999"/>
                <a:ext cx="1169936" cy="369332"/>
              </a:xfrm>
              <a:prstGeom prst="rect">
                <a:avLst/>
              </a:prstGeom>
              <a:blipFill>
                <a:blip r:embed="rId38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6ADBBD02-0F7F-F548-93F6-CF43CF42E2D0}"/>
                  </a:ext>
                </a:extLst>
              </p:cNvPr>
              <p:cNvSpPr txBox="1"/>
              <p:nvPr/>
            </p:nvSpPr>
            <p:spPr>
              <a:xfrm>
                <a:off x="5388816" y="377254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6ADBBD02-0F7F-F548-93F6-CF43CF42E2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816" y="3772540"/>
                <a:ext cx="1169936" cy="369332"/>
              </a:xfrm>
              <a:prstGeom prst="rect">
                <a:avLst/>
              </a:prstGeom>
              <a:blipFill>
                <a:blip r:embed="rId39"/>
                <a:stretch>
                  <a:fillRect l="-5376" r="-1075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9465FF62-24CD-1942-B084-16180EE1B88A}"/>
                  </a:ext>
                </a:extLst>
              </p:cNvPr>
              <p:cNvSpPr txBox="1"/>
              <p:nvPr/>
            </p:nvSpPr>
            <p:spPr>
              <a:xfrm>
                <a:off x="4294041" y="377808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9465FF62-24CD-1942-B084-16180EE1B8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4041" y="3778084"/>
                <a:ext cx="1169936" cy="369332"/>
              </a:xfrm>
              <a:prstGeom prst="rect">
                <a:avLst/>
              </a:prstGeom>
              <a:blipFill>
                <a:blip r:embed="rId40"/>
                <a:stretch>
                  <a:fillRect l="-4255" r="-212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2BE66D7B-A2BA-ED4E-BA73-9508B6EA6B77}"/>
                  </a:ext>
                </a:extLst>
              </p:cNvPr>
              <p:cNvSpPr txBox="1"/>
              <p:nvPr/>
            </p:nvSpPr>
            <p:spPr>
              <a:xfrm>
                <a:off x="3203615" y="3781991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2BE66D7B-A2BA-ED4E-BA73-9508B6EA6B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615" y="3781991"/>
                <a:ext cx="1169936" cy="369332"/>
              </a:xfrm>
              <a:prstGeom prst="rect">
                <a:avLst/>
              </a:prstGeom>
              <a:blipFill>
                <a:blip r:embed="rId41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B2908172-C408-3C48-9D2D-A1241B0D81BE}"/>
                  </a:ext>
                </a:extLst>
              </p:cNvPr>
              <p:cNvSpPr txBox="1"/>
              <p:nvPr/>
            </p:nvSpPr>
            <p:spPr>
              <a:xfrm>
                <a:off x="2108840" y="377808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B2908172-C408-3C48-9D2D-A1241B0D81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8840" y="3778084"/>
                <a:ext cx="1169936" cy="369332"/>
              </a:xfrm>
              <a:prstGeom prst="rect">
                <a:avLst/>
              </a:prstGeom>
              <a:blipFill>
                <a:blip r:embed="rId42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01DF148E-2448-874B-AB58-7E3F65562D74}"/>
                  </a:ext>
                </a:extLst>
              </p:cNvPr>
              <p:cNvSpPr txBox="1"/>
              <p:nvPr/>
            </p:nvSpPr>
            <p:spPr>
              <a:xfrm>
                <a:off x="4346644" y="4202023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01DF148E-2448-874B-AB58-7E3F65562D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6644" y="4202023"/>
                <a:ext cx="1159420" cy="369332"/>
              </a:xfrm>
              <a:prstGeom prst="rect">
                <a:avLst/>
              </a:prstGeom>
              <a:blipFill>
                <a:blip r:embed="rId43"/>
                <a:stretch>
                  <a:fillRect l="-5435" r="-2174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C06605C3-58E4-3944-8D4F-47837E04716F}"/>
                  </a:ext>
                </a:extLst>
              </p:cNvPr>
              <p:cNvSpPr txBox="1"/>
              <p:nvPr/>
            </p:nvSpPr>
            <p:spPr>
              <a:xfrm>
                <a:off x="6486196" y="460140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C06605C3-58E4-3944-8D4F-47837E047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6196" y="4601400"/>
                <a:ext cx="1169936" cy="369332"/>
              </a:xfrm>
              <a:prstGeom prst="rect">
                <a:avLst/>
              </a:prstGeom>
              <a:blipFill>
                <a:blip r:embed="rId44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9BAEEBB3-2886-2045-B23F-02C238E65988}"/>
                  </a:ext>
                </a:extLst>
              </p:cNvPr>
              <p:cNvSpPr txBox="1"/>
              <p:nvPr/>
            </p:nvSpPr>
            <p:spPr>
              <a:xfrm>
                <a:off x="5394074" y="4585338"/>
                <a:ext cx="114659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9BAEEBB3-2886-2045-B23F-02C238E659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074" y="4585338"/>
                <a:ext cx="1146596" cy="369332"/>
              </a:xfrm>
              <a:prstGeom prst="rect">
                <a:avLst/>
              </a:prstGeom>
              <a:blipFill>
                <a:blip r:embed="rId45"/>
                <a:stretch>
                  <a:fillRect l="-4348" r="-1087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62ABC27B-0288-824F-88CC-7CB085A981DA}"/>
                  </a:ext>
                </a:extLst>
              </p:cNvPr>
              <p:cNvSpPr txBox="1"/>
              <p:nvPr/>
            </p:nvSpPr>
            <p:spPr>
              <a:xfrm>
                <a:off x="4267112" y="4601400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62ABC27B-0288-824F-88CC-7CB085A981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112" y="4601400"/>
                <a:ext cx="1159420" cy="369332"/>
              </a:xfrm>
              <a:prstGeom prst="rect">
                <a:avLst/>
              </a:prstGeom>
              <a:blipFill>
                <a:blip r:embed="rId46"/>
                <a:stretch>
                  <a:fillRect l="-5435" r="-1087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6328CDDC-486B-D44B-897A-7EF8C90E6D25}"/>
                  </a:ext>
                </a:extLst>
              </p:cNvPr>
              <p:cNvSpPr txBox="1"/>
              <p:nvPr/>
            </p:nvSpPr>
            <p:spPr>
              <a:xfrm>
                <a:off x="3173909" y="4607701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6328CDDC-486B-D44B-897A-7EF8C90E6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909" y="4607701"/>
                <a:ext cx="1159420" cy="369332"/>
              </a:xfrm>
              <a:prstGeom prst="rect">
                <a:avLst/>
              </a:prstGeom>
              <a:blipFill>
                <a:blip r:embed="rId47"/>
                <a:stretch>
                  <a:fillRect l="-5435" r="-1087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060897C-183A-2540-A806-4B5B2F594165}"/>
                  </a:ext>
                </a:extLst>
              </p:cNvPr>
              <p:cNvSpPr txBox="1"/>
              <p:nvPr/>
            </p:nvSpPr>
            <p:spPr>
              <a:xfrm>
                <a:off x="2048028" y="4603794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060897C-183A-2540-A806-4B5B2F5941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8028" y="4603794"/>
                <a:ext cx="1159420" cy="369332"/>
              </a:xfrm>
              <a:prstGeom prst="rect">
                <a:avLst/>
              </a:prstGeom>
              <a:blipFill>
                <a:blip r:embed="rId48"/>
                <a:stretch>
                  <a:fillRect l="-5435" r="-1087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03A974A-97E3-BC43-A5B0-8BEBBFE8A4E6}"/>
                  </a:ext>
                </a:extLst>
              </p:cNvPr>
              <p:cNvSpPr txBox="1"/>
              <p:nvPr/>
            </p:nvSpPr>
            <p:spPr>
              <a:xfrm>
                <a:off x="7518717" y="3374869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30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03A974A-97E3-BC43-A5B0-8BEBBFE8A4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8717" y="3374869"/>
                <a:ext cx="1169936" cy="369332"/>
              </a:xfrm>
              <a:prstGeom prst="rect">
                <a:avLst/>
              </a:prstGeom>
              <a:blipFill>
                <a:blip r:embed="rId49"/>
                <a:stretch>
                  <a:fillRect l="-4301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1989B54-28BE-D34E-B6C4-9F0911CFEBAC}"/>
                  </a:ext>
                </a:extLst>
              </p:cNvPr>
              <p:cNvSpPr txBox="1"/>
              <p:nvPr/>
            </p:nvSpPr>
            <p:spPr>
              <a:xfrm>
                <a:off x="988364" y="4606427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1989B54-28BE-D34E-B6C4-9F0911CFEB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364" y="4606427"/>
                <a:ext cx="1159420" cy="369332"/>
              </a:xfrm>
              <a:prstGeom prst="rect">
                <a:avLst/>
              </a:prstGeom>
              <a:blipFill>
                <a:blip r:embed="rId50"/>
                <a:stretch>
                  <a:fillRect l="-5435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113F889-2721-4A44-9A83-F635B45A1559}"/>
                  </a:ext>
                </a:extLst>
              </p:cNvPr>
              <p:cNvSpPr txBox="1"/>
              <p:nvPr/>
            </p:nvSpPr>
            <p:spPr>
              <a:xfrm>
                <a:off x="7599154" y="4194388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113F889-2721-4A44-9A83-F635B45A15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9154" y="4194388"/>
                <a:ext cx="1159420" cy="369332"/>
              </a:xfrm>
              <a:prstGeom prst="rect">
                <a:avLst/>
              </a:prstGeom>
              <a:blipFill>
                <a:blip r:embed="rId51"/>
                <a:stretch>
                  <a:fillRect l="-5435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FF3FA02D-32A4-884E-A4AA-9E9B5FF2A933}"/>
                  </a:ext>
                </a:extLst>
              </p:cNvPr>
              <p:cNvSpPr txBox="1"/>
              <p:nvPr/>
            </p:nvSpPr>
            <p:spPr>
              <a:xfrm>
                <a:off x="6514346" y="4200017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FF3FA02D-32A4-884E-A4AA-9E9B5FF2A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4346" y="4200017"/>
                <a:ext cx="1159420" cy="369332"/>
              </a:xfrm>
              <a:prstGeom prst="rect">
                <a:avLst/>
              </a:prstGeom>
              <a:blipFill>
                <a:blip r:embed="rId52"/>
                <a:stretch>
                  <a:fillRect l="-5435" r="-1087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38191D94-4E35-3545-80C3-3FDFC2508A61}"/>
                  </a:ext>
                </a:extLst>
              </p:cNvPr>
              <p:cNvSpPr txBox="1"/>
              <p:nvPr/>
            </p:nvSpPr>
            <p:spPr>
              <a:xfrm>
                <a:off x="5444935" y="4209837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42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38191D94-4E35-3545-80C3-3FDFC2508A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935" y="4209837"/>
                <a:ext cx="1159420" cy="369332"/>
              </a:xfrm>
              <a:prstGeom prst="rect">
                <a:avLst/>
              </a:prstGeom>
              <a:blipFill>
                <a:blip r:embed="rId53"/>
                <a:stretch>
                  <a:fillRect l="-4348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34FF8993-65D1-5C40-91CF-24E86EFDD699}"/>
                  </a:ext>
                </a:extLst>
              </p:cNvPr>
              <p:cNvSpPr txBox="1"/>
              <p:nvPr/>
            </p:nvSpPr>
            <p:spPr>
              <a:xfrm>
                <a:off x="7576875" y="4583019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34FF8993-65D1-5C40-91CF-24E86EFDD6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6875" y="4583019"/>
                <a:ext cx="1169936" cy="369332"/>
              </a:xfrm>
              <a:prstGeom prst="rect">
                <a:avLst/>
              </a:prstGeom>
              <a:blipFill>
                <a:blip r:embed="rId54"/>
                <a:stretch>
                  <a:fillRect l="-5376" r="-2151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2F240B0A-4654-6A48-8281-FE86ECC3F130}"/>
                  </a:ext>
                </a:extLst>
              </p:cNvPr>
              <p:cNvSpPr txBox="1"/>
              <p:nvPr/>
            </p:nvSpPr>
            <p:spPr>
              <a:xfrm>
                <a:off x="983555" y="501989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2F240B0A-4654-6A48-8281-FE86ECC3F1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555" y="5019893"/>
                <a:ext cx="1169936" cy="369332"/>
              </a:xfrm>
              <a:prstGeom prst="rect">
                <a:avLst/>
              </a:prstGeom>
              <a:blipFill>
                <a:blip r:embed="rId55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A2942AA3-8DCC-8B44-8DF8-46696EA5ED89}"/>
                  </a:ext>
                </a:extLst>
              </p:cNvPr>
              <p:cNvSpPr txBox="1"/>
              <p:nvPr/>
            </p:nvSpPr>
            <p:spPr>
              <a:xfrm>
                <a:off x="3240607" y="544764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A2942AA3-8DCC-8B44-8DF8-46696EA5ED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0607" y="5447643"/>
                <a:ext cx="1169936" cy="369332"/>
              </a:xfrm>
              <a:prstGeom prst="rect">
                <a:avLst/>
              </a:prstGeom>
              <a:blipFill>
                <a:blip r:embed="rId56"/>
                <a:stretch>
                  <a:fillRect l="-5376" r="-1075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73F89831-4ACA-EB4C-B97D-B55257B7E7A5}"/>
                  </a:ext>
                </a:extLst>
              </p:cNvPr>
              <p:cNvSpPr txBox="1"/>
              <p:nvPr/>
            </p:nvSpPr>
            <p:spPr>
              <a:xfrm>
                <a:off x="2112081" y="5443736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73F89831-4ACA-EB4C-B97D-B55257B7E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2081" y="5443736"/>
                <a:ext cx="1169936" cy="369332"/>
              </a:xfrm>
              <a:prstGeom prst="rect">
                <a:avLst/>
              </a:prstGeom>
              <a:blipFill>
                <a:blip r:embed="rId57"/>
                <a:stretch>
                  <a:fillRect l="-5376" r="-2151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9EF9BA66-50D6-CE43-8B5D-87AD404F070F}"/>
                  </a:ext>
                </a:extLst>
              </p:cNvPr>
              <p:cNvSpPr txBox="1"/>
              <p:nvPr/>
            </p:nvSpPr>
            <p:spPr>
              <a:xfrm>
                <a:off x="983555" y="5439829"/>
                <a:ext cx="115711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9EF9BA66-50D6-CE43-8B5D-87AD404F07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555" y="5439829"/>
                <a:ext cx="1157112" cy="369332"/>
              </a:xfrm>
              <a:prstGeom prst="rect">
                <a:avLst/>
              </a:prstGeom>
              <a:blipFill>
                <a:blip r:embed="rId58"/>
                <a:stretch>
                  <a:fillRect l="-5435" r="-1087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5B04732E-DD4C-3D40-B92D-3B308A50648C}"/>
                  </a:ext>
                </a:extLst>
              </p:cNvPr>
              <p:cNvSpPr txBox="1"/>
              <p:nvPr/>
            </p:nvSpPr>
            <p:spPr>
              <a:xfrm>
                <a:off x="7595578" y="5010346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5B04732E-DD4C-3D40-B92D-3B308A5064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5578" y="5010346"/>
                <a:ext cx="1169936" cy="369332"/>
              </a:xfrm>
              <a:prstGeom prst="rect">
                <a:avLst/>
              </a:prstGeom>
              <a:blipFill>
                <a:blip r:embed="rId59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B3F8C5F-4158-A046-8866-68B7655CB4D4}"/>
                  </a:ext>
                </a:extLst>
              </p:cNvPr>
              <p:cNvSpPr txBox="1"/>
              <p:nvPr/>
            </p:nvSpPr>
            <p:spPr>
              <a:xfrm>
                <a:off x="6509088" y="5014805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B3F8C5F-4158-A046-8866-68B7655CB4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9088" y="5014805"/>
                <a:ext cx="1169936" cy="369332"/>
              </a:xfrm>
              <a:prstGeom prst="rect">
                <a:avLst/>
              </a:prstGeom>
              <a:blipFill>
                <a:blip r:embed="rId60"/>
                <a:stretch>
                  <a:fillRect l="-5376" r="-2151" b="-34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60F5F5F8-DC1D-C44B-8C26-A95C8E790770}"/>
                  </a:ext>
                </a:extLst>
              </p:cNvPr>
              <p:cNvSpPr txBox="1"/>
              <p:nvPr/>
            </p:nvSpPr>
            <p:spPr>
              <a:xfrm>
                <a:off x="5383558" y="5010346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60F5F5F8-DC1D-C44B-8C26-A95C8E7907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3558" y="5010346"/>
                <a:ext cx="1169936" cy="369332"/>
              </a:xfrm>
              <a:prstGeom prst="rect">
                <a:avLst/>
              </a:prstGeom>
              <a:blipFill>
                <a:blip r:embed="rId61"/>
                <a:stretch>
                  <a:fillRect l="-4301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71BFF59B-CFD4-9B40-8A29-04DEC775B672}"/>
                  </a:ext>
                </a:extLst>
              </p:cNvPr>
              <p:cNvSpPr txBox="1"/>
              <p:nvPr/>
            </p:nvSpPr>
            <p:spPr>
              <a:xfrm>
                <a:off x="4288783" y="501589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71BFF59B-CFD4-9B40-8A29-04DEC775B6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8783" y="5015890"/>
                <a:ext cx="1169936" cy="369332"/>
              </a:xfrm>
              <a:prstGeom prst="rect">
                <a:avLst/>
              </a:prstGeom>
              <a:blipFill>
                <a:blip r:embed="rId62"/>
                <a:stretch>
                  <a:fillRect l="-4301" r="-2151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555CFF92-61C8-BB43-9933-B0774A1B9328}"/>
                  </a:ext>
                </a:extLst>
              </p:cNvPr>
              <p:cNvSpPr txBox="1"/>
              <p:nvPr/>
            </p:nvSpPr>
            <p:spPr>
              <a:xfrm>
                <a:off x="3198357" y="5019797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555CFF92-61C8-BB43-9933-B0774A1B93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8357" y="5019797"/>
                <a:ext cx="1169936" cy="369332"/>
              </a:xfrm>
              <a:prstGeom prst="rect">
                <a:avLst/>
              </a:prstGeom>
              <a:blipFill>
                <a:blip r:embed="rId63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9A3F2CBA-A371-8A4A-B98D-189DA324C8AF}"/>
                  </a:ext>
                </a:extLst>
              </p:cNvPr>
              <p:cNvSpPr txBox="1"/>
              <p:nvPr/>
            </p:nvSpPr>
            <p:spPr>
              <a:xfrm>
                <a:off x="2103582" y="501589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53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9A3F2CBA-A371-8A4A-B98D-189DA324C8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3582" y="5015890"/>
                <a:ext cx="1169936" cy="369332"/>
              </a:xfrm>
              <a:prstGeom prst="rect">
                <a:avLst/>
              </a:prstGeom>
              <a:blipFill>
                <a:blip r:embed="rId64"/>
                <a:stretch>
                  <a:fillRect l="-5376" r="-2151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0BFE8739-7ED9-2A49-B9BF-60CE9589DA3A}"/>
                  </a:ext>
                </a:extLst>
              </p:cNvPr>
              <p:cNvSpPr txBox="1"/>
              <p:nvPr/>
            </p:nvSpPr>
            <p:spPr>
              <a:xfrm>
                <a:off x="4341386" y="5439829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0BFE8739-7ED9-2A49-B9BF-60CE9589DA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1386" y="5439829"/>
                <a:ext cx="1169936" cy="369332"/>
              </a:xfrm>
              <a:prstGeom prst="rect">
                <a:avLst/>
              </a:prstGeom>
              <a:blipFill>
                <a:blip r:embed="rId65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5012C2FE-BD3F-FF41-8BE5-B3441894578D}"/>
                  </a:ext>
                </a:extLst>
              </p:cNvPr>
              <p:cNvSpPr txBox="1"/>
              <p:nvPr/>
            </p:nvSpPr>
            <p:spPr>
              <a:xfrm>
                <a:off x="6480938" y="5839206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5012C2FE-BD3F-FF41-8BE5-B344189457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0938" y="5839206"/>
                <a:ext cx="1169936" cy="369332"/>
              </a:xfrm>
              <a:prstGeom prst="rect">
                <a:avLst/>
              </a:prstGeom>
              <a:blipFill>
                <a:blip r:embed="rId66"/>
                <a:stretch>
                  <a:fillRect l="-5376" r="-1075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BD2F372E-5957-6D4B-82ED-377220156608}"/>
                  </a:ext>
                </a:extLst>
              </p:cNvPr>
              <p:cNvSpPr txBox="1"/>
              <p:nvPr/>
            </p:nvSpPr>
            <p:spPr>
              <a:xfrm>
                <a:off x="5388816" y="582314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BD2F372E-5957-6D4B-82ED-3772201566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816" y="5823144"/>
                <a:ext cx="1169936" cy="369332"/>
              </a:xfrm>
              <a:prstGeom prst="rect">
                <a:avLst/>
              </a:prstGeom>
              <a:blipFill>
                <a:blip r:embed="rId67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33127FB6-63D0-D142-A0AF-F251A40A0254}"/>
                  </a:ext>
                </a:extLst>
              </p:cNvPr>
              <p:cNvSpPr txBox="1"/>
              <p:nvPr/>
            </p:nvSpPr>
            <p:spPr>
              <a:xfrm>
                <a:off x="4261854" y="5839206"/>
                <a:ext cx="115711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33127FB6-63D0-D142-A0AF-F251A40A02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1854" y="5839206"/>
                <a:ext cx="1157112" cy="369332"/>
              </a:xfrm>
              <a:prstGeom prst="rect">
                <a:avLst/>
              </a:prstGeom>
              <a:blipFill>
                <a:blip r:embed="rId68"/>
                <a:stretch>
                  <a:fillRect l="-5435" r="-2174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31D3529A-44D6-3846-8ABF-FD7AAC82D36E}"/>
                  </a:ext>
                </a:extLst>
              </p:cNvPr>
              <p:cNvSpPr txBox="1"/>
              <p:nvPr/>
            </p:nvSpPr>
            <p:spPr>
              <a:xfrm>
                <a:off x="3168651" y="5845507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31D3529A-44D6-3846-8ABF-FD7AAC82D3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651" y="5845507"/>
                <a:ext cx="1169936" cy="369332"/>
              </a:xfrm>
              <a:prstGeom prst="rect">
                <a:avLst/>
              </a:prstGeom>
              <a:blipFill>
                <a:blip r:embed="rId69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6E3E0357-2F78-C845-8C70-4F5B3B51527B}"/>
                  </a:ext>
                </a:extLst>
              </p:cNvPr>
              <p:cNvSpPr txBox="1"/>
              <p:nvPr/>
            </p:nvSpPr>
            <p:spPr>
              <a:xfrm>
                <a:off x="2042770" y="584160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6E3E0357-2F78-C845-8C70-4F5B3B5152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2770" y="5841600"/>
                <a:ext cx="1169936" cy="369332"/>
              </a:xfrm>
              <a:prstGeom prst="rect">
                <a:avLst/>
              </a:prstGeom>
              <a:blipFill>
                <a:blip r:embed="rId70"/>
                <a:stretch>
                  <a:fillRect l="-4301" r="-2151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0B2C14D4-D065-B040-8AAF-E344B3997885}"/>
                  </a:ext>
                </a:extLst>
              </p:cNvPr>
              <p:cNvSpPr txBox="1"/>
              <p:nvPr/>
            </p:nvSpPr>
            <p:spPr>
              <a:xfrm>
                <a:off x="983106" y="584423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0B2C14D4-D065-B040-8AAF-E344B39978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106" y="5844233"/>
                <a:ext cx="1169936" cy="369332"/>
              </a:xfrm>
              <a:prstGeom prst="rect">
                <a:avLst/>
              </a:prstGeom>
              <a:blipFill>
                <a:blip r:embed="rId71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582DADA4-9D49-DC40-8CF7-0D004D0E057C}"/>
                  </a:ext>
                </a:extLst>
              </p:cNvPr>
              <p:cNvSpPr txBox="1"/>
              <p:nvPr/>
            </p:nvSpPr>
            <p:spPr>
              <a:xfrm>
                <a:off x="7593896" y="543219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582DADA4-9D49-DC40-8CF7-0D004D0E05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3896" y="5432194"/>
                <a:ext cx="1169936" cy="369332"/>
              </a:xfrm>
              <a:prstGeom prst="rect">
                <a:avLst/>
              </a:prstGeom>
              <a:blipFill>
                <a:blip r:embed="rId72"/>
                <a:stretch>
                  <a:fillRect l="-5376" r="-1075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5E41B57C-B5F4-0B4F-9CE7-C1D44B9F6A62}"/>
                  </a:ext>
                </a:extLst>
              </p:cNvPr>
              <p:cNvSpPr txBox="1"/>
              <p:nvPr/>
            </p:nvSpPr>
            <p:spPr>
              <a:xfrm>
                <a:off x="6509088" y="543782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5E41B57C-B5F4-0B4F-9CE7-C1D44B9F6A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9088" y="5437823"/>
                <a:ext cx="1169936" cy="369332"/>
              </a:xfrm>
              <a:prstGeom prst="rect">
                <a:avLst/>
              </a:prstGeom>
              <a:blipFill>
                <a:blip r:embed="rId73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09DA669F-AAFF-A44A-9266-793EBFF7750C}"/>
                  </a:ext>
                </a:extLst>
              </p:cNvPr>
              <p:cNvSpPr txBox="1"/>
              <p:nvPr/>
            </p:nvSpPr>
            <p:spPr>
              <a:xfrm>
                <a:off x="5439677" y="544764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63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09DA669F-AAFF-A44A-9266-793EBFF775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9677" y="5447643"/>
                <a:ext cx="1169936" cy="369332"/>
              </a:xfrm>
              <a:prstGeom prst="rect">
                <a:avLst/>
              </a:prstGeom>
              <a:blipFill>
                <a:blip r:embed="rId74"/>
                <a:stretch>
                  <a:fillRect l="-5376" r="-1075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6CCE78C5-2557-9E46-968A-2C11DF2394C4}"/>
                  </a:ext>
                </a:extLst>
              </p:cNvPr>
              <p:cNvSpPr txBox="1"/>
              <p:nvPr/>
            </p:nvSpPr>
            <p:spPr>
              <a:xfrm>
                <a:off x="7571617" y="5820825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6CCE78C5-2557-9E46-968A-2C11DF2394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1617" y="5820825"/>
                <a:ext cx="1169936" cy="369332"/>
              </a:xfrm>
              <a:prstGeom prst="rect">
                <a:avLst/>
              </a:prstGeom>
              <a:blipFill>
                <a:blip r:embed="rId75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FDE07240-4D6B-5C45-9AC0-9DA1C2F4DA28}"/>
                  </a:ext>
                </a:extLst>
              </p:cNvPr>
              <p:cNvSpPr txBox="1"/>
              <p:nvPr/>
            </p:nvSpPr>
            <p:spPr>
              <a:xfrm>
                <a:off x="6296859" y="6246875"/>
                <a:ext cx="254499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           …      </m:t>
                          </m:r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1000</m:t>
                          </m:r>
                        </m:sub>
                      </m:sSub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 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FDE07240-4D6B-5C45-9AC0-9DA1C2F4DA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96859" y="6246875"/>
                <a:ext cx="2544991" cy="369332"/>
              </a:xfrm>
              <a:prstGeom prst="rect">
                <a:avLst/>
              </a:prstGeom>
              <a:blipFill>
                <a:blip r:embed="rId76"/>
                <a:stretch>
                  <a:fillRect l="-1990" t="-6897" r="-4478" b="-4137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8A8B3D83-1095-4745-B0A2-2C9C75A06A9A}"/>
                  </a:ext>
                </a:extLst>
              </p:cNvPr>
              <p:cNvSpPr txBox="1"/>
              <p:nvPr/>
            </p:nvSpPr>
            <p:spPr>
              <a:xfrm>
                <a:off x="5394074" y="6220202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8A8B3D83-1095-4745-B0A2-2C9C75A06A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074" y="6220202"/>
                <a:ext cx="1169936" cy="369332"/>
              </a:xfrm>
              <a:prstGeom prst="rect">
                <a:avLst/>
              </a:prstGeom>
              <a:blipFill>
                <a:blip r:embed="rId77"/>
                <a:stretch>
                  <a:fillRect l="-4301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AE662C0B-E349-BD47-8535-D42BD2A9DEDF}"/>
                  </a:ext>
                </a:extLst>
              </p:cNvPr>
              <p:cNvSpPr txBox="1"/>
              <p:nvPr/>
            </p:nvSpPr>
            <p:spPr>
              <a:xfrm>
                <a:off x="4267112" y="623626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AE662C0B-E349-BD47-8535-D42BD2A9DE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112" y="6236264"/>
                <a:ext cx="1169936" cy="369332"/>
              </a:xfrm>
              <a:prstGeom prst="rect">
                <a:avLst/>
              </a:prstGeom>
              <a:blipFill>
                <a:blip r:embed="rId78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2C93F843-2ADF-F74D-99F2-8C243FCE6B62}"/>
                  </a:ext>
                </a:extLst>
              </p:cNvPr>
              <p:cNvSpPr txBox="1"/>
              <p:nvPr/>
            </p:nvSpPr>
            <p:spPr>
              <a:xfrm>
                <a:off x="3173909" y="6242565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2C93F843-2ADF-F74D-99F2-8C243FCE6B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909" y="6242565"/>
                <a:ext cx="1169936" cy="369332"/>
              </a:xfrm>
              <a:prstGeom prst="rect">
                <a:avLst/>
              </a:prstGeom>
              <a:blipFill>
                <a:blip r:embed="rId79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6B76DB7-8031-614E-87B4-F22604A7356B}"/>
                  </a:ext>
                </a:extLst>
              </p:cNvPr>
              <p:cNvSpPr txBox="1"/>
              <p:nvPr/>
            </p:nvSpPr>
            <p:spPr>
              <a:xfrm>
                <a:off x="2048028" y="6238658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6B76DB7-8031-614E-87B4-F22604A735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8028" y="6238658"/>
                <a:ext cx="1169936" cy="369332"/>
              </a:xfrm>
              <a:prstGeom prst="rect">
                <a:avLst/>
              </a:prstGeom>
              <a:blipFill>
                <a:blip r:embed="rId80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3BFC4110-5E40-8849-BDCE-C08579EACA7A}"/>
                  </a:ext>
                </a:extLst>
              </p:cNvPr>
              <p:cNvSpPr txBox="1"/>
              <p:nvPr/>
            </p:nvSpPr>
            <p:spPr>
              <a:xfrm>
                <a:off x="988364" y="6241291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solidFill>
                                <a:schemeClr val="bg1"/>
                              </a:solidFill>
                              <a:latin typeface="Cambria Math" panose="02040503050406030204" pitchFamily="18" charset="0"/>
                            </a:rPr>
                            <m:t>73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3BFC4110-5E40-8849-BDCE-C08579EACA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364" y="6241291"/>
                <a:ext cx="1169936" cy="369332"/>
              </a:xfrm>
              <a:prstGeom prst="rect">
                <a:avLst/>
              </a:prstGeom>
              <a:blipFill>
                <a:blip r:embed="rId81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5239667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29AD1-5329-2C45-860E-353C5E516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OLS Regression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9DA531A-C82B-A341-B25E-5188510E776B}"/>
                  </a:ext>
                </a:extLst>
              </p:cNvPr>
              <p:cNvSpPr txBox="1"/>
              <p:nvPr/>
            </p:nvSpPr>
            <p:spPr>
              <a:xfrm>
                <a:off x="628650" y="2044392"/>
                <a:ext cx="95487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9DA531A-C82B-A341-B25E-5188510E77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2044392"/>
                <a:ext cx="954877" cy="369332"/>
              </a:xfrm>
              <a:prstGeom prst="rect">
                <a:avLst/>
              </a:prstGeom>
              <a:blipFill>
                <a:blip r:embed="rId3"/>
                <a:stretch>
                  <a:fillRect l="-6579" t="-12903" r="-2632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B398780-AA4C-0440-800A-354419BD5A07}"/>
                  </a:ext>
                </a:extLst>
              </p:cNvPr>
              <p:cNvSpPr txBox="1"/>
              <p:nvPr/>
            </p:nvSpPr>
            <p:spPr>
              <a:xfrm>
                <a:off x="1485991" y="2044392"/>
                <a:ext cx="89601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B398780-AA4C-0440-800A-354419BD5A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5991" y="2044392"/>
                <a:ext cx="896015" cy="369332"/>
              </a:xfrm>
              <a:prstGeom prst="rect">
                <a:avLst/>
              </a:prstGeom>
              <a:blipFill>
                <a:blip r:embed="rId4"/>
                <a:stretch>
                  <a:fillRect l="-7042" r="-2817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58FE9AE-4CC0-A244-8795-24E78811924A}"/>
                  </a:ext>
                </a:extLst>
              </p:cNvPr>
              <p:cNvSpPr txBox="1"/>
              <p:nvPr/>
            </p:nvSpPr>
            <p:spPr>
              <a:xfrm>
                <a:off x="6350378" y="295091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58FE9AE-4CC0-A244-8795-24E788119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378" y="2950910"/>
                <a:ext cx="1169936" cy="369332"/>
              </a:xfrm>
              <a:prstGeom prst="rect">
                <a:avLst/>
              </a:prstGeom>
              <a:blipFill>
                <a:blip r:embed="rId5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9472A38-8061-214E-9097-E789ACB85241}"/>
                  </a:ext>
                </a:extLst>
              </p:cNvPr>
              <p:cNvSpPr txBox="1"/>
              <p:nvPr/>
            </p:nvSpPr>
            <p:spPr>
              <a:xfrm>
                <a:off x="5265515" y="295522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9472A38-8061-214E-9097-E789ACB852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5515" y="2955220"/>
                <a:ext cx="1169936" cy="369332"/>
              </a:xfrm>
              <a:prstGeom prst="rect">
                <a:avLst/>
              </a:prstGeom>
              <a:blipFill>
                <a:blip r:embed="rId6"/>
                <a:stretch>
                  <a:fillRect l="-5376" r="-2151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B3DD1E4-1D02-244D-B7EB-DFD550DA5000}"/>
                  </a:ext>
                </a:extLst>
              </p:cNvPr>
              <p:cNvSpPr txBox="1"/>
              <p:nvPr/>
            </p:nvSpPr>
            <p:spPr>
              <a:xfrm>
                <a:off x="4195519" y="2952482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B3DD1E4-1D02-244D-B7EB-DFD550DA50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5519" y="2952482"/>
                <a:ext cx="1169936" cy="369332"/>
              </a:xfrm>
              <a:prstGeom prst="rect">
                <a:avLst/>
              </a:prstGeom>
              <a:blipFill>
                <a:blip r:embed="rId7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842E6DE-68F8-D342-9AF5-307260923210}"/>
                  </a:ext>
                </a:extLst>
              </p:cNvPr>
              <p:cNvSpPr txBox="1"/>
              <p:nvPr/>
            </p:nvSpPr>
            <p:spPr>
              <a:xfrm>
                <a:off x="3137715" y="2953744"/>
                <a:ext cx="114287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842E6DE-68F8-D342-9AF5-3072609232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7715" y="2953744"/>
                <a:ext cx="1142877" cy="369332"/>
              </a:xfrm>
              <a:prstGeom prst="rect">
                <a:avLst/>
              </a:prstGeom>
              <a:blipFill>
                <a:blip r:embed="rId8"/>
                <a:stretch>
                  <a:fillRect l="-5556" r="-2222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94E919F-9B6B-1749-9FCC-3D485496E7C3}"/>
                  </a:ext>
                </a:extLst>
              </p:cNvPr>
              <p:cNvSpPr txBox="1"/>
              <p:nvPr/>
            </p:nvSpPr>
            <p:spPr>
              <a:xfrm>
                <a:off x="2048028" y="2953744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94E919F-9B6B-1749-9FCC-3D485496E7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8028" y="2953744"/>
                <a:ext cx="1155701" cy="369332"/>
              </a:xfrm>
              <a:prstGeom prst="rect">
                <a:avLst/>
              </a:prstGeom>
              <a:blipFill>
                <a:blip r:embed="rId9"/>
                <a:stretch>
                  <a:fillRect l="-5435" r="-1087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7AF5F23-3626-0745-B5B7-13CCA669BCC2}"/>
                  </a:ext>
                </a:extLst>
              </p:cNvPr>
              <p:cNvSpPr txBox="1"/>
              <p:nvPr/>
            </p:nvSpPr>
            <p:spPr>
              <a:xfrm>
                <a:off x="990224" y="2953744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7AF5F23-3626-0745-B5B7-13CCA669BC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224" y="2953744"/>
                <a:ext cx="1155701" cy="369332"/>
              </a:xfrm>
              <a:prstGeom prst="rect">
                <a:avLst/>
              </a:prstGeom>
              <a:blipFill>
                <a:blip r:embed="rId10"/>
                <a:stretch>
                  <a:fillRect l="-4348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A02CBE1-E1FD-BF41-8C41-5705F9574F46}"/>
                  </a:ext>
                </a:extLst>
              </p:cNvPr>
              <p:cNvSpPr txBox="1"/>
              <p:nvPr/>
            </p:nvSpPr>
            <p:spPr>
              <a:xfrm>
                <a:off x="7377875" y="2487400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A02CBE1-E1FD-BF41-8C41-5705F9574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7875" y="2487400"/>
                <a:ext cx="1155701" cy="369332"/>
              </a:xfrm>
              <a:prstGeom prst="rect">
                <a:avLst/>
              </a:prstGeom>
              <a:blipFill>
                <a:blip r:embed="rId11"/>
                <a:stretch>
                  <a:fillRect l="-4348" r="-2174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B6EE755-0809-384B-B5C0-E2751C85DF20}"/>
                  </a:ext>
                </a:extLst>
              </p:cNvPr>
              <p:cNvSpPr txBox="1"/>
              <p:nvPr/>
            </p:nvSpPr>
            <p:spPr>
              <a:xfrm>
                <a:off x="6337783" y="2484404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B6EE755-0809-384B-B5C0-E2751C85DF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7783" y="2484404"/>
                <a:ext cx="1155701" cy="369332"/>
              </a:xfrm>
              <a:prstGeom prst="rect">
                <a:avLst/>
              </a:prstGeom>
              <a:blipFill>
                <a:blip r:embed="rId12"/>
                <a:stretch>
                  <a:fillRect l="-5495" r="-219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EED0310-91C8-4144-8000-8F6A9A6AAAB1}"/>
                  </a:ext>
                </a:extLst>
              </p:cNvPr>
              <p:cNvSpPr txBox="1"/>
              <p:nvPr/>
            </p:nvSpPr>
            <p:spPr>
              <a:xfrm>
                <a:off x="5283645" y="2488714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EED0310-91C8-4144-8000-8F6A9A6AAA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3645" y="2488714"/>
                <a:ext cx="1155701" cy="369332"/>
              </a:xfrm>
              <a:prstGeom prst="rect">
                <a:avLst/>
              </a:prstGeom>
              <a:blipFill>
                <a:blip r:embed="rId13"/>
                <a:stretch>
                  <a:fillRect l="-5495" r="-2198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AA4A90A-189A-884A-8925-5855AA25F9F7}"/>
                  </a:ext>
                </a:extLst>
              </p:cNvPr>
              <p:cNvSpPr txBox="1"/>
              <p:nvPr/>
            </p:nvSpPr>
            <p:spPr>
              <a:xfrm>
                <a:off x="4210680" y="2484566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AA4A90A-189A-884A-8925-5855AA25F9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0680" y="2484566"/>
                <a:ext cx="1155701" cy="369332"/>
              </a:xfrm>
              <a:prstGeom prst="rect">
                <a:avLst/>
              </a:prstGeom>
              <a:blipFill>
                <a:blip r:embed="rId14"/>
                <a:stretch>
                  <a:fillRect l="-5435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999C29-4F28-3546-8532-2ADC8592F3FC}"/>
                  </a:ext>
                </a:extLst>
              </p:cNvPr>
              <p:cNvSpPr txBox="1"/>
              <p:nvPr/>
            </p:nvSpPr>
            <p:spPr>
              <a:xfrm>
                <a:off x="3137715" y="2489400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999C29-4F28-3546-8532-2ADC8592F3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7715" y="2489400"/>
                <a:ext cx="1155701" cy="369332"/>
              </a:xfrm>
              <a:prstGeom prst="rect">
                <a:avLst/>
              </a:prstGeom>
              <a:blipFill>
                <a:blip r:embed="rId15"/>
                <a:stretch>
                  <a:fillRect l="-5495" r="-2198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5E65488-B974-6B47-957C-BD07A9DEA5FA}"/>
                  </a:ext>
                </a:extLst>
              </p:cNvPr>
              <p:cNvSpPr txBox="1"/>
              <p:nvPr/>
            </p:nvSpPr>
            <p:spPr>
              <a:xfrm>
                <a:off x="2064750" y="2494234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5E65488-B974-6B47-957C-BD07A9DEA5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4750" y="2494234"/>
                <a:ext cx="1155701" cy="369332"/>
              </a:xfrm>
              <a:prstGeom prst="rect">
                <a:avLst/>
              </a:prstGeom>
              <a:blipFill>
                <a:blip r:embed="rId16"/>
                <a:stretch>
                  <a:fillRect l="-5435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133A513-B4C9-F841-B853-D748822D0717}"/>
                  </a:ext>
                </a:extLst>
              </p:cNvPr>
              <p:cNvSpPr txBox="1"/>
              <p:nvPr/>
            </p:nvSpPr>
            <p:spPr>
              <a:xfrm>
                <a:off x="990321" y="2499068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133A513-B4C9-F841-B853-D748822D07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321" y="2499068"/>
                <a:ext cx="1155701" cy="369332"/>
              </a:xfrm>
              <a:prstGeom prst="rect">
                <a:avLst/>
              </a:prstGeom>
              <a:blipFill>
                <a:blip r:embed="rId17"/>
                <a:stretch>
                  <a:fillRect l="-4348" r="-2174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857D297-6597-1A44-8E75-0EBA80B93FDD}"/>
                  </a:ext>
                </a:extLst>
              </p:cNvPr>
              <p:cNvSpPr txBox="1"/>
              <p:nvPr/>
            </p:nvSpPr>
            <p:spPr>
              <a:xfrm>
                <a:off x="7705247" y="2033986"/>
                <a:ext cx="89742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857D297-6597-1A44-8E75-0EBA80B93F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5247" y="2033986"/>
                <a:ext cx="897425" cy="369332"/>
              </a:xfrm>
              <a:prstGeom prst="rect">
                <a:avLst/>
              </a:prstGeom>
              <a:blipFill>
                <a:blip r:embed="rId18"/>
                <a:stretch>
                  <a:fillRect l="-6944" r="-277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60A8799-F6CA-1C4B-9FDD-FD95560DAE09}"/>
                  </a:ext>
                </a:extLst>
              </p:cNvPr>
              <p:cNvSpPr txBox="1"/>
              <p:nvPr/>
            </p:nvSpPr>
            <p:spPr>
              <a:xfrm>
                <a:off x="6915634" y="2047964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60A8799-F6CA-1C4B-9FDD-FD95560DAE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5634" y="2047964"/>
                <a:ext cx="910249" cy="369332"/>
              </a:xfrm>
              <a:prstGeom prst="rect">
                <a:avLst/>
              </a:prstGeom>
              <a:blipFill>
                <a:blip r:embed="rId19"/>
                <a:stretch>
                  <a:fillRect l="-5479" r="-1370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08F5FCB-15DC-9B47-9298-E26A3CDBBA1C}"/>
                  </a:ext>
                </a:extLst>
              </p:cNvPr>
              <p:cNvSpPr txBox="1"/>
              <p:nvPr/>
            </p:nvSpPr>
            <p:spPr>
              <a:xfrm>
                <a:off x="6124817" y="2037034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08F5FCB-15DC-9B47-9298-E26A3CDBBA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4817" y="2037034"/>
                <a:ext cx="910249" cy="369332"/>
              </a:xfrm>
              <a:prstGeom prst="rect">
                <a:avLst/>
              </a:prstGeom>
              <a:blipFill>
                <a:blip r:embed="rId20"/>
                <a:stretch>
                  <a:fillRect l="-6944" r="-277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D3737CD-2954-3142-96EE-48362C6CFA46}"/>
                  </a:ext>
                </a:extLst>
              </p:cNvPr>
              <p:cNvSpPr txBox="1"/>
              <p:nvPr/>
            </p:nvSpPr>
            <p:spPr>
              <a:xfrm>
                <a:off x="5334000" y="2049226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D3737CD-2954-3142-96EE-48362C6CFA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2049226"/>
                <a:ext cx="910249" cy="369332"/>
              </a:xfrm>
              <a:prstGeom prst="rect">
                <a:avLst/>
              </a:prstGeom>
              <a:blipFill>
                <a:blip r:embed="rId21"/>
                <a:stretch>
                  <a:fillRect l="-6944" r="-277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BCEFF7FE-16AD-B441-901B-A426B1371704}"/>
                  </a:ext>
                </a:extLst>
              </p:cNvPr>
              <p:cNvSpPr txBox="1"/>
              <p:nvPr/>
            </p:nvSpPr>
            <p:spPr>
              <a:xfrm>
                <a:off x="4572000" y="2049226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BCEFF7FE-16AD-B441-901B-A426B13717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049226"/>
                <a:ext cx="910249" cy="369332"/>
              </a:xfrm>
              <a:prstGeom prst="rect">
                <a:avLst/>
              </a:prstGeom>
              <a:blipFill>
                <a:blip r:embed="rId22"/>
                <a:stretch>
                  <a:fillRect l="-6944" r="-277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161E74B-59A0-2B49-AE76-E300D0E0C39D}"/>
                  </a:ext>
                </a:extLst>
              </p:cNvPr>
              <p:cNvSpPr txBox="1"/>
              <p:nvPr/>
            </p:nvSpPr>
            <p:spPr>
              <a:xfrm>
                <a:off x="3781183" y="2049226"/>
                <a:ext cx="89973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161E74B-59A0-2B49-AE76-E300D0E0C3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1183" y="2049226"/>
                <a:ext cx="899733" cy="369332"/>
              </a:xfrm>
              <a:prstGeom prst="rect">
                <a:avLst/>
              </a:prstGeom>
              <a:blipFill>
                <a:blip r:embed="rId23"/>
                <a:stretch>
                  <a:fillRect l="-6944" r="-277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2460442B-A3C6-C446-98A0-985F55C7F2A5}"/>
                  </a:ext>
                </a:extLst>
              </p:cNvPr>
              <p:cNvSpPr txBox="1"/>
              <p:nvPr/>
            </p:nvSpPr>
            <p:spPr>
              <a:xfrm>
                <a:off x="3019183" y="2044392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2460442B-A3C6-C446-98A0-985F55C7F2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9183" y="2044392"/>
                <a:ext cx="910249" cy="369332"/>
              </a:xfrm>
              <a:prstGeom prst="rect">
                <a:avLst/>
              </a:prstGeom>
              <a:blipFill>
                <a:blip r:embed="rId24"/>
                <a:stretch>
                  <a:fillRect l="-6849" r="-2740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380AA0EA-6DAD-0741-A471-E24DB6676264}"/>
                  </a:ext>
                </a:extLst>
              </p:cNvPr>
              <p:cNvSpPr txBox="1"/>
              <p:nvPr/>
            </p:nvSpPr>
            <p:spPr>
              <a:xfrm>
                <a:off x="2238798" y="2039558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380AA0EA-6DAD-0741-A471-E24DB66762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8798" y="2039558"/>
                <a:ext cx="910249" cy="369332"/>
              </a:xfrm>
              <a:prstGeom prst="rect">
                <a:avLst/>
              </a:prstGeom>
              <a:blipFill>
                <a:blip r:embed="rId25"/>
                <a:stretch>
                  <a:fillRect l="-6849" r="-1370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0F368888-152E-DD46-9265-425CC853B927}"/>
                  </a:ext>
                </a:extLst>
              </p:cNvPr>
              <p:cNvSpPr txBox="1"/>
              <p:nvPr/>
            </p:nvSpPr>
            <p:spPr>
              <a:xfrm>
                <a:off x="6453465" y="3373800"/>
                <a:ext cx="115711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0F368888-152E-DD46-9265-425CC853B9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3465" y="3373800"/>
                <a:ext cx="1157112" cy="369332"/>
              </a:xfrm>
              <a:prstGeom prst="rect">
                <a:avLst/>
              </a:prstGeom>
              <a:blipFill>
                <a:blip r:embed="rId26"/>
                <a:stretch>
                  <a:fillRect l="-5435" r="-1087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66C52B8-6B8C-B641-B137-26246E668252}"/>
                  </a:ext>
                </a:extLst>
              </p:cNvPr>
              <p:cNvSpPr txBox="1"/>
              <p:nvPr/>
            </p:nvSpPr>
            <p:spPr>
              <a:xfrm>
                <a:off x="7435241" y="295091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66C52B8-6B8C-B641-B137-26246E6682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5241" y="2950910"/>
                <a:ext cx="1169936" cy="369332"/>
              </a:xfrm>
              <a:prstGeom prst="rect">
                <a:avLst/>
              </a:prstGeom>
              <a:blipFill>
                <a:blip r:embed="rId27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554E9B0-DB2E-D646-A977-6C7684662FE8}"/>
                  </a:ext>
                </a:extLst>
              </p:cNvPr>
              <p:cNvSpPr txBox="1"/>
              <p:nvPr/>
            </p:nvSpPr>
            <p:spPr>
              <a:xfrm>
                <a:off x="5332842" y="337380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554E9B0-DB2E-D646-A977-6C7684662F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2842" y="3373800"/>
                <a:ext cx="1169936" cy="369332"/>
              </a:xfrm>
              <a:prstGeom prst="rect">
                <a:avLst/>
              </a:prstGeom>
              <a:blipFill>
                <a:blip r:embed="rId28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5D5C97A-94D6-8249-9BDC-FEF50095047F}"/>
                  </a:ext>
                </a:extLst>
              </p:cNvPr>
              <p:cNvSpPr txBox="1"/>
              <p:nvPr/>
            </p:nvSpPr>
            <p:spPr>
              <a:xfrm>
                <a:off x="4255145" y="3365335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5D5C97A-94D6-8249-9BDC-FEF5009504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5145" y="3365335"/>
                <a:ext cx="1169936" cy="369332"/>
              </a:xfrm>
              <a:prstGeom prst="rect">
                <a:avLst/>
              </a:prstGeom>
              <a:blipFill>
                <a:blip r:embed="rId29"/>
                <a:stretch>
                  <a:fillRect l="-5376" r="-1075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518E3D8-A2B4-ED49-9A74-DF1316BC59A2}"/>
                  </a:ext>
                </a:extLst>
              </p:cNvPr>
              <p:cNvSpPr txBox="1"/>
              <p:nvPr/>
            </p:nvSpPr>
            <p:spPr>
              <a:xfrm>
                <a:off x="3168651" y="337153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518E3D8-A2B4-ED49-9A74-DF1316BC59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651" y="3371534"/>
                <a:ext cx="1169936" cy="369332"/>
              </a:xfrm>
              <a:prstGeom prst="rect">
                <a:avLst/>
              </a:prstGeom>
              <a:blipFill>
                <a:blip r:embed="rId30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C477F61F-CB34-AB4D-AE61-B3E0D526E6BF}"/>
                  </a:ext>
                </a:extLst>
              </p:cNvPr>
              <p:cNvSpPr txBox="1"/>
              <p:nvPr/>
            </p:nvSpPr>
            <p:spPr>
              <a:xfrm>
                <a:off x="2048028" y="3367327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C477F61F-CB34-AB4D-AE61-B3E0D526E6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8028" y="3367327"/>
                <a:ext cx="1169936" cy="369332"/>
              </a:xfrm>
              <a:prstGeom prst="rect">
                <a:avLst/>
              </a:prstGeom>
              <a:blipFill>
                <a:blip r:embed="rId31"/>
                <a:stretch>
                  <a:fillRect l="-5376" r="-1075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6027950-7EDD-5246-A572-CFE087AD1135}"/>
                  </a:ext>
                </a:extLst>
              </p:cNvPr>
              <p:cNvSpPr txBox="1"/>
              <p:nvPr/>
            </p:nvSpPr>
            <p:spPr>
              <a:xfrm>
                <a:off x="990224" y="3367327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6027950-7EDD-5246-A572-CFE087AD11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224" y="3367327"/>
                <a:ext cx="1169936" cy="369332"/>
              </a:xfrm>
              <a:prstGeom prst="rect">
                <a:avLst/>
              </a:prstGeom>
              <a:blipFill>
                <a:blip r:embed="rId32"/>
                <a:stretch>
                  <a:fillRect l="-4301" r="-2151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D4E3EBD-2B9A-0D4D-BFF6-F0FA8C379E28}"/>
                  </a:ext>
                </a:extLst>
              </p:cNvPr>
              <p:cNvSpPr txBox="1"/>
              <p:nvPr/>
            </p:nvSpPr>
            <p:spPr>
              <a:xfrm>
                <a:off x="988813" y="3782087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D4E3EBD-2B9A-0D4D-BFF6-F0FA8C379E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813" y="3782087"/>
                <a:ext cx="1169936" cy="369332"/>
              </a:xfrm>
              <a:prstGeom prst="rect">
                <a:avLst/>
              </a:prstGeom>
              <a:blipFill>
                <a:blip r:embed="rId33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20AF9B6C-8304-684F-B05E-3FB544D5704C}"/>
                  </a:ext>
                </a:extLst>
              </p:cNvPr>
              <p:cNvSpPr txBox="1"/>
              <p:nvPr/>
            </p:nvSpPr>
            <p:spPr>
              <a:xfrm>
                <a:off x="3245865" y="4209837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20AF9B6C-8304-684F-B05E-3FB544D570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5865" y="4209837"/>
                <a:ext cx="1159420" cy="369332"/>
              </a:xfrm>
              <a:prstGeom prst="rect">
                <a:avLst/>
              </a:prstGeom>
              <a:blipFill>
                <a:blip r:embed="rId34"/>
                <a:stretch>
                  <a:fillRect l="-4301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D02C9AF-9436-4E47-946F-71DF44A37F6F}"/>
                  </a:ext>
                </a:extLst>
              </p:cNvPr>
              <p:cNvSpPr txBox="1"/>
              <p:nvPr/>
            </p:nvSpPr>
            <p:spPr>
              <a:xfrm>
                <a:off x="2117339" y="4205930"/>
                <a:ext cx="115711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D02C9AF-9436-4E47-946F-71DF44A37F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7339" y="4205930"/>
                <a:ext cx="1157112" cy="369332"/>
              </a:xfrm>
              <a:prstGeom prst="rect">
                <a:avLst/>
              </a:prstGeom>
              <a:blipFill>
                <a:blip r:embed="rId35"/>
                <a:stretch>
                  <a:fillRect l="-4348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8AD568F-BDFC-6F46-99D8-53854A8069C5}"/>
                  </a:ext>
                </a:extLst>
              </p:cNvPr>
              <p:cNvSpPr txBox="1"/>
              <p:nvPr/>
            </p:nvSpPr>
            <p:spPr>
              <a:xfrm>
                <a:off x="988813" y="420202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8AD568F-BDFC-6F46-99D8-53854A8069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813" y="4202023"/>
                <a:ext cx="1169936" cy="369332"/>
              </a:xfrm>
              <a:prstGeom prst="rect">
                <a:avLst/>
              </a:prstGeom>
              <a:blipFill>
                <a:blip r:embed="rId36"/>
                <a:stretch>
                  <a:fillRect l="-5376" r="-2151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5A955446-B45B-3C45-9072-220E30FDA379}"/>
                  </a:ext>
                </a:extLst>
              </p:cNvPr>
              <p:cNvSpPr txBox="1"/>
              <p:nvPr/>
            </p:nvSpPr>
            <p:spPr>
              <a:xfrm>
                <a:off x="7600836" y="377254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5A955446-B45B-3C45-9072-220E30FDA3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0836" y="3772540"/>
                <a:ext cx="1169936" cy="369332"/>
              </a:xfrm>
              <a:prstGeom prst="rect">
                <a:avLst/>
              </a:prstGeom>
              <a:blipFill>
                <a:blip r:embed="rId37"/>
                <a:stretch>
                  <a:fillRect l="-5376" r="-2151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3004450-2EC2-E549-BF53-165A693288B8}"/>
                  </a:ext>
                </a:extLst>
              </p:cNvPr>
              <p:cNvSpPr txBox="1"/>
              <p:nvPr/>
            </p:nvSpPr>
            <p:spPr>
              <a:xfrm>
                <a:off x="6514346" y="3776999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3004450-2EC2-E549-BF53-165A693288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4346" y="3776999"/>
                <a:ext cx="1169936" cy="369332"/>
              </a:xfrm>
              <a:prstGeom prst="rect">
                <a:avLst/>
              </a:prstGeom>
              <a:blipFill>
                <a:blip r:embed="rId38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6ADBBD02-0F7F-F548-93F6-CF43CF42E2D0}"/>
                  </a:ext>
                </a:extLst>
              </p:cNvPr>
              <p:cNvSpPr txBox="1"/>
              <p:nvPr/>
            </p:nvSpPr>
            <p:spPr>
              <a:xfrm>
                <a:off x="5388816" y="377254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6ADBBD02-0F7F-F548-93F6-CF43CF42E2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816" y="3772540"/>
                <a:ext cx="1169936" cy="369332"/>
              </a:xfrm>
              <a:prstGeom prst="rect">
                <a:avLst/>
              </a:prstGeom>
              <a:blipFill>
                <a:blip r:embed="rId39"/>
                <a:stretch>
                  <a:fillRect l="-5376" r="-1075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9465FF62-24CD-1942-B084-16180EE1B88A}"/>
                  </a:ext>
                </a:extLst>
              </p:cNvPr>
              <p:cNvSpPr txBox="1"/>
              <p:nvPr/>
            </p:nvSpPr>
            <p:spPr>
              <a:xfrm>
                <a:off x="4294041" y="377808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9465FF62-24CD-1942-B084-16180EE1B8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4041" y="3778084"/>
                <a:ext cx="1169936" cy="369332"/>
              </a:xfrm>
              <a:prstGeom prst="rect">
                <a:avLst/>
              </a:prstGeom>
              <a:blipFill>
                <a:blip r:embed="rId40"/>
                <a:stretch>
                  <a:fillRect l="-4255" r="-212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2BE66D7B-A2BA-ED4E-BA73-9508B6EA6B77}"/>
                  </a:ext>
                </a:extLst>
              </p:cNvPr>
              <p:cNvSpPr txBox="1"/>
              <p:nvPr/>
            </p:nvSpPr>
            <p:spPr>
              <a:xfrm>
                <a:off x="3203615" y="3781991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2BE66D7B-A2BA-ED4E-BA73-9508B6EA6B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615" y="3781991"/>
                <a:ext cx="1169936" cy="369332"/>
              </a:xfrm>
              <a:prstGeom prst="rect">
                <a:avLst/>
              </a:prstGeom>
              <a:blipFill>
                <a:blip r:embed="rId41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B2908172-C408-3C48-9D2D-A1241B0D81BE}"/>
                  </a:ext>
                </a:extLst>
              </p:cNvPr>
              <p:cNvSpPr txBox="1"/>
              <p:nvPr/>
            </p:nvSpPr>
            <p:spPr>
              <a:xfrm>
                <a:off x="2108840" y="377808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B2908172-C408-3C48-9D2D-A1241B0D81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8840" y="3778084"/>
                <a:ext cx="1169936" cy="369332"/>
              </a:xfrm>
              <a:prstGeom prst="rect">
                <a:avLst/>
              </a:prstGeom>
              <a:blipFill>
                <a:blip r:embed="rId42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01DF148E-2448-874B-AB58-7E3F65562D74}"/>
                  </a:ext>
                </a:extLst>
              </p:cNvPr>
              <p:cNvSpPr txBox="1"/>
              <p:nvPr/>
            </p:nvSpPr>
            <p:spPr>
              <a:xfrm>
                <a:off x="4346644" y="4202023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01DF148E-2448-874B-AB58-7E3F65562D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6644" y="4202023"/>
                <a:ext cx="1159420" cy="369332"/>
              </a:xfrm>
              <a:prstGeom prst="rect">
                <a:avLst/>
              </a:prstGeom>
              <a:blipFill>
                <a:blip r:embed="rId43"/>
                <a:stretch>
                  <a:fillRect l="-5435" r="-2174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C06605C3-58E4-3944-8D4F-47837E04716F}"/>
                  </a:ext>
                </a:extLst>
              </p:cNvPr>
              <p:cNvSpPr txBox="1"/>
              <p:nvPr/>
            </p:nvSpPr>
            <p:spPr>
              <a:xfrm>
                <a:off x="6486196" y="460140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C06605C3-58E4-3944-8D4F-47837E047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6196" y="4601400"/>
                <a:ext cx="1169936" cy="369332"/>
              </a:xfrm>
              <a:prstGeom prst="rect">
                <a:avLst/>
              </a:prstGeom>
              <a:blipFill>
                <a:blip r:embed="rId44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9BAEEBB3-2886-2045-B23F-02C238E65988}"/>
                  </a:ext>
                </a:extLst>
              </p:cNvPr>
              <p:cNvSpPr txBox="1"/>
              <p:nvPr/>
            </p:nvSpPr>
            <p:spPr>
              <a:xfrm>
                <a:off x="5394074" y="4585338"/>
                <a:ext cx="114659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9BAEEBB3-2886-2045-B23F-02C238E659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074" y="4585338"/>
                <a:ext cx="1146596" cy="369332"/>
              </a:xfrm>
              <a:prstGeom prst="rect">
                <a:avLst/>
              </a:prstGeom>
              <a:blipFill>
                <a:blip r:embed="rId45"/>
                <a:stretch>
                  <a:fillRect l="-4348" r="-1087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62ABC27B-0288-824F-88CC-7CB085A981DA}"/>
                  </a:ext>
                </a:extLst>
              </p:cNvPr>
              <p:cNvSpPr txBox="1"/>
              <p:nvPr/>
            </p:nvSpPr>
            <p:spPr>
              <a:xfrm>
                <a:off x="4267112" y="4601400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62ABC27B-0288-824F-88CC-7CB085A981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112" y="4601400"/>
                <a:ext cx="1159420" cy="369332"/>
              </a:xfrm>
              <a:prstGeom prst="rect">
                <a:avLst/>
              </a:prstGeom>
              <a:blipFill>
                <a:blip r:embed="rId46"/>
                <a:stretch>
                  <a:fillRect l="-5435" r="-1087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6328CDDC-486B-D44B-897A-7EF8C90E6D25}"/>
                  </a:ext>
                </a:extLst>
              </p:cNvPr>
              <p:cNvSpPr txBox="1"/>
              <p:nvPr/>
            </p:nvSpPr>
            <p:spPr>
              <a:xfrm>
                <a:off x="3173909" y="4607701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6328CDDC-486B-D44B-897A-7EF8C90E6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909" y="4607701"/>
                <a:ext cx="1159420" cy="369332"/>
              </a:xfrm>
              <a:prstGeom prst="rect">
                <a:avLst/>
              </a:prstGeom>
              <a:blipFill>
                <a:blip r:embed="rId47"/>
                <a:stretch>
                  <a:fillRect l="-5435" r="-1087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060897C-183A-2540-A806-4B5B2F594165}"/>
                  </a:ext>
                </a:extLst>
              </p:cNvPr>
              <p:cNvSpPr txBox="1"/>
              <p:nvPr/>
            </p:nvSpPr>
            <p:spPr>
              <a:xfrm>
                <a:off x="2048028" y="4603794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060897C-183A-2540-A806-4B5B2F5941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8028" y="4603794"/>
                <a:ext cx="1159420" cy="369332"/>
              </a:xfrm>
              <a:prstGeom prst="rect">
                <a:avLst/>
              </a:prstGeom>
              <a:blipFill>
                <a:blip r:embed="rId48"/>
                <a:stretch>
                  <a:fillRect l="-5435" r="-1087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03A974A-97E3-BC43-A5B0-8BEBBFE8A4E6}"/>
                  </a:ext>
                </a:extLst>
              </p:cNvPr>
              <p:cNvSpPr txBox="1"/>
              <p:nvPr/>
            </p:nvSpPr>
            <p:spPr>
              <a:xfrm>
                <a:off x="7518717" y="3374869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03A974A-97E3-BC43-A5B0-8BEBBFE8A4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8717" y="3374869"/>
                <a:ext cx="1169936" cy="369332"/>
              </a:xfrm>
              <a:prstGeom prst="rect">
                <a:avLst/>
              </a:prstGeom>
              <a:blipFill>
                <a:blip r:embed="rId49"/>
                <a:stretch>
                  <a:fillRect l="-4301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1989B54-28BE-D34E-B6C4-9F0911CFEBAC}"/>
                  </a:ext>
                </a:extLst>
              </p:cNvPr>
              <p:cNvSpPr txBox="1"/>
              <p:nvPr/>
            </p:nvSpPr>
            <p:spPr>
              <a:xfrm>
                <a:off x="988364" y="4606427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1989B54-28BE-D34E-B6C4-9F0911CFEB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364" y="4606427"/>
                <a:ext cx="1159420" cy="369332"/>
              </a:xfrm>
              <a:prstGeom prst="rect">
                <a:avLst/>
              </a:prstGeom>
              <a:blipFill>
                <a:blip r:embed="rId50"/>
                <a:stretch>
                  <a:fillRect l="-5435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113F889-2721-4A44-9A83-F635B45A1559}"/>
                  </a:ext>
                </a:extLst>
              </p:cNvPr>
              <p:cNvSpPr txBox="1"/>
              <p:nvPr/>
            </p:nvSpPr>
            <p:spPr>
              <a:xfrm>
                <a:off x="7599154" y="4194388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113F889-2721-4A44-9A83-F635B45A15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9154" y="4194388"/>
                <a:ext cx="1159420" cy="369332"/>
              </a:xfrm>
              <a:prstGeom prst="rect">
                <a:avLst/>
              </a:prstGeom>
              <a:blipFill>
                <a:blip r:embed="rId51"/>
                <a:stretch>
                  <a:fillRect l="-5435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FF3FA02D-32A4-884E-A4AA-9E9B5FF2A933}"/>
                  </a:ext>
                </a:extLst>
              </p:cNvPr>
              <p:cNvSpPr txBox="1"/>
              <p:nvPr/>
            </p:nvSpPr>
            <p:spPr>
              <a:xfrm>
                <a:off x="6514346" y="4200017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FF3FA02D-32A4-884E-A4AA-9E9B5FF2A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4346" y="4200017"/>
                <a:ext cx="1159420" cy="369332"/>
              </a:xfrm>
              <a:prstGeom prst="rect">
                <a:avLst/>
              </a:prstGeom>
              <a:blipFill>
                <a:blip r:embed="rId52"/>
                <a:stretch>
                  <a:fillRect l="-5435" r="-1087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38191D94-4E35-3545-80C3-3FDFC2508A61}"/>
                  </a:ext>
                </a:extLst>
              </p:cNvPr>
              <p:cNvSpPr txBox="1"/>
              <p:nvPr/>
            </p:nvSpPr>
            <p:spPr>
              <a:xfrm>
                <a:off x="5444935" y="4209837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38191D94-4E35-3545-80C3-3FDFC2508A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935" y="4209837"/>
                <a:ext cx="1159420" cy="369332"/>
              </a:xfrm>
              <a:prstGeom prst="rect">
                <a:avLst/>
              </a:prstGeom>
              <a:blipFill>
                <a:blip r:embed="rId53"/>
                <a:stretch>
                  <a:fillRect l="-4348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34FF8993-65D1-5C40-91CF-24E86EFDD699}"/>
                  </a:ext>
                </a:extLst>
              </p:cNvPr>
              <p:cNvSpPr txBox="1"/>
              <p:nvPr/>
            </p:nvSpPr>
            <p:spPr>
              <a:xfrm>
                <a:off x="7576875" y="4583019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34FF8993-65D1-5C40-91CF-24E86EFDD6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6875" y="4583019"/>
                <a:ext cx="1169936" cy="369332"/>
              </a:xfrm>
              <a:prstGeom prst="rect">
                <a:avLst/>
              </a:prstGeom>
              <a:blipFill>
                <a:blip r:embed="rId54"/>
                <a:stretch>
                  <a:fillRect l="-5376" r="-2151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2F240B0A-4654-6A48-8281-FE86ECC3F130}"/>
                  </a:ext>
                </a:extLst>
              </p:cNvPr>
              <p:cNvSpPr txBox="1"/>
              <p:nvPr/>
            </p:nvSpPr>
            <p:spPr>
              <a:xfrm>
                <a:off x="983555" y="501989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2F240B0A-4654-6A48-8281-FE86ECC3F1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555" y="5019893"/>
                <a:ext cx="1169936" cy="369332"/>
              </a:xfrm>
              <a:prstGeom prst="rect">
                <a:avLst/>
              </a:prstGeom>
              <a:blipFill>
                <a:blip r:embed="rId55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A2942AA3-8DCC-8B44-8DF8-46696EA5ED89}"/>
                  </a:ext>
                </a:extLst>
              </p:cNvPr>
              <p:cNvSpPr txBox="1"/>
              <p:nvPr/>
            </p:nvSpPr>
            <p:spPr>
              <a:xfrm>
                <a:off x="3240607" y="544764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A2942AA3-8DCC-8B44-8DF8-46696EA5ED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0607" y="5447643"/>
                <a:ext cx="1169936" cy="369332"/>
              </a:xfrm>
              <a:prstGeom prst="rect">
                <a:avLst/>
              </a:prstGeom>
              <a:blipFill>
                <a:blip r:embed="rId56"/>
                <a:stretch>
                  <a:fillRect l="-5376" r="-1075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73F89831-4ACA-EB4C-B97D-B55257B7E7A5}"/>
                  </a:ext>
                </a:extLst>
              </p:cNvPr>
              <p:cNvSpPr txBox="1"/>
              <p:nvPr/>
            </p:nvSpPr>
            <p:spPr>
              <a:xfrm>
                <a:off x="2112081" y="5443736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73F89831-4ACA-EB4C-B97D-B55257B7E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2081" y="5443736"/>
                <a:ext cx="1169936" cy="369332"/>
              </a:xfrm>
              <a:prstGeom prst="rect">
                <a:avLst/>
              </a:prstGeom>
              <a:blipFill>
                <a:blip r:embed="rId57"/>
                <a:stretch>
                  <a:fillRect l="-5376" r="-2151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9EF9BA66-50D6-CE43-8B5D-87AD404F070F}"/>
                  </a:ext>
                </a:extLst>
              </p:cNvPr>
              <p:cNvSpPr txBox="1"/>
              <p:nvPr/>
            </p:nvSpPr>
            <p:spPr>
              <a:xfrm>
                <a:off x="983555" y="5439829"/>
                <a:ext cx="115711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9EF9BA66-50D6-CE43-8B5D-87AD404F07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555" y="5439829"/>
                <a:ext cx="1157112" cy="369332"/>
              </a:xfrm>
              <a:prstGeom prst="rect">
                <a:avLst/>
              </a:prstGeom>
              <a:blipFill>
                <a:blip r:embed="rId58"/>
                <a:stretch>
                  <a:fillRect l="-5435" r="-1087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5B04732E-DD4C-3D40-B92D-3B308A50648C}"/>
                  </a:ext>
                </a:extLst>
              </p:cNvPr>
              <p:cNvSpPr txBox="1"/>
              <p:nvPr/>
            </p:nvSpPr>
            <p:spPr>
              <a:xfrm>
                <a:off x="7595578" y="5010346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5B04732E-DD4C-3D40-B92D-3B308A5064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5578" y="5010346"/>
                <a:ext cx="1169936" cy="369332"/>
              </a:xfrm>
              <a:prstGeom prst="rect">
                <a:avLst/>
              </a:prstGeom>
              <a:blipFill>
                <a:blip r:embed="rId59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B3F8C5F-4158-A046-8866-68B7655CB4D4}"/>
                  </a:ext>
                </a:extLst>
              </p:cNvPr>
              <p:cNvSpPr txBox="1"/>
              <p:nvPr/>
            </p:nvSpPr>
            <p:spPr>
              <a:xfrm>
                <a:off x="6509088" y="5014805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B3F8C5F-4158-A046-8866-68B7655CB4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9088" y="5014805"/>
                <a:ext cx="1169936" cy="369332"/>
              </a:xfrm>
              <a:prstGeom prst="rect">
                <a:avLst/>
              </a:prstGeom>
              <a:blipFill>
                <a:blip r:embed="rId60"/>
                <a:stretch>
                  <a:fillRect l="-5376" r="-2151" b="-34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60F5F5F8-DC1D-C44B-8C26-A95C8E790770}"/>
                  </a:ext>
                </a:extLst>
              </p:cNvPr>
              <p:cNvSpPr txBox="1"/>
              <p:nvPr/>
            </p:nvSpPr>
            <p:spPr>
              <a:xfrm>
                <a:off x="5383558" y="5010346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60F5F5F8-DC1D-C44B-8C26-A95C8E7907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3558" y="5010346"/>
                <a:ext cx="1169936" cy="369332"/>
              </a:xfrm>
              <a:prstGeom prst="rect">
                <a:avLst/>
              </a:prstGeom>
              <a:blipFill>
                <a:blip r:embed="rId61"/>
                <a:stretch>
                  <a:fillRect l="-4301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71BFF59B-CFD4-9B40-8A29-04DEC775B672}"/>
                  </a:ext>
                </a:extLst>
              </p:cNvPr>
              <p:cNvSpPr txBox="1"/>
              <p:nvPr/>
            </p:nvSpPr>
            <p:spPr>
              <a:xfrm>
                <a:off x="4288783" y="501589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71BFF59B-CFD4-9B40-8A29-04DEC775B6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8783" y="5015890"/>
                <a:ext cx="1169936" cy="369332"/>
              </a:xfrm>
              <a:prstGeom prst="rect">
                <a:avLst/>
              </a:prstGeom>
              <a:blipFill>
                <a:blip r:embed="rId62"/>
                <a:stretch>
                  <a:fillRect l="-4301" r="-2151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555CFF92-61C8-BB43-9933-B0774A1B9328}"/>
                  </a:ext>
                </a:extLst>
              </p:cNvPr>
              <p:cNvSpPr txBox="1"/>
              <p:nvPr/>
            </p:nvSpPr>
            <p:spPr>
              <a:xfrm>
                <a:off x="3198357" y="5019797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555CFF92-61C8-BB43-9933-B0774A1B93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8357" y="5019797"/>
                <a:ext cx="1169936" cy="369332"/>
              </a:xfrm>
              <a:prstGeom prst="rect">
                <a:avLst/>
              </a:prstGeom>
              <a:blipFill>
                <a:blip r:embed="rId63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9A3F2CBA-A371-8A4A-B98D-189DA324C8AF}"/>
                  </a:ext>
                </a:extLst>
              </p:cNvPr>
              <p:cNvSpPr txBox="1"/>
              <p:nvPr/>
            </p:nvSpPr>
            <p:spPr>
              <a:xfrm>
                <a:off x="2103582" y="501589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9A3F2CBA-A371-8A4A-B98D-189DA324C8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3582" y="5015890"/>
                <a:ext cx="1169936" cy="369332"/>
              </a:xfrm>
              <a:prstGeom prst="rect">
                <a:avLst/>
              </a:prstGeom>
              <a:blipFill>
                <a:blip r:embed="rId64"/>
                <a:stretch>
                  <a:fillRect l="-5376" r="-2151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0BFE8739-7ED9-2A49-B9BF-60CE9589DA3A}"/>
                  </a:ext>
                </a:extLst>
              </p:cNvPr>
              <p:cNvSpPr txBox="1"/>
              <p:nvPr/>
            </p:nvSpPr>
            <p:spPr>
              <a:xfrm>
                <a:off x="4341386" y="5439829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0BFE8739-7ED9-2A49-B9BF-60CE9589DA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1386" y="5439829"/>
                <a:ext cx="1169936" cy="369332"/>
              </a:xfrm>
              <a:prstGeom prst="rect">
                <a:avLst/>
              </a:prstGeom>
              <a:blipFill>
                <a:blip r:embed="rId65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5012C2FE-BD3F-FF41-8BE5-B3441894578D}"/>
                  </a:ext>
                </a:extLst>
              </p:cNvPr>
              <p:cNvSpPr txBox="1"/>
              <p:nvPr/>
            </p:nvSpPr>
            <p:spPr>
              <a:xfrm>
                <a:off x="6480938" y="5839206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5012C2FE-BD3F-FF41-8BE5-B344189457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0938" y="5839206"/>
                <a:ext cx="1169936" cy="369332"/>
              </a:xfrm>
              <a:prstGeom prst="rect">
                <a:avLst/>
              </a:prstGeom>
              <a:blipFill>
                <a:blip r:embed="rId66"/>
                <a:stretch>
                  <a:fillRect l="-5376" r="-1075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BD2F372E-5957-6D4B-82ED-377220156608}"/>
                  </a:ext>
                </a:extLst>
              </p:cNvPr>
              <p:cNvSpPr txBox="1"/>
              <p:nvPr/>
            </p:nvSpPr>
            <p:spPr>
              <a:xfrm>
                <a:off x="5388816" y="582314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BD2F372E-5957-6D4B-82ED-3772201566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816" y="5823144"/>
                <a:ext cx="1169936" cy="369332"/>
              </a:xfrm>
              <a:prstGeom prst="rect">
                <a:avLst/>
              </a:prstGeom>
              <a:blipFill>
                <a:blip r:embed="rId67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33127FB6-63D0-D142-A0AF-F251A40A0254}"/>
                  </a:ext>
                </a:extLst>
              </p:cNvPr>
              <p:cNvSpPr txBox="1"/>
              <p:nvPr/>
            </p:nvSpPr>
            <p:spPr>
              <a:xfrm>
                <a:off x="4261854" y="5839206"/>
                <a:ext cx="115711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33127FB6-63D0-D142-A0AF-F251A40A02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1854" y="5839206"/>
                <a:ext cx="1157112" cy="369332"/>
              </a:xfrm>
              <a:prstGeom prst="rect">
                <a:avLst/>
              </a:prstGeom>
              <a:blipFill>
                <a:blip r:embed="rId68"/>
                <a:stretch>
                  <a:fillRect l="-5435" r="-2174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31D3529A-44D6-3846-8ABF-FD7AAC82D36E}"/>
                  </a:ext>
                </a:extLst>
              </p:cNvPr>
              <p:cNvSpPr txBox="1"/>
              <p:nvPr/>
            </p:nvSpPr>
            <p:spPr>
              <a:xfrm>
                <a:off x="3168651" y="5845507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31D3529A-44D6-3846-8ABF-FD7AAC82D3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651" y="5845507"/>
                <a:ext cx="1169936" cy="369332"/>
              </a:xfrm>
              <a:prstGeom prst="rect">
                <a:avLst/>
              </a:prstGeom>
              <a:blipFill>
                <a:blip r:embed="rId69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6E3E0357-2F78-C845-8C70-4F5B3B51527B}"/>
                  </a:ext>
                </a:extLst>
              </p:cNvPr>
              <p:cNvSpPr txBox="1"/>
              <p:nvPr/>
            </p:nvSpPr>
            <p:spPr>
              <a:xfrm>
                <a:off x="2042770" y="584160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6E3E0357-2F78-C845-8C70-4F5B3B5152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2770" y="5841600"/>
                <a:ext cx="1169936" cy="369332"/>
              </a:xfrm>
              <a:prstGeom prst="rect">
                <a:avLst/>
              </a:prstGeom>
              <a:blipFill>
                <a:blip r:embed="rId70"/>
                <a:stretch>
                  <a:fillRect l="-4301" r="-2151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0B2C14D4-D065-B040-8AAF-E344B3997885}"/>
                  </a:ext>
                </a:extLst>
              </p:cNvPr>
              <p:cNvSpPr txBox="1"/>
              <p:nvPr/>
            </p:nvSpPr>
            <p:spPr>
              <a:xfrm>
                <a:off x="983106" y="584423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0B2C14D4-D065-B040-8AAF-E344B39978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106" y="5844233"/>
                <a:ext cx="1169936" cy="369332"/>
              </a:xfrm>
              <a:prstGeom prst="rect">
                <a:avLst/>
              </a:prstGeom>
              <a:blipFill>
                <a:blip r:embed="rId71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582DADA4-9D49-DC40-8CF7-0D004D0E057C}"/>
                  </a:ext>
                </a:extLst>
              </p:cNvPr>
              <p:cNvSpPr txBox="1"/>
              <p:nvPr/>
            </p:nvSpPr>
            <p:spPr>
              <a:xfrm>
                <a:off x="7593896" y="543219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582DADA4-9D49-DC40-8CF7-0D004D0E05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3896" y="5432194"/>
                <a:ext cx="1169936" cy="369332"/>
              </a:xfrm>
              <a:prstGeom prst="rect">
                <a:avLst/>
              </a:prstGeom>
              <a:blipFill>
                <a:blip r:embed="rId72"/>
                <a:stretch>
                  <a:fillRect l="-5376" r="-1075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5E41B57C-B5F4-0B4F-9CE7-C1D44B9F6A62}"/>
                  </a:ext>
                </a:extLst>
              </p:cNvPr>
              <p:cNvSpPr txBox="1"/>
              <p:nvPr/>
            </p:nvSpPr>
            <p:spPr>
              <a:xfrm>
                <a:off x="6509088" y="543782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5E41B57C-B5F4-0B4F-9CE7-C1D44B9F6A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9088" y="5437823"/>
                <a:ext cx="1169936" cy="369332"/>
              </a:xfrm>
              <a:prstGeom prst="rect">
                <a:avLst/>
              </a:prstGeom>
              <a:blipFill>
                <a:blip r:embed="rId73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09DA669F-AAFF-A44A-9266-793EBFF7750C}"/>
                  </a:ext>
                </a:extLst>
              </p:cNvPr>
              <p:cNvSpPr txBox="1"/>
              <p:nvPr/>
            </p:nvSpPr>
            <p:spPr>
              <a:xfrm>
                <a:off x="5439677" y="544764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09DA669F-AAFF-A44A-9266-793EBFF775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9677" y="5447643"/>
                <a:ext cx="1169936" cy="369332"/>
              </a:xfrm>
              <a:prstGeom prst="rect">
                <a:avLst/>
              </a:prstGeom>
              <a:blipFill>
                <a:blip r:embed="rId74"/>
                <a:stretch>
                  <a:fillRect l="-5376" r="-1075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6CCE78C5-2557-9E46-968A-2C11DF2394C4}"/>
                  </a:ext>
                </a:extLst>
              </p:cNvPr>
              <p:cNvSpPr txBox="1"/>
              <p:nvPr/>
            </p:nvSpPr>
            <p:spPr>
              <a:xfrm>
                <a:off x="7571617" y="5820825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6CCE78C5-2557-9E46-968A-2C11DF2394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1617" y="5820825"/>
                <a:ext cx="1169936" cy="369332"/>
              </a:xfrm>
              <a:prstGeom prst="rect">
                <a:avLst/>
              </a:prstGeom>
              <a:blipFill>
                <a:blip r:embed="rId75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FDE07240-4D6B-5C45-9AC0-9DA1C2F4DA28}"/>
                  </a:ext>
                </a:extLst>
              </p:cNvPr>
              <p:cNvSpPr txBox="1"/>
              <p:nvPr/>
            </p:nvSpPr>
            <p:spPr>
              <a:xfrm>
                <a:off x="6486196" y="6236264"/>
                <a:ext cx="61234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+…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FDE07240-4D6B-5C45-9AC0-9DA1C2F4DA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6196" y="6236264"/>
                <a:ext cx="612347" cy="369332"/>
              </a:xfrm>
              <a:prstGeom prst="rect">
                <a:avLst/>
              </a:prstGeom>
              <a:blipFill>
                <a:blip r:embed="rId76"/>
                <a:stretch>
                  <a:fillRect l="-10204" r="-4082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8A8B3D83-1095-4745-B0A2-2C9C75A06A9A}"/>
                  </a:ext>
                </a:extLst>
              </p:cNvPr>
              <p:cNvSpPr txBox="1"/>
              <p:nvPr/>
            </p:nvSpPr>
            <p:spPr>
              <a:xfrm>
                <a:off x="5394074" y="6220202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8A8B3D83-1095-4745-B0A2-2C9C75A06A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074" y="6220202"/>
                <a:ext cx="1169936" cy="369332"/>
              </a:xfrm>
              <a:prstGeom prst="rect">
                <a:avLst/>
              </a:prstGeom>
              <a:blipFill>
                <a:blip r:embed="rId77"/>
                <a:stretch>
                  <a:fillRect l="-4301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AE662C0B-E349-BD47-8535-D42BD2A9DEDF}"/>
                  </a:ext>
                </a:extLst>
              </p:cNvPr>
              <p:cNvSpPr txBox="1"/>
              <p:nvPr/>
            </p:nvSpPr>
            <p:spPr>
              <a:xfrm>
                <a:off x="4267112" y="623626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AE662C0B-E349-BD47-8535-D42BD2A9DE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112" y="6236264"/>
                <a:ext cx="1169936" cy="369332"/>
              </a:xfrm>
              <a:prstGeom prst="rect">
                <a:avLst/>
              </a:prstGeom>
              <a:blipFill>
                <a:blip r:embed="rId78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2C93F843-2ADF-F74D-99F2-8C243FCE6B62}"/>
                  </a:ext>
                </a:extLst>
              </p:cNvPr>
              <p:cNvSpPr txBox="1"/>
              <p:nvPr/>
            </p:nvSpPr>
            <p:spPr>
              <a:xfrm>
                <a:off x="3173909" y="6242565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2C93F843-2ADF-F74D-99F2-8C243FCE6B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909" y="6242565"/>
                <a:ext cx="1169936" cy="369332"/>
              </a:xfrm>
              <a:prstGeom prst="rect">
                <a:avLst/>
              </a:prstGeom>
              <a:blipFill>
                <a:blip r:embed="rId79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6B76DB7-8031-614E-87B4-F22604A7356B}"/>
                  </a:ext>
                </a:extLst>
              </p:cNvPr>
              <p:cNvSpPr txBox="1"/>
              <p:nvPr/>
            </p:nvSpPr>
            <p:spPr>
              <a:xfrm>
                <a:off x="2048028" y="6238658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6B76DB7-8031-614E-87B4-F22604A735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8028" y="6238658"/>
                <a:ext cx="1169936" cy="369332"/>
              </a:xfrm>
              <a:prstGeom prst="rect">
                <a:avLst/>
              </a:prstGeom>
              <a:blipFill>
                <a:blip r:embed="rId80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3BFC4110-5E40-8849-BDCE-C08579EACA7A}"/>
                  </a:ext>
                </a:extLst>
              </p:cNvPr>
              <p:cNvSpPr txBox="1"/>
              <p:nvPr/>
            </p:nvSpPr>
            <p:spPr>
              <a:xfrm>
                <a:off x="988364" y="6241291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3BFC4110-5E40-8849-BDCE-C08579EACA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364" y="6241291"/>
                <a:ext cx="1169936" cy="369332"/>
              </a:xfrm>
              <a:prstGeom prst="rect">
                <a:avLst/>
              </a:prstGeom>
              <a:blipFill>
                <a:blip r:embed="rId81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538760F4-E1C2-0342-AEED-60BBB9E6CC18}"/>
                  </a:ext>
                </a:extLst>
              </p:cNvPr>
              <p:cNvSpPr txBox="1"/>
              <p:nvPr/>
            </p:nvSpPr>
            <p:spPr>
              <a:xfrm>
                <a:off x="7067189" y="6236264"/>
                <a:ext cx="167507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1000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1000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538760F4-E1C2-0342-AEED-60BBB9E6CC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7189" y="6236264"/>
                <a:ext cx="1675074" cy="369332"/>
              </a:xfrm>
              <a:prstGeom prst="rect">
                <a:avLst/>
              </a:prstGeom>
              <a:blipFill>
                <a:blip r:embed="rId82"/>
                <a:stretch>
                  <a:fillRect l="-3008" r="-752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2C6F91B4-FB0F-0340-974A-3958AAC88A07}"/>
                  </a:ext>
                </a:extLst>
              </p:cNvPr>
              <p:cNvSpPr txBox="1"/>
              <p:nvPr/>
            </p:nvSpPr>
            <p:spPr>
              <a:xfrm>
                <a:off x="5135787" y="1191370"/>
                <a:ext cx="2088392" cy="8345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n-US" i="1" smtClean="0">
                              <a:solidFill>
                                <a:srgbClr val="0F1A4C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solidFill>
                                <a:srgbClr val="0F1A4C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en-US" i="1" smtClean="0">
                                  <a:solidFill>
                                    <a:srgbClr val="0F1A4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solidFill>
                                        <a:srgbClr val="0F1A4C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0F1A4C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0F1A4C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solidFill>
                                    <a:srgbClr val="0F1A4C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b="0" i="1" smtClean="0">
                                      <a:solidFill>
                                        <a:srgbClr val="0F1A4C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solidFill>
                                        <a:srgbClr val="0F1A4C"/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  <m:sup/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0F1A4C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rgbClr val="0F1A4C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rgbClr val="0F1A4C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𝑖𝑗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0F1A4C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rgbClr val="0F1A4C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rgbClr val="0F1A4C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</m:d>
                        </m:e>
                      </m:nary>
                      <m:r>
                        <a:rPr lang="en-US" b="0" i="1" baseline="30000" smtClean="0">
                          <a:solidFill>
                            <a:srgbClr val="0F1A4C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</m:oMath>
                  </m:oMathPara>
                </a14:m>
                <a:endParaRPr lang="en-US" dirty="0">
                  <a:solidFill>
                    <a:srgbClr val="0F1A4C"/>
                  </a:solidFill>
                </a:endParaRPr>
              </a:p>
            </p:txBody>
          </p:sp>
        </mc:Choice>
        <mc:Fallback xmlns="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2C6F91B4-FB0F-0340-974A-3958AAC88A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5787" y="1191370"/>
                <a:ext cx="2088392" cy="834587"/>
              </a:xfrm>
              <a:prstGeom prst="rect">
                <a:avLst/>
              </a:prstGeom>
              <a:blipFill>
                <a:blip r:embed="rId83"/>
                <a:stretch>
                  <a:fillRect l="-40000" t="-100000" r="-1212" b="-1567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3754368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329AD1-5329-2C45-860E-353C5E516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Lasso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9DA531A-C82B-A341-B25E-5188510E776B}"/>
                  </a:ext>
                </a:extLst>
              </p:cNvPr>
              <p:cNvSpPr txBox="1"/>
              <p:nvPr/>
            </p:nvSpPr>
            <p:spPr>
              <a:xfrm>
                <a:off x="628650" y="2044392"/>
                <a:ext cx="95487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𝑦</m:t>
                          </m:r>
                        </m:e>
                      </m:ac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19DA531A-C82B-A341-B25E-5188510E77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8650" y="2044392"/>
                <a:ext cx="954877" cy="369332"/>
              </a:xfrm>
              <a:prstGeom prst="rect">
                <a:avLst/>
              </a:prstGeom>
              <a:blipFill>
                <a:blip r:embed="rId3"/>
                <a:stretch>
                  <a:fillRect l="-6579" t="-12903" r="-2632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B398780-AA4C-0440-800A-354419BD5A07}"/>
                  </a:ext>
                </a:extLst>
              </p:cNvPr>
              <p:cNvSpPr txBox="1"/>
              <p:nvPr/>
            </p:nvSpPr>
            <p:spPr>
              <a:xfrm>
                <a:off x="1485991" y="2044392"/>
                <a:ext cx="89601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FB398780-AA4C-0440-800A-354419BD5A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85991" y="2044392"/>
                <a:ext cx="896015" cy="369332"/>
              </a:xfrm>
              <a:prstGeom prst="rect">
                <a:avLst/>
              </a:prstGeom>
              <a:blipFill>
                <a:blip r:embed="rId4"/>
                <a:stretch>
                  <a:fillRect l="-7042" r="-2817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58FE9AE-4CC0-A244-8795-24E78811924A}"/>
                  </a:ext>
                </a:extLst>
              </p:cNvPr>
              <p:cNvSpPr txBox="1"/>
              <p:nvPr/>
            </p:nvSpPr>
            <p:spPr>
              <a:xfrm>
                <a:off x="6350378" y="295091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758FE9AE-4CC0-A244-8795-24E78811924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0378" y="2950910"/>
                <a:ext cx="1169936" cy="369332"/>
              </a:xfrm>
              <a:prstGeom prst="rect">
                <a:avLst/>
              </a:prstGeom>
              <a:blipFill>
                <a:blip r:embed="rId5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9472A38-8061-214E-9097-E789ACB85241}"/>
                  </a:ext>
                </a:extLst>
              </p:cNvPr>
              <p:cNvSpPr txBox="1"/>
              <p:nvPr/>
            </p:nvSpPr>
            <p:spPr>
              <a:xfrm>
                <a:off x="5265515" y="295522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D9472A38-8061-214E-9097-E789ACB8524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65515" y="2955220"/>
                <a:ext cx="1169936" cy="369332"/>
              </a:xfrm>
              <a:prstGeom prst="rect">
                <a:avLst/>
              </a:prstGeom>
              <a:blipFill>
                <a:blip r:embed="rId6"/>
                <a:stretch>
                  <a:fillRect l="-5376" r="-2151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B3DD1E4-1D02-244D-B7EB-DFD550DA5000}"/>
                  </a:ext>
                </a:extLst>
              </p:cNvPr>
              <p:cNvSpPr txBox="1"/>
              <p:nvPr/>
            </p:nvSpPr>
            <p:spPr>
              <a:xfrm>
                <a:off x="4195519" y="2952482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B3DD1E4-1D02-244D-B7EB-DFD550DA500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95519" y="2952482"/>
                <a:ext cx="1169936" cy="369332"/>
              </a:xfrm>
              <a:prstGeom prst="rect">
                <a:avLst/>
              </a:prstGeom>
              <a:blipFill>
                <a:blip r:embed="rId7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842E6DE-68F8-D342-9AF5-307260923210}"/>
                  </a:ext>
                </a:extLst>
              </p:cNvPr>
              <p:cNvSpPr txBox="1"/>
              <p:nvPr/>
            </p:nvSpPr>
            <p:spPr>
              <a:xfrm>
                <a:off x="3137715" y="2953744"/>
                <a:ext cx="114287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E842E6DE-68F8-D342-9AF5-30726092321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7715" y="2953744"/>
                <a:ext cx="1142877" cy="369332"/>
              </a:xfrm>
              <a:prstGeom prst="rect">
                <a:avLst/>
              </a:prstGeom>
              <a:blipFill>
                <a:blip r:embed="rId8"/>
                <a:stretch>
                  <a:fillRect l="-5556" r="-2222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94E919F-9B6B-1749-9FCC-3D485496E7C3}"/>
                  </a:ext>
                </a:extLst>
              </p:cNvPr>
              <p:cNvSpPr txBox="1"/>
              <p:nvPr/>
            </p:nvSpPr>
            <p:spPr>
              <a:xfrm>
                <a:off x="2048028" y="2953744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94E919F-9B6B-1749-9FCC-3D485496E7C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8028" y="2953744"/>
                <a:ext cx="1155701" cy="369332"/>
              </a:xfrm>
              <a:prstGeom prst="rect">
                <a:avLst/>
              </a:prstGeom>
              <a:blipFill>
                <a:blip r:embed="rId9"/>
                <a:stretch>
                  <a:fillRect l="-5435" r="-1087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7AF5F23-3626-0745-B5B7-13CCA669BCC2}"/>
                  </a:ext>
                </a:extLst>
              </p:cNvPr>
              <p:cNvSpPr txBox="1"/>
              <p:nvPr/>
            </p:nvSpPr>
            <p:spPr>
              <a:xfrm>
                <a:off x="990224" y="2953744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F7AF5F23-3626-0745-B5B7-13CCA669BC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224" y="2953744"/>
                <a:ext cx="1155701" cy="369332"/>
              </a:xfrm>
              <a:prstGeom prst="rect">
                <a:avLst/>
              </a:prstGeom>
              <a:blipFill>
                <a:blip r:embed="rId10"/>
                <a:stretch>
                  <a:fillRect l="-4348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A02CBE1-E1FD-BF41-8C41-5705F9574F46}"/>
                  </a:ext>
                </a:extLst>
              </p:cNvPr>
              <p:cNvSpPr txBox="1"/>
              <p:nvPr/>
            </p:nvSpPr>
            <p:spPr>
              <a:xfrm>
                <a:off x="7377875" y="2487400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DA02CBE1-E1FD-BF41-8C41-5705F9574F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7875" y="2487400"/>
                <a:ext cx="1155701" cy="369332"/>
              </a:xfrm>
              <a:prstGeom prst="rect">
                <a:avLst/>
              </a:prstGeom>
              <a:blipFill>
                <a:blip r:embed="rId11"/>
                <a:stretch>
                  <a:fillRect l="-4348" r="-2174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B6EE755-0809-384B-B5C0-E2751C85DF20}"/>
                  </a:ext>
                </a:extLst>
              </p:cNvPr>
              <p:cNvSpPr txBox="1"/>
              <p:nvPr/>
            </p:nvSpPr>
            <p:spPr>
              <a:xfrm>
                <a:off x="6337783" y="2484404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4" name="TextBox 13">
                <a:extLst>
                  <a:ext uri="{FF2B5EF4-FFF2-40B4-BE49-F238E27FC236}">
                    <a16:creationId xmlns:a16="http://schemas.microsoft.com/office/drawing/2014/main" id="{CB6EE755-0809-384B-B5C0-E2751C85DF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37783" y="2484404"/>
                <a:ext cx="1155701" cy="369332"/>
              </a:xfrm>
              <a:prstGeom prst="rect">
                <a:avLst/>
              </a:prstGeom>
              <a:blipFill>
                <a:blip r:embed="rId12"/>
                <a:stretch>
                  <a:fillRect l="-5495" r="-219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EED0310-91C8-4144-8000-8F6A9A6AAAB1}"/>
                  </a:ext>
                </a:extLst>
              </p:cNvPr>
              <p:cNvSpPr txBox="1"/>
              <p:nvPr/>
            </p:nvSpPr>
            <p:spPr>
              <a:xfrm>
                <a:off x="5283645" y="2488714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7EED0310-91C8-4144-8000-8F6A9A6AAAB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283645" y="2488714"/>
                <a:ext cx="1155701" cy="369332"/>
              </a:xfrm>
              <a:prstGeom prst="rect">
                <a:avLst/>
              </a:prstGeom>
              <a:blipFill>
                <a:blip r:embed="rId13"/>
                <a:stretch>
                  <a:fillRect l="-5495" r="-2198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AA4A90A-189A-884A-8925-5855AA25F9F7}"/>
                  </a:ext>
                </a:extLst>
              </p:cNvPr>
              <p:cNvSpPr txBox="1"/>
              <p:nvPr/>
            </p:nvSpPr>
            <p:spPr>
              <a:xfrm>
                <a:off x="4210680" y="2484566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2AA4A90A-189A-884A-8925-5855AA25F9F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10680" y="2484566"/>
                <a:ext cx="1155701" cy="369332"/>
              </a:xfrm>
              <a:prstGeom prst="rect">
                <a:avLst/>
              </a:prstGeom>
              <a:blipFill>
                <a:blip r:embed="rId14"/>
                <a:stretch>
                  <a:fillRect l="-5435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999C29-4F28-3546-8532-2ADC8592F3FC}"/>
                  </a:ext>
                </a:extLst>
              </p:cNvPr>
              <p:cNvSpPr txBox="1"/>
              <p:nvPr/>
            </p:nvSpPr>
            <p:spPr>
              <a:xfrm>
                <a:off x="3137715" y="2489400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37999C29-4F28-3546-8532-2ADC8592F3F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7715" y="2489400"/>
                <a:ext cx="1155701" cy="369332"/>
              </a:xfrm>
              <a:prstGeom prst="rect">
                <a:avLst/>
              </a:prstGeom>
              <a:blipFill>
                <a:blip r:embed="rId15"/>
                <a:stretch>
                  <a:fillRect l="-5495" r="-2198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5E65488-B974-6B47-957C-BD07A9DEA5FA}"/>
                  </a:ext>
                </a:extLst>
              </p:cNvPr>
              <p:cNvSpPr txBox="1"/>
              <p:nvPr/>
            </p:nvSpPr>
            <p:spPr>
              <a:xfrm>
                <a:off x="2064750" y="2494234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C5E65488-B974-6B47-957C-BD07A9DEA5F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64750" y="2494234"/>
                <a:ext cx="1155701" cy="369332"/>
              </a:xfrm>
              <a:prstGeom prst="rect">
                <a:avLst/>
              </a:prstGeom>
              <a:blipFill>
                <a:blip r:embed="rId16"/>
                <a:stretch>
                  <a:fillRect l="-5435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133A513-B4C9-F841-B853-D748822D0717}"/>
                  </a:ext>
                </a:extLst>
              </p:cNvPr>
              <p:cNvSpPr txBox="1"/>
              <p:nvPr/>
            </p:nvSpPr>
            <p:spPr>
              <a:xfrm>
                <a:off x="990321" y="2499068"/>
                <a:ext cx="1155701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8133A513-B4C9-F841-B853-D748822D07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321" y="2499068"/>
                <a:ext cx="1155701" cy="369332"/>
              </a:xfrm>
              <a:prstGeom prst="rect">
                <a:avLst/>
              </a:prstGeom>
              <a:blipFill>
                <a:blip r:embed="rId17"/>
                <a:stretch>
                  <a:fillRect l="-4348" r="-2174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857D297-6597-1A44-8E75-0EBA80B93FDD}"/>
                  </a:ext>
                </a:extLst>
              </p:cNvPr>
              <p:cNvSpPr txBox="1"/>
              <p:nvPr/>
            </p:nvSpPr>
            <p:spPr>
              <a:xfrm>
                <a:off x="7705247" y="2033986"/>
                <a:ext cx="897425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E857D297-6597-1A44-8E75-0EBA80B93FD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05247" y="2033986"/>
                <a:ext cx="897425" cy="369332"/>
              </a:xfrm>
              <a:prstGeom prst="rect">
                <a:avLst/>
              </a:prstGeom>
              <a:blipFill>
                <a:blip r:embed="rId18"/>
                <a:stretch>
                  <a:fillRect l="-6944" r="-277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60A8799-F6CA-1C4B-9FDD-FD95560DAE09}"/>
                  </a:ext>
                </a:extLst>
              </p:cNvPr>
              <p:cNvSpPr txBox="1"/>
              <p:nvPr/>
            </p:nvSpPr>
            <p:spPr>
              <a:xfrm>
                <a:off x="6915634" y="2047964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E60A8799-F6CA-1C4B-9FDD-FD95560DAE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15634" y="2047964"/>
                <a:ext cx="910249" cy="369332"/>
              </a:xfrm>
              <a:prstGeom prst="rect">
                <a:avLst/>
              </a:prstGeom>
              <a:blipFill>
                <a:blip r:embed="rId19"/>
                <a:stretch>
                  <a:fillRect l="-5479" r="-1370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08F5FCB-15DC-9B47-9298-E26A3CDBBA1C}"/>
                  </a:ext>
                </a:extLst>
              </p:cNvPr>
              <p:cNvSpPr txBox="1"/>
              <p:nvPr/>
            </p:nvSpPr>
            <p:spPr>
              <a:xfrm>
                <a:off x="6124817" y="2037034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C08F5FCB-15DC-9B47-9298-E26A3CDBBA1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24817" y="2037034"/>
                <a:ext cx="910249" cy="369332"/>
              </a:xfrm>
              <a:prstGeom prst="rect">
                <a:avLst/>
              </a:prstGeom>
              <a:blipFill>
                <a:blip r:embed="rId20"/>
                <a:stretch>
                  <a:fillRect l="-6944" r="-277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D3737CD-2954-3142-96EE-48362C6CFA46}"/>
                  </a:ext>
                </a:extLst>
              </p:cNvPr>
              <p:cNvSpPr txBox="1"/>
              <p:nvPr/>
            </p:nvSpPr>
            <p:spPr>
              <a:xfrm>
                <a:off x="5334000" y="2049226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DD3737CD-2954-3142-96EE-48362C6CFA4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4000" y="2049226"/>
                <a:ext cx="910249" cy="369332"/>
              </a:xfrm>
              <a:prstGeom prst="rect">
                <a:avLst/>
              </a:prstGeom>
              <a:blipFill>
                <a:blip r:embed="rId21"/>
                <a:stretch>
                  <a:fillRect l="-6944" r="-277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BCEFF7FE-16AD-B441-901B-A426B1371704}"/>
                  </a:ext>
                </a:extLst>
              </p:cNvPr>
              <p:cNvSpPr txBox="1"/>
              <p:nvPr/>
            </p:nvSpPr>
            <p:spPr>
              <a:xfrm>
                <a:off x="4572000" y="2049226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BCEFF7FE-16AD-B441-901B-A426B137170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2000" y="2049226"/>
                <a:ext cx="910249" cy="369332"/>
              </a:xfrm>
              <a:prstGeom prst="rect">
                <a:avLst/>
              </a:prstGeom>
              <a:blipFill>
                <a:blip r:embed="rId22"/>
                <a:stretch>
                  <a:fillRect l="-6944" r="-277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161E74B-59A0-2B49-AE76-E300D0E0C39D}"/>
                  </a:ext>
                </a:extLst>
              </p:cNvPr>
              <p:cNvSpPr txBox="1"/>
              <p:nvPr/>
            </p:nvSpPr>
            <p:spPr>
              <a:xfrm>
                <a:off x="3781183" y="2049226"/>
                <a:ext cx="899733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161E74B-59A0-2B49-AE76-E300D0E0C39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1183" y="2049226"/>
                <a:ext cx="899733" cy="369332"/>
              </a:xfrm>
              <a:prstGeom prst="rect">
                <a:avLst/>
              </a:prstGeom>
              <a:blipFill>
                <a:blip r:embed="rId23"/>
                <a:stretch>
                  <a:fillRect l="-6944" r="-277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2460442B-A3C6-C446-98A0-985F55C7F2A5}"/>
                  </a:ext>
                </a:extLst>
              </p:cNvPr>
              <p:cNvSpPr txBox="1"/>
              <p:nvPr/>
            </p:nvSpPr>
            <p:spPr>
              <a:xfrm>
                <a:off x="3019183" y="2044392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6" name="TextBox 25">
                <a:extLst>
                  <a:ext uri="{FF2B5EF4-FFF2-40B4-BE49-F238E27FC236}">
                    <a16:creationId xmlns:a16="http://schemas.microsoft.com/office/drawing/2014/main" id="{2460442B-A3C6-C446-98A0-985F55C7F2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19183" y="2044392"/>
                <a:ext cx="910249" cy="369332"/>
              </a:xfrm>
              <a:prstGeom prst="rect">
                <a:avLst/>
              </a:prstGeom>
              <a:blipFill>
                <a:blip r:embed="rId24"/>
                <a:stretch>
                  <a:fillRect l="-6849" r="-2740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380AA0EA-6DAD-0741-A471-E24DB6676264}"/>
                  </a:ext>
                </a:extLst>
              </p:cNvPr>
              <p:cNvSpPr txBox="1"/>
              <p:nvPr/>
            </p:nvSpPr>
            <p:spPr>
              <a:xfrm>
                <a:off x="2238798" y="2039558"/>
                <a:ext cx="910249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7" name="TextBox 26">
                <a:extLst>
                  <a:ext uri="{FF2B5EF4-FFF2-40B4-BE49-F238E27FC236}">
                    <a16:creationId xmlns:a16="http://schemas.microsoft.com/office/drawing/2014/main" id="{380AA0EA-6DAD-0741-A471-E24DB66762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38798" y="2039558"/>
                <a:ext cx="910249" cy="369332"/>
              </a:xfrm>
              <a:prstGeom prst="rect">
                <a:avLst/>
              </a:prstGeom>
              <a:blipFill>
                <a:blip r:embed="rId25"/>
                <a:stretch>
                  <a:fillRect l="-6849" r="-1370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0F368888-152E-DD46-9265-425CC853B927}"/>
                  </a:ext>
                </a:extLst>
              </p:cNvPr>
              <p:cNvSpPr txBox="1"/>
              <p:nvPr/>
            </p:nvSpPr>
            <p:spPr>
              <a:xfrm>
                <a:off x="6453465" y="3373800"/>
                <a:ext cx="115711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29" name="TextBox 28">
                <a:extLst>
                  <a:ext uri="{FF2B5EF4-FFF2-40B4-BE49-F238E27FC236}">
                    <a16:creationId xmlns:a16="http://schemas.microsoft.com/office/drawing/2014/main" id="{0F368888-152E-DD46-9265-425CC853B92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53465" y="3373800"/>
                <a:ext cx="1157112" cy="369332"/>
              </a:xfrm>
              <a:prstGeom prst="rect">
                <a:avLst/>
              </a:prstGeom>
              <a:blipFill>
                <a:blip r:embed="rId26"/>
                <a:stretch>
                  <a:fillRect l="-5435" r="-1087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66C52B8-6B8C-B641-B137-26246E668252}"/>
                  </a:ext>
                </a:extLst>
              </p:cNvPr>
              <p:cNvSpPr txBox="1"/>
              <p:nvPr/>
            </p:nvSpPr>
            <p:spPr>
              <a:xfrm>
                <a:off x="7435241" y="295091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4" name="TextBox 33">
                <a:extLst>
                  <a:ext uri="{FF2B5EF4-FFF2-40B4-BE49-F238E27FC236}">
                    <a16:creationId xmlns:a16="http://schemas.microsoft.com/office/drawing/2014/main" id="{E66C52B8-6B8C-B641-B137-26246E66825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35241" y="2950910"/>
                <a:ext cx="1169936" cy="369332"/>
              </a:xfrm>
              <a:prstGeom prst="rect">
                <a:avLst/>
              </a:prstGeom>
              <a:blipFill>
                <a:blip r:embed="rId27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554E9B0-DB2E-D646-A977-6C7684662FE8}"/>
                  </a:ext>
                </a:extLst>
              </p:cNvPr>
              <p:cNvSpPr txBox="1"/>
              <p:nvPr/>
            </p:nvSpPr>
            <p:spPr>
              <a:xfrm>
                <a:off x="5332842" y="337380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2554E9B0-DB2E-D646-A977-6C7684662FE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2842" y="3373800"/>
                <a:ext cx="1169936" cy="369332"/>
              </a:xfrm>
              <a:prstGeom prst="rect">
                <a:avLst/>
              </a:prstGeom>
              <a:blipFill>
                <a:blip r:embed="rId28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5D5C97A-94D6-8249-9BDC-FEF50095047F}"/>
                  </a:ext>
                </a:extLst>
              </p:cNvPr>
              <p:cNvSpPr txBox="1"/>
              <p:nvPr/>
            </p:nvSpPr>
            <p:spPr>
              <a:xfrm>
                <a:off x="4255145" y="3365335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25D5C97A-94D6-8249-9BDC-FEF50095047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5145" y="3365335"/>
                <a:ext cx="1169936" cy="369332"/>
              </a:xfrm>
              <a:prstGeom prst="rect">
                <a:avLst/>
              </a:prstGeom>
              <a:blipFill>
                <a:blip r:embed="rId29"/>
                <a:stretch>
                  <a:fillRect l="-5376" r="-1075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518E3D8-A2B4-ED49-9A74-DF1316BC59A2}"/>
                  </a:ext>
                </a:extLst>
              </p:cNvPr>
              <p:cNvSpPr txBox="1"/>
              <p:nvPr/>
            </p:nvSpPr>
            <p:spPr>
              <a:xfrm>
                <a:off x="3168651" y="337153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0518E3D8-A2B4-ED49-9A74-DF1316BC59A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651" y="3371534"/>
                <a:ext cx="1169936" cy="369332"/>
              </a:xfrm>
              <a:prstGeom prst="rect">
                <a:avLst/>
              </a:prstGeom>
              <a:blipFill>
                <a:blip r:embed="rId30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C477F61F-CB34-AB4D-AE61-B3E0D526E6BF}"/>
                  </a:ext>
                </a:extLst>
              </p:cNvPr>
              <p:cNvSpPr txBox="1"/>
              <p:nvPr/>
            </p:nvSpPr>
            <p:spPr>
              <a:xfrm>
                <a:off x="2048028" y="3367327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8" name="TextBox 37">
                <a:extLst>
                  <a:ext uri="{FF2B5EF4-FFF2-40B4-BE49-F238E27FC236}">
                    <a16:creationId xmlns:a16="http://schemas.microsoft.com/office/drawing/2014/main" id="{C477F61F-CB34-AB4D-AE61-B3E0D526E6B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8028" y="3367327"/>
                <a:ext cx="1169936" cy="369332"/>
              </a:xfrm>
              <a:prstGeom prst="rect">
                <a:avLst/>
              </a:prstGeom>
              <a:blipFill>
                <a:blip r:embed="rId31"/>
                <a:stretch>
                  <a:fillRect l="-5376" r="-1075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6027950-7EDD-5246-A572-CFE087AD1135}"/>
                  </a:ext>
                </a:extLst>
              </p:cNvPr>
              <p:cNvSpPr txBox="1"/>
              <p:nvPr/>
            </p:nvSpPr>
            <p:spPr>
              <a:xfrm>
                <a:off x="990224" y="3367327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24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39" name="TextBox 38">
                <a:extLst>
                  <a:ext uri="{FF2B5EF4-FFF2-40B4-BE49-F238E27FC236}">
                    <a16:creationId xmlns:a16="http://schemas.microsoft.com/office/drawing/2014/main" id="{96027950-7EDD-5246-A572-CFE087AD113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90224" y="3367327"/>
                <a:ext cx="1169936" cy="369332"/>
              </a:xfrm>
              <a:prstGeom prst="rect">
                <a:avLst/>
              </a:prstGeom>
              <a:blipFill>
                <a:blip r:embed="rId32"/>
                <a:stretch>
                  <a:fillRect l="-4301" r="-2151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D4E3EBD-2B9A-0D4D-BFF6-F0FA8C379E28}"/>
                  </a:ext>
                </a:extLst>
              </p:cNvPr>
              <p:cNvSpPr txBox="1"/>
              <p:nvPr/>
            </p:nvSpPr>
            <p:spPr>
              <a:xfrm>
                <a:off x="988813" y="3782087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0" name="TextBox 39">
                <a:extLst>
                  <a:ext uri="{FF2B5EF4-FFF2-40B4-BE49-F238E27FC236}">
                    <a16:creationId xmlns:a16="http://schemas.microsoft.com/office/drawing/2014/main" id="{0D4E3EBD-2B9A-0D4D-BFF6-F0FA8C379E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813" y="3782087"/>
                <a:ext cx="1169936" cy="369332"/>
              </a:xfrm>
              <a:prstGeom prst="rect">
                <a:avLst/>
              </a:prstGeom>
              <a:blipFill>
                <a:blip r:embed="rId33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20AF9B6C-8304-684F-B05E-3FB544D5704C}"/>
                  </a:ext>
                </a:extLst>
              </p:cNvPr>
              <p:cNvSpPr txBox="1"/>
              <p:nvPr/>
            </p:nvSpPr>
            <p:spPr>
              <a:xfrm>
                <a:off x="3245865" y="4209837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1" name="TextBox 40">
                <a:extLst>
                  <a:ext uri="{FF2B5EF4-FFF2-40B4-BE49-F238E27FC236}">
                    <a16:creationId xmlns:a16="http://schemas.microsoft.com/office/drawing/2014/main" id="{20AF9B6C-8304-684F-B05E-3FB544D5704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5865" y="4209837"/>
                <a:ext cx="1159420" cy="369332"/>
              </a:xfrm>
              <a:prstGeom prst="rect">
                <a:avLst/>
              </a:prstGeom>
              <a:blipFill>
                <a:blip r:embed="rId34"/>
                <a:stretch>
                  <a:fillRect l="-4301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D02C9AF-9436-4E47-946F-71DF44A37F6F}"/>
                  </a:ext>
                </a:extLst>
              </p:cNvPr>
              <p:cNvSpPr txBox="1"/>
              <p:nvPr/>
            </p:nvSpPr>
            <p:spPr>
              <a:xfrm>
                <a:off x="2117339" y="4205930"/>
                <a:ext cx="115711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2" name="TextBox 41">
                <a:extLst>
                  <a:ext uri="{FF2B5EF4-FFF2-40B4-BE49-F238E27FC236}">
                    <a16:creationId xmlns:a16="http://schemas.microsoft.com/office/drawing/2014/main" id="{ED02C9AF-9436-4E47-946F-71DF44A37F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7339" y="4205930"/>
                <a:ext cx="1157112" cy="369332"/>
              </a:xfrm>
              <a:prstGeom prst="rect">
                <a:avLst/>
              </a:prstGeom>
              <a:blipFill>
                <a:blip r:embed="rId35"/>
                <a:stretch>
                  <a:fillRect l="-4348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8AD568F-BDFC-6F46-99D8-53854A8069C5}"/>
                  </a:ext>
                </a:extLst>
              </p:cNvPr>
              <p:cNvSpPr txBox="1"/>
              <p:nvPr/>
            </p:nvSpPr>
            <p:spPr>
              <a:xfrm>
                <a:off x="988813" y="420202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3" name="TextBox 42">
                <a:extLst>
                  <a:ext uri="{FF2B5EF4-FFF2-40B4-BE49-F238E27FC236}">
                    <a16:creationId xmlns:a16="http://schemas.microsoft.com/office/drawing/2014/main" id="{F8AD568F-BDFC-6F46-99D8-53854A8069C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813" y="4202023"/>
                <a:ext cx="1169936" cy="369332"/>
              </a:xfrm>
              <a:prstGeom prst="rect">
                <a:avLst/>
              </a:prstGeom>
              <a:blipFill>
                <a:blip r:embed="rId36"/>
                <a:stretch>
                  <a:fillRect l="-5376" r="-2151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5A955446-B45B-3C45-9072-220E30FDA379}"/>
                  </a:ext>
                </a:extLst>
              </p:cNvPr>
              <p:cNvSpPr txBox="1"/>
              <p:nvPr/>
            </p:nvSpPr>
            <p:spPr>
              <a:xfrm>
                <a:off x="7600836" y="377254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4" name="TextBox 43">
                <a:extLst>
                  <a:ext uri="{FF2B5EF4-FFF2-40B4-BE49-F238E27FC236}">
                    <a16:creationId xmlns:a16="http://schemas.microsoft.com/office/drawing/2014/main" id="{5A955446-B45B-3C45-9072-220E30FDA37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600836" y="3772540"/>
                <a:ext cx="1169936" cy="369332"/>
              </a:xfrm>
              <a:prstGeom prst="rect">
                <a:avLst/>
              </a:prstGeom>
              <a:blipFill>
                <a:blip r:embed="rId37"/>
                <a:stretch>
                  <a:fillRect l="-5376" r="-2151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3004450-2EC2-E549-BF53-165A693288B8}"/>
                  </a:ext>
                </a:extLst>
              </p:cNvPr>
              <p:cNvSpPr txBox="1"/>
              <p:nvPr/>
            </p:nvSpPr>
            <p:spPr>
              <a:xfrm>
                <a:off x="6514346" y="3776999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5" name="TextBox 44">
                <a:extLst>
                  <a:ext uri="{FF2B5EF4-FFF2-40B4-BE49-F238E27FC236}">
                    <a16:creationId xmlns:a16="http://schemas.microsoft.com/office/drawing/2014/main" id="{D3004450-2EC2-E549-BF53-165A693288B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4346" y="3776999"/>
                <a:ext cx="1169936" cy="369332"/>
              </a:xfrm>
              <a:prstGeom prst="rect">
                <a:avLst/>
              </a:prstGeom>
              <a:blipFill>
                <a:blip r:embed="rId38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6ADBBD02-0F7F-F548-93F6-CF43CF42E2D0}"/>
                  </a:ext>
                </a:extLst>
              </p:cNvPr>
              <p:cNvSpPr txBox="1"/>
              <p:nvPr/>
            </p:nvSpPr>
            <p:spPr>
              <a:xfrm>
                <a:off x="5388816" y="377254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6" name="TextBox 45">
                <a:extLst>
                  <a:ext uri="{FF2B5EF4-FFF2-40B4-BE49-F238E27FC236}">
                    <a16:creationId xmlns:a16="http://schemas.microsoft.com/office/drawing/2014/main" id="{6ADBBD02-0F7F-F548-93F6-CF43CF42E2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816" y="3772540"/>
                <a:ext cx="1169936" cy="369332"/>
              </a:xfrm>
              <a:prstGeom prst="rect">
                <a:avLst/>
              </a:prstGeom>
              <a:blipFill>
                <a:blip r:embed="rId39"/>
                <a:stretch>
                  <a:fillRect l="-5376" r="-1075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9465FF62-24CD-1942-B084-16180EE1B88A}"/>
                  </a:ext>
                </a:extLst>
              </p:cNvPr>
              <p:cNvSpPr txBox="1"/>
              <p:nvPr/>
            </p:nvSpPr>
            <p:spPr>
              <a:xfrm>
                <a:off x="4294041" y="377808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7" name="TextBox 46">
                <a:extLst>
                  <a:ext uri="{FF2B5EF4-FFF2-40B4-BE49-F238E27FC236}">
                    <a16:creationId xmlns:a16="http://schemas.microsoft.com/office/drawing/2014/main" id="{9465FF62-24CD-1942-B084-16180EE1B8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94041" y="3778084"/>
                <a:ext cx="1169936" cy="369332"/>
              </a:xfrm>
              <a:prstGeom prst="rect">
                <a:avLst/>
              </a:prstGeom>
              <a:blipFill>
                <a:blip r:embed="rId40"/>
                <a:stretch>
                  <a:fillRect l="-4255" r="-2128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2BE66D7B-A2BA-ED4E-BA73-9508B6EA6B77}"/>
                  </a:ext>
                </a:extLst>
              </p:cNvPr>
              <p:cNvSpPr txBox="1"/>
              <p:nvPr/>
            </p:nvSpPr>
            <p:spPr>
              <a:xfrm>
                <a:off x="3203615" y="3781991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8" name="TextBox 47">
                <a:extLst>
                  <a:ext uri="{FF2B5EF4-FFF2-40B4-BE49-F238E27FC236}">
                    <a16:creationId xmlns:a16="http://schemas.microsoft.com/office/drawing/2014/main" id="{2BE66D7B-A2BA-ED4E-BA73-9508B6EA6B7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03615" y="3781991"/>
                <a:ext cx="1169936" cy="369332"/>
              </a:xfrm>
              <a:prstGeom prst="rect">
                <a:avLst/>
              </a:prstGeom>
              <a:blipFill>
                <a:blip r:embed="rId41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B2908172-C408-3C48-9D2D-A1241B0D81BE}"/>
                  </a:ext>
                </a:extLst>
              </p:cNvPr>
              <p:cNvSpPr txBox="1"/>
              <p:nvPr/>
            </p:nvSpPr>
            <p:spPr>
              <a:xfrm>
                <a:off x="2108840" y="377808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49" name="TextBox 48">
                <a:extLst>
                  <a:ext uri="{FF2B5EF4-FFF2-40B4-BE49-F238E27FC236}">
                    <a16:creationId xmlns:a16="http://schemas.microsoft.com/office/drawing/2014/main" id="{B2908172-C408-3C48-9D2D-A1241B0D81B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8840" y="3778084"/>
                <a:ext cx="1169936" cy="369332"/>
              </a:xfrm>
              <a:prstGeom prst="rect">
                <a:avLst/>
              </a:prstGeom>
              <a:blipFill>
                <a:blip r:embed="rId42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01DF148E-2448-874B-AB58-7E3F65562D74}"/>
                  </a:ext>
                </a:extLst>
              </p:cNvPr>
              <p:cNvSpPr txBox="1"/>
              <p:nvPr/>
            </p:nvSpPr>
            <p:spPr>
              <a:xfrm>
                <a:off x="4346644" y="4202023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0" name="TextBox 49">
                <a:extLst>
                  <a:ext uri="{FF2B5EF4-FFF2-40B4-BE49-F238E27FC236}">
                    <a16:creationId xmlns:a16="http://schemas.microsoft.com/office/drawing/2014/main" id="{01DF148E-2448-874B-AB58-7E3F65562D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6644" y="4202023"/>
                <a:ext cx="1159420" cy="369332"/>
              </a:xfrm>
              <a:prstGeom prst="rect">
                <a:avLst/>
              </a:prstGeom>
              <a:blipFill>
                <a:blip r:embed="rId43"/>
                <a:stretch>
                  <a:fillRect l="-5435" r="-2174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C06605C3-58E4-3944-8D4F-47837E04716F}"/>
                  </a:ext>
                </a:extLst>
              </p:cNvPr>
              <p:cNvSpPr txBox="1"/>
              <p:nvPr/>
            </p:nvSpPr>
            <p:spPr>
              <a:xfrm>
                <a:off x="6486196" y="460140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1" name="TextBox 50">
                <a:extLst>
                  <a:ext uri="{FF2B5EF4-FFF2-40B4-BE49-F238E27FC236}">
                    <a16:creationId xmlns:a16="http://schemas.microsoft.com/office/drawing/2014/main" id="{C06605C3-58E4-3944-8D4F-47837E04716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6196" y="4601400"/>
                <a:ext cx="1169936" cy="369332"/>
              </a:xfrm>
              <a:prstGeom prst="rect">
                <a:avLst/>
              </a:prstGeom>
              <a:blipFill>
                <a:blip r:embed="rId44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9BAEEBB3-2886-2045-B23F-02C238E65988}"/>
                  </a:ext>
                </a:extLst>
              </p:cNvPr>
              <p:cNvSpPr txBox="1"/>
              <p:nvPr/>
            </p:nvSpPr>
            <p:spPr>
              <a:xfrm>
                <a:off x="5394074" y="4585338"/>
                <a:ext cx="114659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4" name="TextBox 53">
                <a:extLst>
                  <a:ext uri="{FF2B5EF4-FFF2-40B4-BE49-F238E27FC236}">
                    <a16:creationId xmlns:a16="http://schemas.microsoft.com/office/drawing/2014/main" id="{9BAEEBB3-2886-2045-B23F-02C238E6598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074" y="4585338"/>
                <a:ext cx="1146596" cy="369332"/>
              </a:xfrm>
              <a:prstGeom prst="rect">
                <a:avLst/>
              </a:prstGeom>
              <a:blipFill>
                <a:blip r:embed="rId45"/>
                <a:stretch>
                  <a:fillRect l="-4348" r="-1087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62ABC27B-0288-824F-88CC-7CB085A981DA}"/>
                  </a:ext>
                </a:extLst>
              </p:cNvPr>
              <p:cNvSpPr txBox="1"/>
              <p:nvPr/>
            </p:nvSpPr>
            <p:spPr>
              <a:xfrm>
                <a:off x="4267112" y="4601400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5" name="TextBox 54">
                <a:extLst>
                  <a:ext uri="{FF2B5EF4-FFF2-40B4-BE49-F238E27FC236}">
                    <a16:creationId xmlns:a16="http://schemas.microsoft.com/office/drawing/2014/main" id="{62ABC27B-0288-824F-88CC-7CB085A981D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112" y="4601400"/>
                <a:ext cx="1159420" cy="369332"/>
              </a:xfrm>
              <a:prstGeom prst="rect">
                <a:avLst/>
              </a:prstGeom>
              <a:blipFill>
                <a:blip r:embed="rId46"/>
                <a:stretch>
                  <a:fillRect l="-5435" r="-1087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6328CDDC-486B-D44B-897A-7EF8C90E6D25}"/>
                  </a:ext>
                </a:extLst>
              </p:cNvPr>
              <p:cNvSpPr txBox="1"/>
              <p:nvPr/>
            </p:nvSpPr>
            <p:spPr>
              <a:xfrm>
                <a:off x="3173909" y="4607701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6" name="TextBox 55">
                <a:extLst>
                  <a:ext uri="{FF2B5EF4-FFF2-40B4-BE49-F238E27FC236}">
                    <a16:creationId xmlns:a16="http://schemas.microsoft.com/office/drawing/2014/main" id="{6328CDDC-486B-D44B-897A-7EF8C90E6D2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909" y="4607701"/>
                <a:ext cx="1159420" cy="369332"/>
              </a:xfrm>
              <a:prstGeom prst="rect">
                <a:avLst/>
              </a:prstGeom>
              <a:blipFill>
                <a:blip r:embed="rId47"/>
                <a:stretch>
                  <a:fillRect l="-5435" r="-1087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060897C-183A-2540-A806-4B5B2F594165}"/>
                  </a:ext>
                </a:extLst>
              </p:cNvPr>
              <p:cNvSpPr txBox="1"/>
              <p:nvPr/>
            </p:nvSpPr>
            <p:spPr>
              <a:xfrm>
                <a:off x="2048028" y="4603794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7" name="TextBox 56">
                <a:extLst>
                  <a:ext uri="{FF2B5EF4-FFF2-40B4-BE49-F238E27FC236}">
                    <a16:creationId xmlns:a16="http://schemas.microsoft.com/office/drawing/2014/main" id="{5060897C-183A-2540-A806-4B5B2F59416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8028" y="4603794"/>
                <a:ext cx="1159420" cy="369332"/>
              </a:xfrm>
              <a:prstGeom prst="rect">
                <a:avLst/>
              </a:prstGeom>
              <a:blipFill>
                <a:blip r:embed="rId48"/>
                <a:stretch>
                  <a:fillRect l="-5435" r="-1087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03A974A-97E3-BC43-A5B0-8BEBBFE8A4E6}"/>
                  </a:ext>
                </a:extLst>
              </p:cNvPr>
              <p:cNvSpPr txBox="1"/>
              <p:nvPr/>
            </p:nvSpPr>
            <p:spPr>
              <a:xfrm>
                <a:off x="7518717" y="3374869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30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8" name="TextBox 57">
                <a:extLst>
                  <a:ext uri="{FF2B5EF4-FFF2-40B4-BE49-F238E27FC236}">
                    <a16:creationId xmlns:a16="http://schemas.microsoft.com/office/drawing/2014/main" id="{603A974A-97E3-BC43-A5B0-8BEBBFE8A4E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18717" y="3374869"/>
                <a:ext cx="1169936" cy="369332"/>
              </a:xfrm>
              <a:prstGeom prst="rect">
                <a:avLst/>
              </a:prstGeom>
              <a:blipFill>
                <a:blip r:embed="rId49"/>
                <a:stretch>
                  <a:fillRect l="-4301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1989B54-28BE-D34E-B6C4-9F0911CFEBAC}"/>
                  </a:ext>
                </a:extLst>
              </p:cNvPr>
              <p:cNvSpPr txBox="1"/>
              <p:nvPr/>
            </p:nvSpPr>
            <p:spPr>
              <a:xfrm>
                <a:off x="988364" y="4606427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59" name="TextBox 58">
                <a:extLst>
                  <a:ext uri="{FF2B5EF4-FFF2-40B4-BE49-F238E27FC236}">
                    <a16:creationId xmlns:a16="http://schemas.microsoft.com/office/drawing/2014/main" id="{31989B54-28BE-D34E-B6C4-9F0911CFEB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364" y="4606427"/>
                <a:ext cx="1159420" cy="369332"/>
              </a:xfrm>
              <a:prstGeom prst="rect">
                <a:avLst/>
              </a:prstGeom>
              <a:blipFill>
                <a:blip r:embed="rId50"/>
                <a:stretch>
                  <a:fillRect l="-5435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113F889-2721-4A44-9A83-F635B45A1559}"/>
                  </a:ext>
                </a:extLst>
              </p:cNvPr>
              <p:cNvSpPr txBox="1"/>
              <p:nvPr/>
            </p:nvSpPr>
            <p:spPr>
              <a:xfrm>
                <a:off x="7599154" y="4194388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0" name="TextBox 59">
                <a:extLst>
                  <a:ext uri="{FF2B5EF4-FFF2-40B4-BE49-F238E27FC236}">
                    <a16:creationId xmlns:a16="http://schemas.microsoft.com/office/drawing/2014/main" id="{4113F889-2721-4A44-9A83-F635B45A155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9154" y="4194388"/>
                <a:ext cx="1159420" cy="369332"/>
              </a:xfrm>
              <a:prstGeom prst="rect">
                <a:avLst/>
              </a:prstGeom>
              <a:blipFill>
                <a:blip r:embed="rId51"/>
                <a:stretch>
                  <a:fillRect l="-5435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FF3FA02D-32A4-884E-A4AA-9E9B5FF2A933}"/>
                  </a:ext>
                </a:extLst>
              </p:cNvPr>
              <p:cNvSpPr txBox="1"/>
              <p:nvPr/>
            </p:nvSpPr>
            <p:spPr>
              <a:xfrm>
                <a:off x="6514346" y="4200017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1" name="TextBox 60">
                <a:extLst>
                  <a:ext uri="{FF2B5EF4-FFF2-40B4-BE49-F238E27FC236}">
                    <a16:creationId xmlns:a16="http://schemas.microsoft.com/office/drawing/2014/main" id="{FF3FA02D-32A4-884E-A4AA-9E9B5FF2A9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14346" y="4200017"/>
                <a:ext cx="1159420" cy="369332"/>
              </a:xfrm>
              <a:prstGeom prst="rect">
                <a:avLst/>
              </a:prstGeom>
              <a:blipFill>
                <a:blip r:embed="rId52"/>
                <a:stretch>
                  <a:fillRect l="-5435" r="-1087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38191D94-4E35-3545-80C3-3FDFC2508A61}"/>
                  </a:ext>
                </a:extLst>
              </p:cNvPr>
              <p:cNvSpPr txBox="1"/>
              <p:nvPr/>
            </p:nvSpPr>
            <p:spPr>
              <a:xfrm>
                <a:off x="5444935" y="4209837"/>
                <a:ext cx="1159420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42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2" name="TextBox 61">
                <a:extLst>
                  <a:ext uri="{FF2B5EF4-FFF2-40B4-BE49-F238E27FC236}">
                    <a16:creationId xmlns:a16="http://schemas.microsoft.com/office/drawing/2014/main" id="{38191D94-4E35-3545-80C3-3FDFC2508A6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4935" y="4209837"/>
                <a:ext cx="1159420" cy="369332"/>
              </a:xfrm>
              <a:prstGeom prst="rect">
                <a:avLst/>
              </a:prstGeom>
              <a:blipFill>
                <a:blip r:embed="rId53"/>
                <a:stretch>
                  <a:fillRect l="-4348" r="-2174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34FF8993-65D1-5C40-91CF-24E86EFDD699}"/>
                  </a:ext>
                </a:extLst>
              </p:cNvPr>
              <p:cNvSpPr txBox="1"/>
              <p:nvPr/>
            </p:nvSpPr>
            <p:spPr>
              <a:xfrm>
                <a:off x="7576875" y="4583019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3" name="TextBox 62">
                <a:extLst>
                  <a:ext uri="{FF2B5EF4-FFF2-40B4-BE49-F238E27FC236}">
                    <a16:creationId xmlns:a16="http://schemas.microsoft.com/office/drawing/2014/main" id="{34FF8993-65D1-5C40-91CF-24E86EFDD69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6875" y="4583019"/>
                <a:ext cx="1169936" cy="369332"/>
              </a:xfrm>
              <a:prstGeom prst="rect">
                <a:avLst/>
              </a:prstGeom>
              <a:blipFill>
                <a:blip r:embed="rId54"/>
                <a:stretch>
                  <a:fillRect l="-5376" r="-2151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2F240B0A-4654-6A48-8281-FE86ECC3F130}"/>
                  </a:ext>
                </a:extLst>
              </p:cNvPr>
              <p:cNvSpPr txBox="1"/>
              <p:nvPr/>
            </p:nvSpPr>
            <p:spPr>
              <a:xfrm>
                <a:off x="983555" y="501989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4" name="TextBox 63">
                <a:extLst>
                  <a:ext uri="{FF2B5EF4-FFF2-40B4-BE49-F238E27FC236}">
                    <a16:creationId xmlns:a16="http://schemas.microsoft.com/office/drawing/2014/main" id="{2F240B0A-4654-6A48-8281-FE86ECC3F13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555" y="5019893"/>
                <a:ext cx="1169936" cy="369332"/>
              </a:xfrm>
              <a:prstGeom prst="rect">
                <a:avLst/>
              </a:prstGeom>
              <a:blipFill>
                <a:blip r:embed="rId55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A2942AA3-8DCC-8B44-8DF8-46696EA5ED89}"/>
                  </a:ext>
                </a:extLst>
              </p:cNvPr>
              <p:cNvSpPr txBox="1"/>
              <p:nvPr/>
            </p:nvSpPr>
            <p:spPr>
              <a:xfrm>
                <a:off x="3240607" y="544764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5" name="TextBox 64">
                <a:extLst>
                  <a:ext uri="{FF2B5EF4-FFF2-40B4-BE49-F238E27FC236}">
                    <a16:creationId xmlns:a16="http://schemas.microsoft.com/office/drawing/2014/main" id="{A2942AA3-8DCC-8B44-8DF8-46696EA5ED8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40607" y="5447643"/>
                <a:ext cx="1169936" cy="369332"/>
              </a:xfrm>
              <a:prstGeom prst="rect">
                <a:avLst/>
              </a:prstGeom>
              <a:blipFill>
                <a:blip r:embed="rId56"/>
                <a:stretch>
                  <a:fillRect l="-5376" r="-1075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73F89831-4ACA-EB4C-B97D-B55257B7E7A5}"/>
                  </a:ext>
                </a:extLst>
              </p:cNvPr>
              <p:cNvSpPr txBox="1"/>
              <p:nvPr/>
            </p:nvSpPr>
            <p:spPr>
              <a:xfrm>
                <a:off x="2112081" y="5443736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6" name="TextBox 65">
                <a:extLst>
                  <a:ext uri="{FF2B5EF4-FFF2-40B4-BE49-F238E27FC236}">
                    <a16:creationId xmlns:a16="http://schemas.microsoft.com/office/drawing/2014/main" id="{73F89831-4ACA-EB4C-B97D-B55257B7E7A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12081" y="5443736"/>
                <a:ext cx="1169936" cy="369332"/>
              </a:xfrm>
              <a:prstGeom prst="rect">
                <a:avLst/>
              </a:prstGeom>
              <a:blipFill>
                <a:blip r:embed="rId57"/>
                <a:stretch>
                  <a:fillRect l="-5376" r="-2151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9EF9BA66-50D6-CE43-8B5D-87AD404F070F}"/>
                  </a:ext>
                </a:extLst>
              </p:cNvPr>
              <p:cNvSpPr txBox="1"/>
              <p:nvPr/>
            </p:nvSpPr>
            <p:spPr>
              <a:xfrm>
                <a:off x="983555" y="5439829"/>
                <a:ext cx="115711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7" name="TextBox 66">
                <a:extLst>
                  <a:ext uri="{FF2B5EF4-FFF2-40B4-BE49-F238E27FC236}">
                    <a16:creationId xmlns:a16="http://schemas.microsoft.com/office/drawing/2014/main" id="{9EF9BA66-50D6-CE43-8B5D-87AD404F070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555" y="5439829"/>
                <a:ext cx="1157112" cy="369332"/>
              </a:xfrm>
              <a:prstGeom prst="rect">
                <a:avLst/>
              </a:prstGeom>
              <a:blipFill>
                <a:blip r:embed="rId58"/>
                <a:stretch>
                  <a:fillRect l="-5435" r="-1087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5B04732E-DD4C-3D40-B92D-3B308A50648C}"/>
                  </a:ext>
                </a:extLst>
              </p:cNvPr>
              <p:cNvSpPr txBox="1"/>
              <p:nvPr/>
            </p:nvSpPr>
            <p:spPr>
              <a:xfrm>
                <a:off x="7595578" y="5010346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8" name="TextBox 67">
                <a:extLst>
                  <a:ext uri="{FF2B5EF4-FFF2-40B4-BE49-F238E27FC236}">
                    <a16:creationId xmlns:a16="http://schemas.microsoft.com/office/drawing/2014/main" id="{5B04732E-DD4C-3D40-B92D-3B308A50648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5578" y="5010346"/>
                <a:ext cx="1169936" cy="369332"/>
              </a:xfrm>
              <a:prstGeom prst="rect">
                <a:avLst/>
              </a:prstGeom>
              <a:blipFill>
                <a:blip r:embed="rId59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B3F8C5F-4158-A046-8866-68B7655CB4D4}"/>
                  </a:ext>
                </a:extLst>
              </p:cNvPr>
              <p:cNvSpPr txBox="1"/>
              <p:nvPr/>
            </p:nvSpPr>
            <p:spPr>
              <a:xfrm>
                <a:off x="6509088" y="5014805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69" name="TextBox 68">
                <a:extLst>
                  <a:ext uri="{FF2B5EF4-FFF2-40B4-BE49-F238E27FC236}">
                    <a16:creationId xmlns:a16="http://schemas.microsoft.com/office/drawing/2014/main" id="{7B3F8C5F-4158-A046-8866-68B7655CB4D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9088" y="5014805"/>
                <a:ext cx="1169936" cy="369332"/>
              </a:xfrm>
              <a:prstGeom prst="rect">
                <a:avLst/>
              </a:prstGeom>
              <a:blipFill>
                <a:blip r:embed="rId60"/>
                <a:stretch>
                  <a:fillRect l="-5376" r="-2151" b="-3448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60F5F5F8-DC1D-C44B-8C26-A95C8E790770}"/>
                  </a:ext>
                </a:extLst>
              </p:cNvPr>
              <p:cNvSpPr txBox="1"/>
              <p:nvPr/>
            </p:nvSpPr>
            <p:spPr>
              <a:xfrm>
                <a:off x="5383558" y="5010346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0" name="TextBox 69">
                <a:extLst>
                  <a:ext uri="{FF2B5EF4-FFF2-40B4-BE49-F238E27FC236}">
                    <a16:creationId xmlns:a16="http://schemas.microsoft.com/office/drawing/2014/main" id="{60F5F5F8-DC1D-C44B-8C26-A95C8E79077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3558" y="5010346"/>
                <a:ext cx="1169936" cy="369332"/>
              </a:xfrm>
              <a:prstGeom prst="rect">
                <a:avLst/>
              </a:prstGeom>
              <a:blipFill>
                <a:blip r:embed="rId61"/>
                <a:stretch>
                  <a:fillRect l="-4301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71BFF59B-CFD4-9B40-8A29-04DEC775B672}"/>
                  </a:ext>
                </a:extLst>
              </p:cNvPr>
              <p:cNvSpPr txBox="1"/>
              <p:nvPr/>
            </p:nvSpPr>
            <p:spPr>
              <a:xfrm>
                <a:off x="4288783" y="501589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1" name="TextBox 70">
                <a:extLst>
                  <a:ext uri="{FF2B5EF4-FFF2-40B4-BE49-F238E27FC236}">
                    <a16:creationId xmlns:a16="http://schemas.microsoft.com/office/drawing/2014/main" id="{71BFF59B-CFD4-9B40-8A29-04DEC775B6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88783" y="5015890"/>
                <a:ext cx="1169936" cy="369332"/>
              </a:xfrm>
              <a:prstGeom prst="rect">
                <a:avLst/>
              </a:prstGeom>
              <a:blipFill>
                <a:blip r:embed="rId62"/>
                <a:stretch>
                  <a:fillRect l="-4301" r="-2151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555CFF92-61C8-BB43-9933-B0774A1B9328}"/>
                  </a:ext>
                </a:extLst>
              </p:cNvPr>
              <p:cNvSpPr txBox="1"/>
              <p:nvPr/>
            </p:nvSpPr>
            <p:spPr>
              <a:xfrm>
                <a:off x="3198357" y="5019797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2" name="TextBox 71">
                <a:extLst>
                  <a:ext uri="{FF2B5EF4-FFF2-40B4-BE49-F238E27FC236}">
                    <a16:creationId xmlns:a16="http://schemas.microsoft.com/office/drawing/2014/main" id="{555CFF92-61C8-BB43-9933-B0774A1B93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98357" y="5019797"/>
                <a:ext cx="1169936" cy="369332"/>
              </a:xfrm>
              <a:prstGeom prst="rect">
                <a:avLst/>
              </a:prstGeom>
              <a:blipFill>
                <a:blip r:embed="rId63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9A3F2CBA-A371-8A4A-B98D-189DA324C8AF}"/>
                  </a:ext>
                </a:extLst>
              </p:cNvPr>
              <p:cNvSpPr txBox="1"/>
              <p:nvPr/>
            </p:nvSpPr>
            <p:spPr>
              <a:xfrm>
                <a:off x="2103582" y="501589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53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3" name="TextBox 72">
                <a:extLst>
                  <a:ext uri="{FF2B5EF4-FFF2-40B4-BE49-F238E27FC236}">
                    <a16:creationId xmlns:a16="http://schemas.microsoft.com/office/drawing/2014/main" id="{9A3F2CBA-A371-8A4A-B98D-189DA324C8A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103582" y="5015890"/>
                <a:ext cx="1169936" cy="369332"/>
              </a:xfrm>
              <a:prstGeom prst="rect">
                <a:avLst/>
              </a:prstGeom>
              <a:blipFill>
                <a:blip r:embed="rId64"/>
                <a:stretch>
                  <a:fillRect l="-5376" r="-2151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0BFE8739-7ED9-2A49-B9BF-60CE9589DA3A}"/>
                  </a:ext>
                </a:extLst>
              </p:cNvPr>
              <p:cNvSpPr txBox="1"/>
              <p:nvPr/>
            </p:nvSpPr>
            <p:spPr>
              <a:xfrm>
                <a:off x="4341386" y="5439829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4" name="TextBox 73">
                <a:extLst>
                  <a:ext uri="{FF2B5EF4-FFF2-40B4-BE49-F238E27FC236}">
                    <a16:creationId xmlns:a16="http://schemas.microsoft.com/office/drawing/2014/main" id="{0BFE8739-7ED9-2A49-B9BF-60CE9589DA3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41386" y="5439829"/>
                <a:ext cx="1169936" cy="369332"/>
              </a:xfrm>
              <a:prstGeom prst="rect">
                <a:avLst/>
              </a:prstGeom>
              <a:blipFill>
                <a:blip r:embed="rId65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5012C2FE-BD3F-FF41-8BE5-B3441894578D}"/>
                  </a:ext>
                </a:extLst>
              </p:cNvPr>
              <p:cNvSpPr txBox="1"/>
              <p:nvPr/>
            </p:nvSpPr>
            <p:spPr>
              <a:xfrm>
                <a:off x="6480938" y="5839206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71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71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5" name="TextBox 74">
                <a:extLst>
                  <a:ext uri="{FF2B5EF4-FFF2-40B4-BE49-F238E27FC236}">
                    <a16:creationId xmlns:a16="http://schemas.microsoft.com/office/drawing/2014/main" id="{5012C2FE-BD3F-FF41-8BE5-B3441894578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0938" y="5839206"/>
                <a:ext cx="1169936" cy="369332"/>
              </a:xfrm>
              <a:prstGeom prst="rect">
                <a:avLst/>
              </a:prstGeom>
              <a:blipFill>
                <a:blip r:embed="rId66"/>
                <a:stretch>
                  <a:fillRect l="-5376" r="-1075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BD2F372E-5957-6D4B-82ED-377220156608}"/>
                  </a:ext>
                </a:extLst>
              </p:cNvPr>
              <p:cNvSpPr txBox="1"/>
              <p:nvPr/>
            </p:nvSpPr>
            <p:spPr>
              <a:xfrm>
                <a:off x="5388816" y="582314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6" name="TextBox 75">
                <a:extLst>
                  <a:ext uri="{FF2B5EF4-FFF2-40B4-BE49-F238E27FC236}">
                    <a16:creationId xmlns:a16="http://schemas.microsoft.com/office/drawing/2014/main" id="{BD2F372E-5957-6D4B-82ED-3772201566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88816" y="5823144"/>
                <a:ext cx="1169936" cy="369332"/>
              </a:xfrm>
              <a:prstGeom prst="rect">
                <a:avLst/>
              </a:prstGeom>
              <a:blipFill>
                <a:blip r:embed="rId67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33127FB6-63D0-D142-A0AF-F251A40A0254}"/>
                  </a:ext>
                </a:extLst>
              </p:cNvPr>
              <p:cNvSpPr txBox="1"/>
              <p:nvPr/>
            </p:nvSpPr>
            <p:spPr>
              <a:xfrm>
                <a:off x="4261854" y="5839206"/>
                <a:ext cx="1157112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69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69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7" name="TextBox 76">
                <a:extLst>
                  <a:ext uri="{FF2B5EF4-FFF2-40B4-BE49-F238E27FC236}">
                    <a16:creationId xmlns:a16="http://schemas.microsoft.com/office/drawing/2014/main" id="{33127FB6-63D0-D142-A0AF-F251A40A025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1854" y="5839206"/>
                <a:ext cx="1157112" cy="369332"/>
              </a:xfrm>
              <a:prstGeom prst="rect">
                <a:avLst/>
              </a:prstGeom>
              <a:blipFill>
                <a:blip r:embed="rId68"/>
                <a:stretch>
                  <a:fillRect l="-5435" r="-2174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31D3529A-44D6-3846-8ABF-FD7AAC82D36E}"/>
                  </a:ext>
                </a:extLst>
              </p:cNvPr>
              <p:cNvSpPr txBox="1"/>
              <p:nvPr/>
            </p:nvSpPr>
            <p:spPr>
              <a:xfrm>
                <a:off x="3168651" y="5845507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68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68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8" name="TextBox 77">
                <a:extLst>
                  <a:ext uri="{FF2B5EF4-FFF2-40B4-BE49-F238E27FC236}">
                    <a16:creationId xmlns:a16="http://schemas.microsoft.com/office/drawing/2014/main" id="{31D3529A-44D6-3846-8ABF-FD7AAC82D36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68651" y="5845507"/>
                <a:ext cx="1169936" cy="369332"/>
              </a:xfrm>
              <a:prstGeom prst="rect">
                <a:avLst/>
              </a:prstGeom>
              <a:blipFill>
                <a:blip r:embed="rId69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6E3E0357-2F78-C845-8C70-4F5B3B51527B}"/>
                  </a:ext>
                </a:extLst>
              </p:cNvPr>
              <p:cNvSpPr txBox="1"/>
              <p:nvPr/>
            </p:nvSpPr>
            <p:spPr>
              <a:xfrm>
                <a:off x="2042770" y="5841600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79" name="TextBox 78">
                <a:extLst>
                  <a:ext uri="{FF2B5EF4-FFF2-40B4-BE49-F238E27FC236}">
                    <a16:creationId xmlns:a16="http://schemas.microsoft.com/office/drawing/2014/main" id="{6E3E0357-2F78-C845-8C70-4F5B3B51527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2770" y="5841600"/>
                <a:ext cx="1169936" cy="369332"/>
              </a:xfrm>
              <a:prstGeom prst="rect">
                <a:avLst/>
              </a:prstGeom>
              <a:blipFill>
                <a:blip r:embed="rId70"/>
                <a:stretch>
                  <a:fillRect l="-4301" r="-2151" b="-3225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0B2C14D4-D065-B040-8AAF-E344B3997885}"/>
                  </a:ext>
                </a:extLst>
              </p:cNvPr>
              <p:cNvSpPr txBox="1"/>
              <p:nvPr/>
            </p:nvSpPr>
            <p:spPr>
              <a:xfrm>
                <a:off x="983106" y="584423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0" name="TextBox 79">
                <a:extLst>
                  <a:ext uri="{FF2B5EF4-FFF2-40B4-BE49-F238E27FC236}">
                    <a16:creationId xmlns:a16="http://schemas.microsoft.com/office/drawing/2014/main" id="{0B2C14D4-D065-B040-8AAF-E344B399788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3106" y="5844233"/>
                <a:ext cx="1169936" cy="369332"/>
              </a:xfrm>
              <a:prstGeom prst="rect">
                <a:avLst/>
              </a:prstGeom>
              <a:blipFill>
                <a:blip r:embed="rId71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582DADA4-9D49-DC40-8CF7-0D004D0E057C}"/>
                  </a:ext>
                </a:extLst>
              </p:cNvPr>
              <p:cNvSpPr txBox="1"/>
              <p:nvPr/>
            </p:nvSpPr>
            <p:spPr>
              <a:xfrm>
                <a:off x="7593896" y="543219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1" name="TextBox 80">
                <a:extLst>
                  <a:ext uri="{FF2B5EF4-FFF2-40B4-BE49-F238E27FC236}">
                    <a16:creationId xmlns:a16="http://schemas.microsoft.com/office/drawing/2014/main" id="{582DADA4-9D49-DC40-8CF7-0D004D0E057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3896" y="5432194"/>
                <a:ext cx="1169936" cy="369332"/>
              </a:xfrm>
              <a:prstGeom prst="rect">
                <a:avLst/>
              </a:prstGeom>
              <a:blipFill>
                <a:blip r:embed="rId72"/>
                <a:stretch>
                  <a:fillRect l="-5376" r="-1075" b="-3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5E41B57C-B5F4-0B4F-9CE7-C1D44B9F6A62}"/>
                  </a:ext>
                </a:extLst>
              </p:cNvPr>
              <p:cNvSpPr txBox="1"/>
              <p:nvPr/>
            </p:nvSpPr>
            <p:spPr>
              <a:xfrm>
                <a:off x="6509088" y="543782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2" name="TextBox 81">
                <a:extLst>
                  <a:ext uri="{FF2B5EF4-FFF2-40B4-BE49-F238E27FC236}">
                    <a16:creationId xmlns:a16="http://schemas.microsoft.com/office/drawing/2014/main" id="{5E41B57C-B5F4-0B4F-9CE7-C1D44B9F6A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09088" y="5437823"/>
                <a:ext cx="1169936" cy="369332"/>
              </a:xfrm>
              <a:prstGeom prst="rect">
                <a:avLst/>
              </a:prstGeom>
              <a:blipFill>
                <a:blip r:embed="rId73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09DA669F-AAFF-A44A-9266-793EBFF7750C}"/>
                  </a:ext>
                </a:extLst>
              </p:cNvPr>
              <p:cNvSpPr txBox="1"/>
              <p:nvPr/>
            </p:nvSpPr>
            <p:spPr>
              <a:xfrm>
                <a:off x="5439677" y="5447643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63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3" name="TextBox 82">
                <a:extLst>
                  <a:ext uri="{FF2B5EF4-FFF2-40B4-BE49-F238E27FC236}">
                    <a16:creationId xmlns:a16="http://schemas.microsoft.com/office/drawing/2014/main" id="{09DA669F-AAFF-A44A-9266-793EBFF7750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39677" y="5447643"/>
                <a:ext cx="1169936" cy="369332"/>
              </a:xfrm>
              <a:prstGeom prst="rect">
                <a:avLst/>
              </a:prstGeom>
              <a:blipFill>
                <a:blip r:embed="rId74"/>
                <a:stretch>
                  <a:fillRect l="-5376" r="-1075" b="-3793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6CCE78C5-2557-9E46-968A-2C11DF2394C4}"/>
                  </a:ext>
                </a:extLst>
              </p:cNvPr>
              <p:cNvSpPr txBox="1"/>
              <p:nvPr/>
            </p:nvSpPr>
            <p:spPr>
              <a:xfrm>
                <a:off x="7571617" y="5820825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72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72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4" name="TextBox 83">
                <a:extLst>
                  <a:ext uri="{FF2B5EF4-FFF2-40B4-BE49-F238E27FC236}">
                    <a16:creationId xmlns:a16="http://schemas.microsoft.com/office/drawing/2014/main" id="{6CCE78C5-2557-9E46-968A-2C11DF2394C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1617" y="5820825"/>
                <a:ext cx="1169936" cy="369332"/>
              </a:xfrm>
              <a:prstGeom prst="rect">
                <a:avLst/>
              </a:prstGeom>
              <a:blipFill>
                <a:blip r:embed="rId75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FDE07240-4D6B-5C45-9AC0-9DA1C2F4DA28}"/>
                  </a:ext>
                </a:extLst>
              </p:cNvPr>
              <p:cNvSpPr txBox="1"/>
              <p:nvPr/>
            </p:nvSpPr>
            <p:spPr>
              <a:xfrm>
                <a:off x="6486196" y="6236264"/>
                <a:ext cx="612347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+…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5" name="TextBox 84">
                <a:extLst>
                  <a:ext uri="{FF2B5EF4-FFF2-40B4-BE49-F238E27FC236}">
                    <a16:creationId xmlns:a16="http://schemas.microsoft.com/office/drawing/2014/main" id="{FDE07240-4D6B-5C45-9AC0-9DA1C2F4DA2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86196" y="6236264"/>
                <a:ext cx="612347" cy="369332"/>
              </a:xfrm>
              <a:prstGeom prst="rect">
                <a:avLst/>
              </a:prstGeom>
              <a:blipFill>
                <a:blip r:embed="rId76"/>
                <a:stretch>
                  <a:fillRect l="-10204" r="-4082"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8A8B3D83-1095-4745-B0A2-2C9C75A06A9A}"/>
                  </a:ext>
                </a:extLst>
              </p:cNvPr>
              <p:cNvSpPr txBox="1"/>
              <p:nvPr/>
            </p:nvSpPr>
            <p:spPr>
              <a:xfrm>
                <a:off x="5394074" y="6220202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77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77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6" name="TextBox 85">
                <a:extLst>
                  <a:ext uri="{FF2B5EF4-FFF2-40B4-BE49-F238E27FC236}">
                    <a16:creationId xmlns:a16="http://schemas.microsoft.com/office/drawing/2014/main" id="{8A8B3D83-1095-4745-B0A2-2C9C75A06A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4074" y="6220202"/>
                <a:ext cx="1169936" cy="369332"/>
              </a:xfrm>
              <a:prstGeom prst="rect">
                <a:avLst/>
              </a:prstGeom>
              <a:blipFill>
                <a:blip r:embed="rId77"/>
                <a:stretch>
                  <a:fillRect l="-4301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AE662C0B-E349-BD47-8535-D42BD2A9DEDF}"/>
                  </a:ext>
                </a:extLst>
              </p:cNvPr>
              <p:cNvSpPr txBox="1"/>
              <p:nvPr/>
            </p:nvSpPr>
            <p:spPr>
              <a:xfrm>
                <a:off x="4267112" y="6236264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76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76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7" name="TextBox 86">
                <a:extLst>
                  <a:ext uri="{FF2B5EF4-FFF2-40B4-BE49-F238E27FC236}">
                    <a16:creationId xmlns:a16="http://schemas.microsoft.com/office/drawing/2014/main" id="{AE662C0B-E349-BD47-8535-D42BD2A9DED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112" y="6236264"/>
                <a:ext cx="1169936" cy="369332"/>
              </a:xfrm>
              <a:prstGeom prst="rect">
                <a:avLst/>
              </a:prstGeom>
              <a:blipFill>
                <a:blip r:embed="rId78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2C93F843-2ADF-F74D-99F2-8C243FCE6B62}"/>
                  </a:ext>
                </a:extLst>
              </p:cNvPr>
              <p:cNvSpPr txBox="1"/>
              <p:nvPr/>
            </p:nvSpPr>
            <p:spPr>
              <a:xfrm>
                <a:off x="3173909" y="6242565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75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75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8" name="TextBox 87">
                <a:extLst>
                  <a:ext uri="{FF2B5EF4-FFF2-40B4-BE49-F238E27FC236}">
                    <a16:creationId xmlns:a16="http://schemas.microsoft.com/office/drawing/2014/main" id="{2C93F843-2ADF-F74D-99F2-8C243FCE6B6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73909" y="6242565"/>
                <a:ext cx="1169936" cy="369332"/>
              </a:xfrm>
              <a:prstGeom prst="rect">
                <a:avLst/>
              </a:prstGeom>
              <a:blipFill>
                <a:blip r:embed="rId79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6B76DB7-8031-614E-87B4-F22604A7356B}"/>
                  </a:ext>
                </a:extLst>
              </p:cNvPr>
              <p:cNvSpPr txBox="1"/>
              <p:nvPr/>
            </p:nvSpPr>
            <p:spPr>
              <a:xfrm>
                <a:off x="2048028" y="6238658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74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74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89" name="TextBox 88">
                <a:extLst>
                  <a:ext uri="{FF2B5EF4-FFF2-40B4-BE49-F238E27FC236}">
                    <a16:creationId xmlns:a16="http://schemas.microsoft.com/office/drawing/2014/main" id="{D6B76DB7-8031-614E-87B4-F22604A7356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48028" y="6238658"/>
                <a:ext cx="1169936" cy="369332"/>
              </a:xfrm>
              <a:prstGeom prst="rect">
                <a:avLst/>
              </a:prstGeom>
              <a:blipFill>
                <a:blip r:embed="rId80"/>
                <a:stretch>
                  <a:fillRect l="-5376" r="-1075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3BFC4110-5E40-8849-BDCE-C08579EACA7A}"/>
                  </a:ext>
                </a:extLst>
              </p:cNvPr>
              <p:cNvSpPr txBox="1"/>
              <p:nvPr/>
            </p:nvSpPr>
            <p:spPr>
              <a:xfrm>
                <a:off x="988364" y="6241291"/>
                <a:ext cx="1169936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73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73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0" name="TextBox 89">
                <a:extLst>
                  <a:ext uri="{FF2B5EF4-FFF2-40B4-BE49-F238E27FC236}">
                    <a16:creationId xmlns:a16="http://schemas.microsoft.com/office/drawing/2014/main" id="{3BFC4110-5E40-8849-BDCE-C08579EACA7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88364" y="6241291"/>
                <a:ext cx="1169936" cy="369332"/>
              </a:xfrm>
              <a:prstGeom prst="rect">
                <a:avLst/>
              </a:prstGeom>
              <a:blipFill>
                <a:blip r:embed="rId81"/>
                <a:stretch>
                  <a:fillRect l="-5376" r="-2151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538760F4-E1C2-0342-AEED-60BBB9E6CC18}"/>
                  </a:ext>
                </a:extLst>
              </p:cNvPr>
              <p:cNvSpPr txBox="1"/>
              <p:nvPr/>
            </p:nvSpPr>
            <p:spPr>
              <a:xfrm>
                <a:off x="7065046" y="6228429"/>
                <a:ext cx="1675074" cy="3693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+</m:t>
                      </m:r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𝛽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1000</m:t>
                          </m:r>
                        </m:sub>
                      </m:sSub>
                      <m:sSub>
                        <m:sSub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1000</m:t>
                          </m:r>
                        </m:sub>
                      </m:sSub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538760F4-E1C2-0342-AEED-60BBB9E6CC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65046" y="6228429"/>
                <a:ext cx="1675074" cy="369332"/>
              </a:xfrm>
              <a:prstGeom prst="rect">
                <a:avLst/>
              </a:prstGeom>
              <a:blipFill>
                <a:blip r:embed="rId82"/>
                <a:stretch>
                  <a:fillRect l="-3008" r="-752" b="-3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2C6F91B4-FB0F-0340-974A-3958AAC88A07}"/>
                  </a:ext>
                </a:extLst>
              </p:cNvPr>
              <p:cNvSpPr txBox="1"/>
              <p:nvPr/>
            </p:nvSpPr>
            <p:spPr>
              <a:xfrm>
                <a:off x="5135787" y="1191370"/>
                <a:ext cx="3229474" cy="83458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nary>
                        <m:naryPr>
                          <m:chr m:val="∑"/>
                          <m:ctrlPr>
                            <a:rPr lang="en-US" i="1" smtClean="0">
                              <a:solidFill>
                                <a:srgbClr val="0F1A4C"/>
                              </a:solidFill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solidFill>
                                <a:srgbClr val="0F1A4C"/>
                              </a:solidFill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d>
                            <m:dPr>
                              <m:ctrlPr>
                                <a:rPr lang="en-US" i="1" smtClean="0">
                                  <a:solidFill>
                                    <a:srgbClr val="0F1A4C"/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i="1" smtClean="0">
                                      <a:solidFill>
                                        <a:srgbClr val="0F1A4C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solidFill>
                                        <a:srgbClr val="0F1A4C"/>
                                      </a:solidFill>
                                      <a:latin typeface="Cambria Math" panose="02040503050406030204" pitchFamily="18" charset="0"/>
                                    </a:rPr>
                                    <m:t>𝑦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solidFill>
                                        <a:srgbClr val="0F1A4C"/>
                                      </a:solidFill>
                                      <a:latin typeface="Cambria Math" panose="02040503050406030204" pitchFamily="18" charset="0"/>
                                    </a:rPr>
                                    <m:t>𝑖</m:t>
                                  </m:r>
                                </m:sub>
                              </m:sSub>
                              <m:r>
                                <a:rPr lang="en-US" b="0" i="1" smtClean="0">
                                  <a:solidFill>
                                    <a:srgbClr val="0F1A4C"/>
                                  </a:solidFill>
                                  <a:latin typeface="Cambria Math" panose="02040503050406030204" pitchFamily="18" charset="0"/>
                                </a:rPr>
                                <m:t>−</m:t>
                              </m:r>
                              <m:nary>
                                <m:naryPr>
                                  <m:chr m:val="∑"/>
                                  <m:supHide m:val="on"/>
                                  <m:ctrlPr>
                                    <a:rPr lang="en-US" b="0" i="1" smtClean="0">
                                      <a:solidFill>
                                        <a:srgbClr val="0F1A4C"/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naryPr>
                                <m:sub>
                                  <m:r>
                                    <m:rPr>
                                      <m:brk m:alnAt="7"/>
                                    </m:rPr>
                                    <a:rPr lang="en-US" b="0" i="1" smtClean="0">
                                      <a:solidFill>
                                        <a:srgbClr val="0F1A4C"/>
                                      </a:solidFill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  <m:sup/>
                                <m:e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0F1A4C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rgbClr val="0F1A4C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𝑥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rgbClr val="0F1A4C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𝑖𝑗</m:t>
                                      </m:r>
                                    </m:sub>
                                  </m:sSub>
                                  <m:sSub>
                                    <m:sSubPr>
                                      <m:ctrlPr>
                                        <a:rPr lang="en-US" i="1">
                                          <a:solidFill>
                                            <a:srgbClr val="0F1A4C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i="1">
                                          <a:solidFill>
                                            <a:srgbClr val="0F1A4C"/>
                                          </a:solidFill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𝛽</m:t>
                                      </m:r>
                                    </m:e>
                                    <m:sub>
                                      <m:r>
                                        <a:rPr lang="en-US" i="1">
                                          <a:solidFill>
                                            <a:srgbClr val="0F1A4C"/>
                                          </a:solidFill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e>
                              </m:nary>
                            </m:e>
                          </m:d>
                        </m:e>
                      </m:nary>
                      <m:r>
                        <a:rPr lang="en-US" b="0" i="1" baseline="30000" smtClean="0">
                          <a:solidFill>
                            <a:srgbClr val="0F1A4C"/>
                          </a:solidFill>
                          <a:latin typeface="Cambria Math" panose="02040503050406030204" pitchFamily="18" charset="0"/>
                        </a:rPr>
                        <m:t>2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i="1" smtClean="0">
                          <a:solidFill>
                            <a:schemeClr val="bg1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  <m:nary>
                        <m:naryPr>
                          <m:chr m:val="∑"/>
                          <m:supHide m:val="on"/>
                          <m:ctrl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𝑗</m:t>
                          </m:r>
                        </m:sub>
                        <m:sup/>
                        <m:e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  <m:sSub>
                            <m:sSubPr>
                              <m:ctrlP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𝛽</m:t>
                              </m:r>
                            </m:e>
                            <m:sub>
                              <m:r>
                                <a:rPr lang="en-US" i="1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|</m:t>
                          </m:r>
                        </m:e>
                      </m:nary>
                    </m:oMath>
                  </m:oMathPara>
                </a14:m>
                <a:endParaRPr lang="en-US" dirty="0">
                  <a:solidFill>
                    <a:srgbClr val="0F1A4C"/>
                  </a:solidFill>
                </a:endParaRPr>
              </a:p>
            </p:txBody>
          </p:sp>
        </mc:Choice>
        <mc:Fallback xmlns=""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2C6F91B4-FB0F-0340-974A-3958AAC88A0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35787" y="1191370"/>
                <a:ext cx="3229474" cy="834587"/>
              </a:xfrm>
              <a:prstGeom prst="rect">
                <a:avLst/>
              </a:prstGeom>
              <a:blipFill>
                <a:blip r:embed="rId83"/>
                <a:stretch>
                  <a:fillRect l="-25490" t="-100000" r="-4314" b="-15671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EA97BD96-4200-B747-9229-02FA8ED8C798}"/>
                  </a:ext>
                </a:extLst>
              </p:cNvPr>
              <p:cNvSpPr/>
              <p:nvPr/>
            </p:nvSpPr>
            <p:spPr>
              <a:xfrm>
                <a:off x="7342632" y="1444130"/>
                <a:ext cx="361766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 smtClean="0">
                          <a:solidFill>
                            <a:srgbClr val="6069C9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𝜆</m:t>
                      </m:r>
                    </m:oMath>
                  </m:oMathPara>
                </a14:m>
                <a:endParaRPr lang="en-US" dirty="0">
                  <a:solidFill>
                    <a:srgbClr val="6069C9"/>
                  </a:solidFill>
                </a:endParaRPr>
              </a:p>
            </p:txBody>
          </p:sp>
        </mc:Choice>
        <mc:Fallback xmlns="">
          <p:sp>
            <p:nvSpPr>
              <p:cNvPr id="3" name="Rectangle 2">
                <a:extLst>
                  <a:ext uri="{FF2B5EF4-FFF2-40B4-BE49-F238E27FC236}">
                    <a16:creationId xmlns:a16="http://schemas.microsoft.com/office/drawing/2014/main" id="{EA97BD96-4200-B747-9229-02FA8ED8C79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42632" y="1444130"/>
                <a:ext cx="361766" cy="369332"/>
              </a:xfrm>
              <a:prstGeom prst="rect">
                <a:avLst/>
              </a:prstGeom>
              <a:blipFill>
                <a:blip r:embed="rId9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17460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5000" fill="hold"/>
                                        <p:tgtEl>
                                          <p:spTgt spid="3"/>
                                        </p:tgtEl>
                                      </p:cBhvr>
                                      <p:by x="200000" y="200000"/>
                                    </p:animScale>
                                  </p:childTnLst>
                                </p:cTn>
                              </p:par>
                              <p:par>
                                <p:cTn id="7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42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9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4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4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7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8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9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3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4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1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9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7" presetID="42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2" presetID="42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3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4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7" presetID="42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10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42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3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7" presetID="42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8" dur="1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9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0" dur="1000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42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4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1000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7" presetID="42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9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10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2" presetID="42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3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4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42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38" dur="10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9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2" presetID="42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3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10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7" presetID="42" presetClass="exit" presetSubtype="0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8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9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0" dur="10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42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3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4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7" presetID="42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9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0" dur="10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2" presetID="42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3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7" presetID="42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8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9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2" presetID="42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3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4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7" presetID="42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8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9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0" dur="1000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2" presetID="42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3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4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7" presetID="42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8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9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2" presetID="42" presetClass="exit" presetSubtype="0" fill="hold" grpId="0" nodeType="withEffect">
                                  <p:stCondLst>
                                    <p:cond delay="1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4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5" dur="1000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7" presetID="42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9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2" presetID="42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3" dur="10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4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/>
                                        <p:tgtEl>
                                          <p:spTgt spid="5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7" presetID="42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8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9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2" presetID="42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3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4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5" dur="10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42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9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2" presetID="42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3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4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7" presetID="42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1000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42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4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5" dur="1000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7" presetID="42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8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9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0" dur="1000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2" presetID="42" presetClass="exit" presetSubtype="0" fill="hold" grpId="0" nodeType="withEffect">
                                  <p:stCondLst>
                                    <p:cond delay="2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3" dur="1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4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5" dur="1000"/>
                                        <p:tgtEl>
                                          <p:spTgt spid="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7" presetID="42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8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9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0" dur="1000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2" presetID="42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3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4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5" dur="1000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7" presetID="42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8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9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0" dur="1000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2" presetID="42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3" dur="10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4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5" dur="1000"/>
                                        <p:tgtEl>
                                          <p:spTgt spid="6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7" presetID="42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8" dur="1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9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0" dur="1000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2" presetID="42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3" dur="10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4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5" dur="1000"/>
                                        <p:tgtEl>
                                          <p:spTgt spid="7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7" presetID="42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78" dur="1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9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0" dur="1000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2" presetID="42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3" dur="10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4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5" dur="1000"/>
                                        <p:tgtEl>
                                          <p:spTgt spid="7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8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7" presetID="42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88" dur="1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9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0" dur="1000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2" presetID="42" presetClass="exit" presetSubtype="0" fill="hold" grpId="0" nodeType="withEffect">
                                  <p:stCondLst>
                                    <p:cond delay="2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3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4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5" dur="1000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7" presetID="42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98" dur="1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9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0" dur="1000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2" presetID="42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3" dur="1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4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5" dur="1000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0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7" presetID="42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8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9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0" dur="1000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2" presetID="42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3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4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5" dur="1000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7" presetID="42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8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9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0" dur="1000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2" presetID="42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3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4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5" dur="1000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2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7" presetID="42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28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9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0" dur="1000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2" presetID="42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3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4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5" dur="1000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7" presetID="42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3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9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0" dur="1000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2" presetID="42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4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5" dur="1000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7" presetID="42" presetClass="exit" presetSubtype="0" fill="hold" grpId="0" nodeType="withEffect">
                                  <p:stCondLst>
                                    <p:cond delay="30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48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9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0" dur="1000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2" presetID="42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3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4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5" dur="1000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5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7" presetID="42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58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9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0" dur="1000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62" presetID="42" presetClass="exit" presetSubtype="0" fill="hold" grpId="0" nodeType="withEffect">
                                  <p:stCondLst>
                                    <p:cond delay="3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3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4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5" dur="1000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.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6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  <p:bldP spid="12" grpId="0"/>
      <p:bldP spid="14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5" grpId="0"/>
      <p:bldP spid="37" grpId="0"/>
      <p:bldP spid="38" grpId="0"/>
      <p:bldP spid="39" grpId="0"/>
      <p:bldP spid="40" grpId="0"/>
      <p:bldP spid="41" grpId="0"/>
      <p:bldP spid="42" grpId="0"/>
      <p:bldP spid="43" grpId="0"/>
      <p:bldP spid="44" grpId="0"/>
      <p:bldP spid="46" grpId="0"/>
      <p:bldP spid="47" grpId="0"/>
      <p:bldP spid="48" grpId="0"/>
      <p:bldP spid="49" grpId="0"/>
      <p:bldP spid="50" grpId="0"/>
      <p:bldP spid="51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  <p:bldP spid="65" grpId="0"/>
      <p:bldP spid="66" grpId="0"/>
      <p:bldP spid="67" grpId="0"/>
      <p:bldP spid="68" grpId="0"/>
      <p:bldP spid="69" grpId="0"/>
      <p:bldP spid="70" grpId="0"/>
      <p:bldP spid="71" grpId="0"/>
      <p:bldP spid="72" grpId="0"/>
      <p:bldP spid="73" grpId="0"/>
      <p:bldP spid="74" grpId="0"/>
      <p:bldP spid="75" grpId="0"/>
      <p:bldP spid="76" grpId="0"/>
      <p:bldP spid="77" grpId="0"/>
      <p:bldP spid="78" grpId="0"/>
      <p:bldP spid="79" grpId="0"/>
      <p:bldP spid="80" grpId="0"/>
      <p:bldP spid="82" grpId="0"/>
      <p:bldP spid="83" grpId="0"/>
      <p:bldP spid="84" grpId="0"/>
      <p:bldP spid="85" grpId="0"/>
      <p:bldP spid="86" grpId="0"/>
      <p:bldP spid="87" grpId="0"/>
      <p:bldP spid="88" grpId="0"/>
      <p:bldP spid="90" grpId="0"/>
      <p:bldP spid="91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242CE6-2C89-734A-9A83-1E9449DA2C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in Bayesian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7C20AA4-5906-9D43-8DD6-F75111FBBD8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Bayesian VAR models</a:t>
            </a:r>
          </a:p>
          <a:p>
            <a:r>
              <a:rPr lang="en-US" dirty="0"/>
              <a:t>Bayesian IRF and FEVD analysis</a:t>
            </a:r>
          </a:p>
          <a:p>
            <a:r>
              <a:rPr lang="en-US" dirty="0"/>
              <a:t>Bayesian dynamic forecasting</a:t>
            </a:r>
          </a:p>
          <a:p>
            <a:r>
              <a:rPr lang="en-US" dirty="0"/>
              <a:t>Bayesian linear and nonlinear DSGE models</a:t>
            </a:r>
          </a:p>
          <a:p>
            <a:r>
              <a:rPr lang="en-US" dirty="0"/>
              <a:t>Bayesian longitudinal/panel-data models</a:t>
            </a:r>
          </a:p>
          <a:p>
            <a:r>
              <a:rPr lang="en-US" dirty="0"/>
              <a:t>Bayesian multilevel models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E62C84C-DD07-4C4B-9FEE-467366E0F19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7046999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B2674-D732-EA4D-8574-5B56E92A8E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Lasso in Stata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87CD6F5-0E6F-5248-A740-13BCC94EFA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2552EF-10F0-6E41-A576-F5BB17FAD3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851900" cy="241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1F671973-E255-064F-A792-B5FA94CC6A4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451671"/>
            <a:ext cx="8902700" cy="3860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18543673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E557B8-09FC-A44A-A34B-698CB0BFA99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BIC selection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89D41BF-0542-AF44-912D-70AB1879BF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26627F1-C238-454A-BD3F-DFA4E677C18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451671"/>
            <a:ext cx="8902700" cy="3860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B9F9B52F-523A-264A-B66B-DB8E76750E41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8736" b="-58478"/>
          <a:stretch/>
        </p:blipFill>
        <p:spPr>
          <a:xfrm>
            <a:off x="628650" y="2069261"/>
            <a:ext cx="4563836" cy="382409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CBFF6FCE-9365-594B-BDC8-8F6E1648B315}"/>
              </a:ext>
            </a:extLst>
          </p:cNvPr>
          <p:cNvCxnSpPr>
            <a:cxnSpLocks/>
          </p:cNvCxnSpPr>
          <p:nvPr/>
        </p:nvCxnSpPr>
        <p:spPr>
          <a:xfrm>
            <a:off x="3729446" y="2328672"/>
            <a:ext cx="134242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433216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75856C-BB77-BA48-A6E1-F6D637945F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BIC selection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08EA3B7-3C81-8C44-9719-42A101EFDF9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247FC331-6564-B143-8025-A2A5DB717CB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851900" cy="241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5405F96D-F346-0545-A1F2-D90A3715A9B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271268"/>
            <a:ext cx="5797550" cy="421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798384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985B8D-8F25-4A48-B457-F0F693A9C9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Lasso with clustered data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69F2EB-E589-6248-9449-9C1DC39315D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Observations sampled repeatedly over time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Observations nested in clusters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F8472AC-8D40-714C-923E-2B4ADCF80A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Graphic 4" descr="Monthly calendar outline">
            <a:extLst>
              <a:ext uri="{FF2B5EF4-FFF2-40B4-BE49-F238E27FC236}">
                <a16:creationId xmlns:a16="http://schemas.microsoft.com/office/drawing/2014/main" id="{34B6C956-E809-6D4C-AC8F-A33D1B0E5D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86486" y="2318555"/>
            <a:ext cx="2286864" cy="228686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A31C6AD-67CD-CC47-B9BA-5C3529070888}"/>
              </a:ext>
            </a:extLst>
          </p:cNvPr>
          <p:cNvSpPr/>
          <p:nvPr/>
        </p:nvSpPr>
        <p:spPr>
          <a:xfrm>
            <a:off x="1794131" y="3124599"/>
            <a:ext cx="201805" cy="1828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533094B-6C2B-9249-BBD4-80C894496090}"/>
              </a:ext>
            </a:extLst>
          </p:cNvPr>
          <p:cNvSpPr/>
          <p:nvPr/>
        </p:nvSpPr>
        <p:spPr>
          <a:xfrm>
            <a:off x="2505897" y="3124599"/>
            <a:ext cx="201805" cy="1828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5967BFA-D148-0248-B055-DF0DD07047CB}"/>
              </a:ext>
            </a:extLst>
          </p:cNvPr>
          <p:cNvSpPr/>
          <p:nvPr/>
        </p:nvSpPr>
        <p:spPr>
          <a:xfrm>
            <a:off x="1555750" y="3372626"/>
            <a:ext cx="201805" cy="1828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7273097-429E-754B-A707-AD7BC495E02B}"/>
              </a:ext>
            </a:extLst>
          </p:cNvPr>
          <p:cNvSpPr/>
          <p:nvPr/>
        </p:nvSpPr>
        <p:spPr>
          <a:xfrm>
            <a:off x="2034151" y="3371379"/>
            <a:ext cx="201805" cy="1828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BE784F7-8801-6D44-AD12-70101424E66F}"/>
              </a:ext>
            </a:extLst>
          </p:cNvPr>
          <p:cNvSpPr/>
          <p:nvPr/>
        </p:nvSpPr>
        <p:spPr>
          <a:xfrm>
            <a:off x="1794130" y="3609123"/>
            <a:ext cx="201805" cy="1828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5A407A0-9B95-184F-ADB5-55D81ACCAE6F}"/>
              </a:ext>
            </a:extLst>
          </p:cNvPr>
          <p:cNvSpPr/>
          <p:nvPr/>
        </p:nvSpPr>
        <p:spPr>
          <a:xfrm>
            <a:off x="2271678" y="3609123"/>
            <a:ext cx="201805" cy="1828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A1F9A86-5881-DC45-8ED9-001733D9CFC7}"/>
              </a:ext>
            </a:extLst>
          </p:cNvPr>
          <p:cNvSpPr/>
          <p:nvPr/>
        </p:nvSpPr>
        <p:spPr>
          <a:xfrm>
            <a:off x="1794129" y="3848328"/>
            <a:ext cx="201805" cy="182880"/>
          </a:xfrm>
          <a:prstGeom prst="rect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AA2A2917-9A23-D74A-BB9E-2E7E06AFD589}"/>
              </a:ext>
            </a:extLst>
          </p:cNvPr>
          <p:cNvSpPr txBox="1"/>
          <p:nvPr/>
        </p:nvSpPr>
        <p:spPr>
          <a:xfrm>
            <a:off x="996877" y="6046334"/>
            <a:ext cx="1641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Carly    Fred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F2E8E4AC-97B4-D64A-B370-5BF80D61CA78}"/>
              </a:ext>
            </a:extLst>
          </p:cNvPr>
          <p:cNvSpPr txBox="1"/>
          <p:nvPr/>
        </p:nvSpPr>
        <p:spPr>
          <a:xfrm>
            <a:off x="2320372" y="6046334"/>
            <a:ext cx="1641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Sally   Ana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8EBED665-4268-0C45-B856-824A119953ED}"/>
              </a:ext>
            </a:extLst>
          </p:cNvPr>
          <p:cNvSpPr txBox="1"/>
          <p:nvPr/>
        </p:nvSpPr>
        <p:spPr>
          <a:xfrm>
            <a:off x="3473814" y="6046334"/>
            <a:ext cx="16411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6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Henry   Tom</a:t>
            </a:r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3AFB8CB9-8091-BA4E-985D-543713DFFF9F}"/>
              </a:ext>
            </a:extLst>
          </p:cNvPr>
          <p:cNvCxnSpPr>
            <a:cxnSpLocks/>
          </p:cNvCxnSpPr>
          <p:nvPr/>
        </p:nvCxnSpPr>
        <p:spPr>
          <a:xfrm flipH="1">
            <a:off x="1367643" y="5801142"/>
            <a:ext cx="357808" cy="2451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E515A062-9CA4-4045-94C7-E53A93277385}"/>
              </a:ext>
            </a:extLst>
          </p:cNvPr>
          <p:cNvCxnSpPr>
            <a:cxnSpLocks/>
          </p:cNvCxnSpPr>
          <p:nvPr/>
        </p:nvCxnSpPr>
        <p:spPr>
          <a:xfrm>
            <a:off x="1723575" y="5796870"/>
            <a:ext cx="248511" cy="24946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Straight Connector 20">
            <a:extLst>
              <a:ext uri="{FF2B5EF4-FFF2-40B4-BE49-F238E27FC236}">
                <a16:creationId xmlns:a16="http://schemas.microsoft.com/office/drawing/2014/main" id="{66FAFE5C-40F1-074D-9FAB-6AD1637F3627}"/>
              </a:ext>
            </a:extLst>
          </p:cNvPr>
          <p:cNvCxnSpPr/>
          <p:nvPr/>
        </p:nvCxnSpPr>
        <p:spPr>
          <a:xfrm flipH="1">
            <a:off x="2567025" y="5796870"/>
            <a:ext cx="357808" cy="2451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7E1153C-A020-CF49-BA5E-FE0B9108FAFB}"/>
              </a:ext>
            </a:extLst>
          </p:cNvPr>
          <p:cNvCxnSpPr>
            <a:cxnSpLocks/>
          </p:cNvCxnSpPr>
          <p:nvPr/>
        </p:nvCxnSpPr>
        <p:spPr>
          <a:xfrm>
            <a:off x="2922957" y="5792598"/>
            <a:ext cx="248511" cy="24946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F7A8E0C5-1049-6B47-B4C7-7A8A2CFBC66C}"/>
              </a:ext>
            </a:extLst>
          </p:cNvPr>
          <p:cNvCxnSpPr/>
          <p:nvPr/>
        </p:nvCxnSpPr>
        <p:spPr>
          <a:xfrm flipH="1">
            <a:off x="3766748" y="5796870"/>
            <a:ext cx="357808" cy="24519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814D83B-EAAF-3349-B325-128CA93CC742}"/>
              </a:ext>
            </a:extLst>
          </p:cNvPr>
          <p:cNvCxnSpPr>
            <a:cxnSpLocks/>
          </p:cNvCxnSpPr>
          <p:nvPr/>
        </p:nvCxnSpPr>
        <p:spPr>
          <a:xfrm>
            <a:off x="4122680" y="5792598"/>
            <a:ext cx="248511" cy="24946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Graphic 25" descr="Schoolhouse with solid fill">
            <a:extLst>
              <a:ext uri="{FF2B5EF4-FFF2-40B4-BE49-F238E27FC236}">
                <a16:creationId xmlns:a16="http://schemas.microsoft.com/office/drawing/2014/main" id="{3451971F-69F0-7249-BF4B-63D16C9D731C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266231" y="4999443"/>
            <a:ext cx="914400" cy="914400"/>
          </a:xfrm>
          <a:prstGeom prst="rect">
            <a:avLst/>
          </a:prstGeom>
        </p:spPr>
      </p:pic>
      <p:pic>
        <p:nvPicPr>
          <p:cNvPr id="27" name="Graphic 26" descr="Schoolhouse with solid fill">
            <a:extLst>
              <a:ext uri="{FF2B5EF4-FFF2-40B4-BE49-F238E27FC236}">
                <a16:creationId xmlns:a16="http://schemas.microsoft.com/office/drawing/2014/main" id="{5FADABE2-B3E7-D54C-833D-D7D8DE9ACD0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462424" y="4999443"/>
            <a:ext cx="914400" cy="914400"/>
          </a:xfrm>
          <a:prstGeom prst="rect">
            <a:avLst/>
          </a:prstGeom>
        </p:spPr>
      </p:pic>
      <p:pic>
        <p:nvPicPr>
          <p:cNvPr id="28" name="Graphic 27" descr="Schoolhouse with solid fill">
            <a:extLst>
              <a:ext uri="{FF2B5EF4-FFF2-40B4-BE49-F238E27FC236}">
                <a16:creationId xmlns:a16="http://schemas.microsoft.com/office/drawing/2014/main" id="{8901B506-9281-2046-8E9D-ED5F4EC78B9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665139" y="4999443"/>
            <a:ext cx="914400" cy="914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5200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6" grpId="0"/>
      <p:bldP spid="17" grpId="0"/>
      <p:bldP spid="18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84CC1-C78D-D847-B60E-439B11438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Lasso for clustered data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068DA3-780D-5541-BECC-6DD4A334B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8D1A44-F883-0A4F-8468-5271CD30A51F}"/>
              </a:ext>
            </a:extLst>
          </p:cNvPr>
          <p:cNvSpPr txBox="1"/>
          <p:nvPr/>
        </p:nvSpPr>
        <p:spPr>
          <a:xfrm>
            <a:off x="628650" y="1905856"/>
            <a:ext cx="2462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6069C9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for prediction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AACC172-675D-304F-9339-9E346AF1032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23346" b="-36683"/>
          <a:stretch/>
        </p:blipFill>
        <p:spPr>
          <a:xfrm>
            <a:off x="628650" y="2364389"/>
            <a:ext cx="6824336" cy="329814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182CC5B3-048C-844B-9828-0D5B0B9C2AF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694203"/>
            <a:ext cx="8902700" cy="41021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D8261334-3CEE-BC4C-A2CC-0094557A480F}"/>
              </a:ext>
            </a:extLst>
          </p:cNvPr>
          <p:cNvCxnSpPr/>
          <p:nvPr/>
        </p:nvCxnSpPr>
        <p:spPr>
          <a:xfrm>
            <a:off x="4328160" y="2609088"/>
            <a:ext cx="14630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55082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F84CC1-C78D-D847-B60E-439B11438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Lasso for clustered data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8068DA3-780D-5541-BECC-6DD4A334B9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78D1A44-F883-0A4F-8468-5271CD30A51F}"/>
              </a:ext>
            </a:extLst>
          </p:cNvPr>
          <p:cNvSpPr txBox="1"/>
          <p:nvPr/>
        </p:nvSpPr>
        <p:spPr>
          <a:xfrm>
            <a:off x="628650" y="1905856"/>
            <a:ext cx="246264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6069C9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</a:rPr>
              <a:t>for inference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C345600-D1D4-BD46-8B0C-1FDFC7824F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-1" r="5477" b="-51315"/>
          <a:stretch/>
        </p:blipFill>
        <p:spPr>
          <a:xfrm>
            <a:off x="628650" y="2367520"/>
            <a:ext cx="8415142" cy="3651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907EAACC-001F-AC4B-B923-ECF7CDBE027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732645"/>
            <a:ext cx="8902700" cy="38608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05CE3B09-33D1-0141-9ECA-88F1344B5E98}"/>
              </a:ext>
            </a:extLst>
          </p:cNvPr>
          <p:cNvCxnSpPr>
            <a:cxnSpLocks/>
          </p:cNvCxnSpPr>
          <p:nvPr/>
        </p:nvCxnSpPr>
        <p:spPr>
          <a:xfrm>
            <a:off x="5559552" y="2621280"/>
            <a:ext cx="184099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765225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F371B-5B81-1B41-9A05-352725587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 effects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37DB8-4D2D-DC4A-8BF8-11FDAAECAE4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/>
              <a:t>What is the effect of smoking on birthweight?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495DB8-BAE5-9C4B-8C6D-90BAA2BC9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D608F4-EF3F-A342-B392-334A756BC298}"/>
              </a:ext>
            </a:extLst>
          </p:cNvPr>
          <p:cNvSpPr/>
          <p:nvPr/>
        </p:nvSpPr>
        <p:spPr>
          <a:xfrm>
            <a:off x="1058367" y="3320663"/>
            <a:ext cx="806823" cy="25925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74C3088-066C-8448-83B9-D1CA55E471DA}"/>
              </a:ext>
            </a:extLst>
          </p:cNvPr>
          <p:cNvSpPr/>
          <p:nvPr/>
        </p:nvSpPr>
        <p:spPr>
          <a:xfrm>
            <a:off x="2466442" y="3675667"/>
            <a:ext cx="806823" cy="22375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5A6C5D-C830-0744-A457-87FA0C4D4158}"/>
              </a:ext>
            </a:extLst>
          </p:cNvPr>
          <p:cNvSpPr txBox="1"/>
          <p:nvPr/>
        </p:nvSpPr>
        <p:spPr>
          <a:xfrm>
            <a:off x="2343066" y="5913256"/>
            <a:ext cx="10535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Smoker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EA3A95-7203-1D48-97FC-67020FE08740}"/>
              </a:ext>
            </a:extLst>
          </p:cNvPr>
          <p:cNvSpPr txBox="1"/>
          <p:nvPr/>
        </p:nvSpPr>
        <p:spPr>
          <a:xfrm>
            <a:off x="731520" y="5913256"/>
            <a:ext cx="1460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Nonsmoker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8A4DDB-60A4-B04B-86FE-8D7512244B78}"/>
              </a:ext>
            </a:extLst>
          </p:cNvPr>
          <p:cNvSpPr txBox="1"/>
          <p:nvPr/>
        </p:nvSpPr>
        <p:spPr>
          <a:xfrm>
            <a:off x="945411" y="2956922"/>
            <a:ext cx="1032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3,413 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364A6F-959E-1846-A528-926CDF8DC562}"/>
              </a:ext>
            </a:extLst>
          </p:cNvPr>
          <p:cNvSpPr txBox="1"/>
          <p:nvPr/>
        </p:nvSpPr>
        <p:spPr>
          <a:xfrm>
            <a:off x="2353486" y="3310374"/>
            <a:ext cx="1032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3,138 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510790F-B2C8-B54B-9A2A-211954B372D8}"/>
                  </a:ext>
                </a:extLst>
              </p:cNvPr>
              <p:cNvSpPr txBox="1"/>
              <p:nvPr/>
            </p:nvSpPr>
            <p:spPr>
              <a:xfrm>
                <a:off x="3874517" y="4720670"/>
                <a:ext cx="5065860" cy="830997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left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𝑙𝑜𝑔𝑖𝑡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𝑝𝑟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(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𝑠𝑚𝑜𝑘𝑖𝑛𝑔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)=</m:t>
                      </m:r>
                      <m:r>
                        <m:rPr>
                          <m:nor/>
                        </m:rPr>
                        <a:rPr lang="en-US"/>
                        <m:t>mmarried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  <m:r>
                        <m:rPr>
                          <m:nor/>
                        </m:rPr>
                        <a:rPr lang="en-US"/>
                        <m:t>c</m:t>
                      </m:r>
                      <m:r>
                        <m:rPr>
                          <m:nor/>
                        </m:rPr>
                        <a:rPr lang="en-US"/>
                        <m:t>.</m:t>
                      </m:r>
                      <m:r>
                        <m:rPr>
                          <m:nor/>
                        </m:rPr>
                        <a:rPr lang="en-US"/>
                        <m:t>mage</m:t>
                      </m:r>
                      <m:r>
                        <m:rPr>
                          <m:nor/>
                        </m:rPr>
                        <a:rPr lang="en-US" b="0" i="0" smtClean="0"/>
                        <m:t> </m:t>
                      </m:r>
                      <m:r>
                        <m:rPr>
                          <m:nor/>
                        </m:rPr>
                        <a:rPr lang="en-US" b="0" i="0" smtClean="0"/>
                        <m:t>order</m:t>
                      </m:r>
                      <m:r>
                        <m:rPr>
                          <m:nor/>
                        </m:rPr>
                        <a:rPr lang="en-US"/>
                        <m:t> </m:t>
                      </m:r>
                    </m:oMath>
                  </m:oMathPara>
                </a14:m>
                <a:endParaRPr lang="en-US" dirty="0"/>
              </a:p>
              <a:p>
                <a:r>
                  <a:rPr lang="en-US" dirty="0"/>
                  <a:t> </a:t>
                </a:r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510790F-B2C8-B54B-9A2A-211954B372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4517" y="4720670"/>
                <a:ext cx="5065860" cy="830997"/>
              </a:xfrm>
              <a:prstGeom prst="rect">
                <a:avLst/>
              </a:prstGeom>
              <a:blipFill>
                <a:blip r:embed="rId4"/>
                <a:stretch>
                  <a:fillRect l="-2250" t="-746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E979A98-54C4-0741-BCCF-D44EEBDB13E7}"/>
                  </a:ext>
                </a:extLst>
              </p:cNvPr>
              <p:cNvSpPr/>
              <p:nvPr/>
            </p:nvSpPr>
            <p:spPr>
              <a:xfrm>
                <a:off x="4930032" y="3054378"/>
                <a:ext cx="113685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/>
                        <m:t>prenatal</m:t>
                      </m:r>
                      <m:r>
                        <m:rPr>
                          <m:nor/>
                        </m:rPr>
                        <a:rPr lang="en-US"/>
                        <m:t>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EE979A98-54C4-0741-BCCF-D44EEBDB13E7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0032" y="3054378"/>
                <a:ext cx="1136850" cy="369332"/>
              </a:xfrm>
              <a:prstGeom prst="rect">
                <a:avLst/>
              </a:prstGeom>
              <a:blipFill>
                <a:blip r:embed="rId5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F14284CE-2921-2640-93B5-573C20FA0922}"/>
                  </a:ext>
                </a:extLst>
              </p:cNvPr>
              <p:cNvSpPr/>
              <p:nvPr/>
            </p:nvSpPr>
            <p:spPr>
              <a:xfrm>
                <a:off x="5918726" y="3054374"/>
                <a:ext cx="116730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/>
                        <m:t>mmarried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F14284CE-2921-2640-93B5-573C20FA0922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8726" y="3054374"/>
                <a:ext cx="1167307" cy="369332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061A62E-9D3D-E744-9478-A7A3345C9BA5}"/>
                  </a:ext>
                </a:extLst>
              </p:cNvPr>
              <p:cNvSpPr/>
              <p:nvPr/>
            </p:nvSpPr>
            <p:spPr>
              <a:xfrm>
                <a:off x="3780523" y="3054382"/>
                <a:ext cx="13236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𝑏𝑤𝑒𝑖𝑔h𝑡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4061A62E-9D3D-E744-9478-A7A3345C9BA5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0523" y="3054382"/>
                <a:ext cx="1323631" cy="369332"/>
              </a:xfrm>
              <a:prstGeom prst="rect">
                <a:avLst/>
              </a:prstGeom>
              <a:blipFill>
                <a:blip r:embed="rId7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595709D-A5C8-724B-81E8-275936A94410}"/>
                  </a:ext>
                </a:extLst>
              </p:cNvPr>
              <p:cNvSpPr/>
              <p:nvPr/>
            </p:nvSpPr>
            <p:spPr>
              <a:xfrm>
                <a:off x="6949133" y="3049294"/>
                <a:ext cx="75533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/>
                        <m:t>mage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B595709D-A5C8-724B-81E8-275936A94410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9133" y="3049294"/>
                <a:ext cx="755335" cy="369332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3D097158-56EC-504B-99FF-BA75B53FE744}"/>
                  </a:ext>
                </a:extLst>
              </p:cNvPr>
              <p:cNvSpPr/>
              <p:nvPr/>
            </p:nvSpPr>
            <p:spPr>
              <a:xfrm>
                <a:off x="7530185" y="3048949"/>
                <a:ext cx="76335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/>
                        <m:t>fbaby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Rectangle 17">
                <a:extLst>
                  <a:ext uri="{FF2B5EF4-FFF2-40B4-BE49-F238E27FC236}">
                    <a16:creationId xmlns:a16="http://schemas.microsoft.com/office/drawing/2014/main" id="{3D097158-56EC-504B-99FF-BA75B53FE744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0185" y="3048949"/>
                <a:ext cx="763351" cy="369332"/>
              </a:xfrm>
              <a:prstGeom prst="rect">
                <a:avLst/>
              </a:prstGeom>
              <a:blipFill>
                <a:blip r:embed="rId9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1" name="TextBox 10">
            <a:extLst>
              <a:ext uri="{FF2B5EF4-FFF2-40B4-BE49-F238E27FC236}">
                <a16:creationId xmlns:a16="http://schemas.microsoft.com/office/drawing/2014/main" id="{11F9E3AB-26AF-F941-848B-22DC56E66D70}"/>
              </a:ext>
            </a:extLst>
          </p:cNvPr>
          <p:cNvSpPr txBox="1"/>
          <p:nvPr/>
        </p:nvSpPr>
        <p:spPr>
          <a:xfrm>
            <a:off x="3780523" y="2684697"/>
            <a:ext cx="4324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Augmented inverse-probability weighting</a:t>
            </a:r>
          </a:p>
        </p:txBody>
      </p:sp>
    </p:spTree>
    <p:extLst>
      <p:ext uri="{BB962C8B-B14F-4D97-AF65-F5344CB8AC3E}">
        <p14:creationId xmlns:p14="http://schemas.microsoft.com/office/powerpoint/2010/main" val="30101816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500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17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/>
      <p:bldP spid="8" grpId="0"/>
      <p:bldP spid="9" grpId="0"/>
      <p:bldP spid="10" grpId="0"/>
      <p:bldP spid="13" grpId="0"/>
      <p:bldP spid="14" grpId="0"/>
      <p:bldP spid="15" grpId="0"/>
      <p:bldP spid="16" grpId="0"/>
      <p:bldP spid="17" grpId="0"/>
      <p:bldP spid="18" grpId="0"/>
      <p:bldP spid="11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9F371B-5B81-1B41-9A05-35272558789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 effects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137DB8-4D2D-DC4A-8BF8-11FDAAECAE4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84248"/>
            <a:ext cx="7886700" cy="557032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What is the effect of smoking on birthweight?</a:t>
            </a:r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3495DB8-BAE5-9C4B-8C6D-90BAA2BC9E7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FD608F4-EF3F-A342-B392-334A756BC298}"/>
              </a:ext>
            </a:extLst>
          </p:cNvPr>
          <p:cNvSpPr/>
          <p:nvPr/>
        </p:nvSpPr>
        <p:spPr>
          <a:xfrm>
            <a:off x="1058367" y="3320663"/>
            <a:ext cx="806823" cy="2592593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774C3088-066C-8448-83B9-D1CA55E471DA}"/>
              </a:ext>
            </a:extLst>
          </p:cNvPr>
          <p:cNvSpPr/>
          <p:nvPr/>
        </p:nvSpPr>
        <p:spPr>
          <a:xfrm>
            <a:off x="2466442" y="3675667"/>
            <a:ext cx="806823" cy="2237589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685A6C5D-C830-0744-A457-87FA0C4D4158}"/>
              </a:ext>
            </a:extLst>
          </p:cNvPr>
          <p:cNvSpPr txBox="1"/>
          <p:nvPr/>
        </p:nvSpPr>
        <p:spPr>
          <a:xfrm>
            <a:off x="2343066" y="5913256"/>
            <a:ext cx="105357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Smoker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F8EA3A95-7203-1D48-97FC-67020FE08740}"/>
              </a:ext>
            </a:extLst>
          </p:cNvPr>
          <p:cNvSpPr txBox="1"/>
          <p:nvPr/>
        </p:nvSpPr>
        <p:spPr>
          <a:xfrm>
            <a:off x="731520" y="5913256"/>
            <a:ext cx="146051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Nonsmoker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8A4DDB-60A4-B04B-86FE-8D7512244B78}"/>
              </a:ext>
            </a:extLst>
          </p:cNvPr>
          <p:cNvSpPr txBox="1"/>
          <p:nvPr/>
        </p:nvSpPr>
        <p:spPr>
          <a:xfrm>
            <a:off x="945411" y="2956922"/>
            <a:ext cx="1032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3,413 g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B1364A6F-959E-1846-A528-926CDF8DC562}"/>
              </a:ext>
            </a:extLst>
          </p:cNvPr>
          <p:cNvSpPr txBox="1"/>
          <p:nvPr/>
        </p:nvSpPr>
        <p:spPr>
          <a:xfrm>
            <a:off x="2353486" y="3310374"/>
            <a:ext cx="10327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3,138 g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510790F-B2C8-B54B-9A2A-211954B372D8}"/>
                  </a:ext>
                </a:extLst>
              </p:cNvPr>
              <p:cNvSpPr txBox="1"/>
              <p:nvPr/>
            </p:nvSpPr>
            <p:spPr>
              <a:xfrm>
                <a:off x="3874517" y="4720670"/>
                <a:ext cx="2183383" cy="824649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𝑙𝑜𝑔𝑖𝑡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𝑝𝑟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(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𝑠𝑚𝑜𝑘𝑖𝑛𝑔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)=</m:t>
                    </m:r>
                  </m:oMath>
                </a14:m>
                <a:r>
                  <a:rPr lang="en-US" dirty="0"/>
                  <a:t>					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510790F-B2C8-B54B-9A2A-211954B372D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74517" y="4720670"/>
                <a:ext cx="2183383" cy="824649"/>
              </a:xfrm>
              <a:prstGeom prst="rect">
                <a:avLst/>
              </a:prstGeom>
              <a:blipFill>
                <a:blip r:embed="rId3"/>
                <a:stretch>
                  <a:fillRect l="-5202" r="-115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41C281EC-53FC-854F-B0A5-CB94D247C5C6}"/>
                  </a:ext>
                </a:extLst>
              </p:cNvPr>
              <p:cNvSpPr/>
              <p:nvPr/>
            </p:nvSpPr>
            <p:spPr>
              <a:xfrm>
                <a:off x="4930032" y="3054378"/>
                <a:ext cx="1136850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/>
                        <m:t>prenatal</m:t>
                      </m:r>
                      <m:r>
                        <m:rPr>
                          <m:nor/>
                        </m:rPr>
                        <a:rPr lang="en-US"/>
                        <m:t>1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Rectangle 10">
                <a:extLst>
                  <a:ext uri="{FF2B5EF4-FFF2-40B4-BE49-F238E27FC236}">
                    <a16:creationId xmlns:a16="http://schemas.microsoft.com/office/drawing/2014/main" id="{41C281EC-53FC-854F-B0A5-CB94D247C5C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30032" y="3054378"/>
                <a:ext cx="1136850" cy="369332"/>
              </a:xfrm>
              <a:prstGeom prst="rect">
                <a:avLst/>
              </a:prstGeom>
              <a:blipFill>
                <a:blip r:embed="rId4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17829C7-5F2F-EB46-AFA5-E3D3D0004CAC}"/>
                  </a:ext>
                </a:extLst>
              </p:cNvPr>
              <p:cNvSpPr/>
              <p:nvPr/>
            </p:nvSpPr>
            <p:spPr>
              <a:xfrm>
                <a:off x="5918726" y="3054374"/>
                <a:ext cx="116730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/>
                        <m:t>mmarried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4" name="Rectangle 13">
                <a:extLst>
                  <a:ext uri="{FF2B5EF4-FFF2-40B4-BE49-F238E27FC236}">
                    <a16:creationId xmlns:a16="http://schemas.microsoft.com/office/drawing/2014/main" id="{417829C7-5F2F-EB46-AFA5-E3D3D0004CA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18726" y="3054374"/>
                <a:ext cx="1167307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21D768E1-975F-D844-A33E-344B563830A3}"/>
                  </a:ext>
                </a:extLst>
              </p:cNvPr>
              <p:cNvSpPr/>
              <p:nvPr/>
            </p:nvSpPr>
            <p:spPr>
              <a:xfrm>
                <a:off x="3780523" y="3054382"/>
                <a:ext cx="13236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i="1">
                          <a:latin typeface="Cambria Math" panose="02040503050406030204" pitchFamily="18" charset="0"/>
                        </a:rPr>
                        <m:t>𝑏𝑤𝑒𝑖𝑔h𝑡</m:t>
                      </m:r>
                      <m:r>
                        <a:rPr lang="en-US" i="1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21D768E1-975F-D844-A33E-344B563830A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80523" y="3054382"/>
                <a:ext cx="1323631" cy="369332"/>
              </a:xfrm>
              <a:prstGeom prst="rect">
                <a:avLst/>
              </a:prstGeom>
              <a:blipFill>
                <a:blip r:embed="rId3"/>
                <a:stretch>
                  <a:fillRect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4E7B317-67F1-554B-A510-2A2E3031FED8}"/>
                  </a:ext>
                </a:extLst>
              </p:cNvPr>
              <p:cNvSpPr/>
              <p:nvPr/>
            </p:nvSpPr>
            <p:spPr>
              <a:xfrm>
                <a:off x="6949133" y="3049294"/>
                <a:ext cx="75533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/>
                        <m:t>mage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Rectangle 15">
                <a:extLst>
                  <a:ext uri="{FF2B5EF4-FFF2-40B4-BE49-F238E27FC236}">
                    <a16:creationId xmlns:a16="http://schemas.microsoft.com/office/drawing/2014/main" id="{04E7B317-67F1-554B-A510-2A2E3031FED8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49133" y="3049294"/>
                <a:ext cx="755335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79E540BF-2CBB-DC4A-B8D6-E3A4C24AA463}"/>
                  </a:ext>
                </a:extLst>
              </p:cNvPr>
              <p:cNvSpPr/>
              <p:nvPr/>
            </p:nvSpPr>
            <p:spPr>
              <a:xfrm>
                <a:off x="7530185" y="3048949"/>
                <a:ext cx="76335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/>
                        <m:t>fbaby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Rectangle 16">
                <a:extLst>
                  <a:ext uri="{FF2B5EF4-FFF2-40B4-BE49-F238E27FC236}">
                    <a16:creationId xmlns:a16="http://schemas.microsoft.com/office/drawing/2014/main" id="{79E540BF-2CBB-DC4A-B8D6-E3A4C24AA463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30185" y="3048949"/>
                <a:ext cx="763351" cy="369332"/>
              </a:xfrm>
              <a:prstGeom prst="rect">
                <a:avLst/>
              </a:prstGeom>
              <a:blipFill>
                <a:blip r:embed="rId8"/>
                <a:stretch>
                  <a:fillRect b="-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8" name="Rectangle 17">
            <a:extLst>
              <a:ext uri="{FF2B5EF4-FFF2-40B4-BE49-F238E27FC236}">
                <a16:creationId xmlns:a16="http://schemas.microsoft.com/office/drawing/2014/main" id="{1C9C9609-AA31-7648-BB96-A753F89C656E}"/>
              </a:ext>
            </a:extLst>
          </p:cNvPr>
          <p:cNvSpPr/>
          <p:nvPr/>
        </p:nvSpPr>
        <p:spPr>
          <a:xfrm>
            <a:off x="4980504" y="3310374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mhisp</a:t>
            </a:r>
            <a:endParaRPr lang="en-US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2ABAB81-2053-0445-B382-50BD0F8885A9}"/>
              </a:ext>
            </a:extLst>
          </p:cNvPr>
          <p:cNvSpPr/>
          <p:nvPr/>
        </p:nvSpPr>
        <p:spPr>
          <a:xfrm>
            <a:off x="5646347" y="3310374"/>
            <a:ext cx="641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fhisp</a:t>
            </a:r>
            <a:endParaRPr lang="en-US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964BAE99-19E1-9447-BDED-D21F28121077}"/>
              </a:ext>
            </a:extLst>
          </p:cNvPr>
          <p:cNvSpPr/>
          <p:nvPr/>
        </p:nvSpPr>
        <p:spPr>
          <a:xfrm>
            <a:off x="6225152" y="3310374"/>
            <a:ext cx="848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foreign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21C1EF0-7A10-9943-B6B3-00E723FA30CB}"/>
              </a:ext>
            </a:extLst>
          </p:cNvPr>
          <p:cNvSpPr/>
          <p:nvPr/>
        </p:nvSpPr>
        <p:spPr>
          <a:xfrm>
            <a:off x="6996545" y="3304949"/>
            <a:ext cx="9153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alcohol 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5CBFD7B-B2E4-7849-ADA5-A3C9C3EAB76A}"/>
              </a:ext>
            </a:extLst>
          </p:cNvPr>
          <p:cNvSpPr/>
          <p:nvPr/>
        </p:nvSpPr>
        <p:spPr>
          <a:xfrm>
            <a:off x="4978811" y="3621256"/>
            <a:ext cx="10230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deadkids</a:t>
            </a:r>
            <a:endParaRPr lang="en-US" dirty="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D1321095-A071-F046-BEC6-E37C0B588EFD}"/>
              </a:ext>
            </a:extLst>
          </p:cNvPr>
          <p:cNvSpPr/>
          <p:nvPr/>
        </p:nvSpPr>
        <p:spPr>
          <a:xfrm>
            <a:off x="5918726" y="3604081"/>
            <a:ext cx="7682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mrace</a:t>
            </a:r>
            <a:endParaRPr lang="en-US" dirty="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3560F8F0-4A24-294A-BBD1-0F25D4390943}"/>
              </a:ext>
            </a:extLst>
          </p:cNvPr>
          <p:cNvSpPr/>
          <p:nvPr/>
        </p:nvSpPr>
        <p:spPr>
          <a:xfrm>
            <a:off x="6608058" y="3604081"/>
            <a:ext cx="654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frace</a:t>
            </a:r>
            <a:endParaRPr lang="en-US" dirty="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810CBC15-68B3-134A-BC59-E950882C3C53}"/>
              </a:ext>
            </a:extLst>
          </p:cNvPr>
          <p:cNvSpPr/>
          <p:nvPr/>
        </p:nvSpPr>
        <p:spPr>
          <a:xfrm>
            <a:off x="7173933" y="3604081"/>
            <a:ext cx="71250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fbaby</a:t>
            </a:r>
            <a:endParaRPr lang="en-US" dirty="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6D88D48-BAFD-984B-874B-13779CEA77FA}"/>
              </a:ext>
            </a:extLst>
          </p:cNvPr>
          <p:cNvSpPr/>
          <p:nvPr/>
        </p:nvSpPr>
        <p:spPr>
          <a:xfrm>
            <a:off x="7795715" y="3616169"/>
            <a:ext cx="728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medu</a:t>
            </a:r>
            <a:endParaRPr lang="en-US" dirty="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8177092C-4961-344A-A41D-6282D020D44B}"/>
              </a:ext>
            </a:extLst>
          </p:cNvPr>
          <p:cNvSpPr/>
          <p:nvPr/>
        </p:nvSpPr>
        <p:spPr>
          <a:xfrm>
            <a:off x="4975751" y="3887522"/>
            <a:ext cx="608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fedu</a:t>
            </a:r>
            <a:endParaRPr lang="en-US" dirty="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0069A3F-F796-4D4F-B559-409803AE631C}"/>
              </a:ext>
            </a:extLst>
          </p:cNvPr>
          <p:cNvSpPr/>
          <p:nvPr/>
        </p:nvSpPr>
        <p:spPr>
          <a:xfrm>
            <a:off x="5486451" y="3887522"/>
            <a:ext cx="10888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nprenatal</a:t>
            </a:r>
            <a:endParaRPr lang="en-US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5CEFD181-BC2C-404F-95B5-5CCDF642CF68}"/>
              </a:ext>
            </a:extLst>
          </p:cNvPr>
          <p:cNvSpPr/>
          <p:nvPr/>
        </p:nvSpPr>
        <p:spPr>
          <a:xfrm>
            <a:off x="6470640" y="3869826"/>
            <a:ext cx="10738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monthslb</a:t>
            </a:r>
            <a:endParaRPr lang="en-US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3AC3E6AF-24DA-7A48-908F-81778F689988}"/>
              </a:ext>
            </a:extLst>
          </p:cNvPr>
          <p:cNvSpPr/>
          <p:nvPr/>
        </p:nvSpPr>
        <p:spPr>
          <a:xfrm>
            <a:off x="7461664" y="3860646"/>
            <a:ext cx="7537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order </a:t>
            </a:r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4F43E2FA-4E4C-AF46-994D-9ACDB1542B23}"/>
              </a:ext>
            </a:extLst>
          </p:cNvPr>
          <p:cNvSpPr/>
          <p:nvPr/>
        </p:nvSpPr>
        <p:spPr>
          <a:xfrm>
            <a:off x="4978755" y="4167578"/>
            <a:ext cx="96699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prenatal</a:t>
            </a: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27711C8-29C8-1A42-88E4-90446F6D7CCA}"/>
              </a:ext>
            </a:extLst>
          </p:cNvPr>
          <p:cNvSpPr/>
          <p:nvPr/>
        </p:nvSpPr>
        <p:spPr>
          <a:xfrm>
            <a:off x="5890875" y="4150403"/>
            <a:ext cx="90159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gestage</a:t>
            </a:r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146B6BEB-8E7E-3C47-8955-37E9E6D68C6C}"/>
              </a:ext>
            </a:extLst>
          </p:cNvPr>
          <p:cNvSpPr/>
          <p:nvPr/>
        </p:nvSpPr>
        <p:spPr>
          <a:xfrm>
            <a:off x="6722061" y="4146556"/>
            <a:ext cx="109254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gdiabetes</a:t>
            </a:r>
            <a:endParaRPr lang="en-US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59B8C1BE-1115-134B-BFEC-571DFEB0A653}"/>
              </a:ext>
            </a:extLst>
          </p:cNvPr>
          <p:cNvSpPr/>
          <p:nvPr/>
        </p:nvSpPr>
        <p:spPr>
          <a:xfrm>
            <a:off x="7729182" y="4136512"/>
            <a:ext cx="9201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comp …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F2C28A3E-D73F-294C-B856-8822896559BD}"/>
                  </a:ext>
                </a:extLst>
              </p:cNvPr>
              <p:cNvSpPr/>
              <p:nvPr/>
            </p:nvSpPr>
            <p:spPr>
              <a:xfrm>
                <a:off x="6030863" y="4656840"/>
                <a:ext cx="1167307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/>
                        <m:t>mmarried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6" name="Rectangle 35">
                <a:extLst>
                  <a:ext uri="{FF2B5EF4-FFF2-40B4-BE49-F238E27FC236}">
                    <a16:creationId xmlns:a16="http://schemas.microsoft.com/office/drawing/2014/main" id="{F2C28A3E-D73F-294C-B856-8822896559BD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030863" y="4656840"/>
                <a:ext cx="1167307" cy="36933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608FE02E-7832-0E4D-A60B-51B9DA48F811}"/>
                  </a:ext>
                </a:extLst>
              </p:cNvPr>
              <p:cNvSpPr/>
              <p:nvPr/>
            </p:nvSpPr>
            <p:spPr>
              <a:xfrm>
                <a:off x="7089046" y="4650479"/>
                <a:ext cx="755335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/>
                        <m:t>mage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7" name="Rectangle 36">
                <a:extLst>
                  <a:ext uri="{FF2B5EF4-FFF2-40B4-BE49-F238E27FC236}">
                    <a16:creationId xmlns:a16="http://schemas.microsoft.com/office/drawing/2014/main" id="{608FE02E-7832-0E4D-A60B-51B9DA48F811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89046" y="4650479"/>
                <a:ext cx="755335" cy="369332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B5A72F8B-7261-474E-BC4C-34A414788FFC}"/>
                  </a:ext>
                </a:extLst>
              </p:cNvPr>
              <p:cNvSpPr/>
              <p:nvPr/>
            </p:nvSpPr>
            <p:spPr>
              <a:xfrm>
                <a:off x="7782562" y="4639473"/>
                <a:ext cx="753731" cy="369332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US"/>
                        <m:t>order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8" name="Rectangle 37">
                <a:extLst>
                  <a:ext uri="{FF2B5EF4-FFF2-40B4-BE49-F238E27FC236}">
                    <a16:creationId xmlns:a16="http://schemas.microsoft.com/office/drawing/2014/main" id="{B5A72F8B-7261-474E-BC4C-34A414788FFC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782562" y="4639473"/>
                <a:ext cx="753731" cy="369332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9" name="Rectangle 38">
            <a:extLst>
              <a:ext uri="{FF2B5EF4-FFF2-40B4-BE49-F238E27FC236}">
                <a16:creationId xmlns:a16="http://schemas.microsoft.com/office/drawing/2014/main" id="{EB3CDCC3-7C08-3D48-9876-5FAA11DFC0F2}"/>
              </a:ext>
            </a:extLst>
          </p:cNvPr>
          <p:cNvSpPr/>
          <p:nvPr/>
        </p:nvSpPr>
        <p:spPr>
          <a:xfrm>
            <a:off x="6057900" y="4945362"/>
            <a:ext cx="75533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mhisp</a:t>
            </a:r>
            <a:endParaRPr lang="en-US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7E677918-29BB-8749-8E9C-C2C08E9161CB}"/>
              </a:ext>
            </a:extLst>
          </p:cNvPr>
          <p:cNvSpPr/>
          <p:nvPr/>
        </p:nvSpPr>
        <p:spPr>
          <a:xfrm>
            <a:off x="6729341" y="4953948"/>
            <a:ext cx="64152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fhisp</a:t>
            </a:r>
            <a:endParaRPr lang="en-US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C8BECD7-8955-F64D-9A9A-21CF4E974AA4}"/>
              </a:ext>
            </a:extLst>
          </p:cNvPr>
          <p:cNvSpPr/>
          <p:nvPr/>
        </p:nvSpPr>
        <p:spPr>
          <a:xfrm>
            <a:off x="7261150" y="4956413"/>
            <a:ext cx="8484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foreign</a:t>
            </a:r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EEDACE28-D8DF-B54E-AB1D-A941666CA327}"/>
              </a:ext>
            </a:extLst>
          </p:cNvPr>
          <p:cNvSpPr/>
          <p:nvPr/>
        </p:nvSpPr>
        <p:spPr>
          <a:xfrm>
            <a:off x="7997838" y="4945361"/>
            <a:ext cx="86241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alcohol</a:t>
            </a:r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1037FCA5-E503-4F4C-88A7-1AAA7ACEA536}"/>
              </a:ext>
            </a:extLst>
          </p:cNvPr>
          <p:cNvSpPr/>
          <p:nvPr/>
        </p:nvSpPr>
        <p:spPr>
          <a:xfrm>
            <a:off x="6062413" y="5245930"/>
            <a:ext cx="76822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mrace</a:t>
            </a:r>
            <a:endParaRPr lang="en-US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7A96DF26-CD32-0E45-9D41-2BF4ED11D901}"/>
              </a:ext>
            </a:extLst>
          </p:cNvPr>
          <p:cNvSpPr/>
          <p:nvPr/>
        </p:nvSpPr>
        <p:spPr>
          <a:xfrm>
            <a:off x="6733416" y="5245930"/>
            <a:ext cx="6544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frace</a:t>
            </a:r>
            <a:endParaRPr lang="en-US" dirty="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30B1831A-0D17-4040-B5A6-E139B7960D09}"/>
              </a:ext>
            </a:extLst>
          </p:cNvPr>
          <p:cNvSpPr/>
          <p:nvPr/>
        </p:nvSpPr>
        <p:spPr>
          <a:xfrm>
            <a:off x="7299759" y="5245930"/>
            <a:ext cx="72808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medu</a:t>
            </a:r>
            <a:endParaRPr lang="en-US" dirty="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E05BC0AB-A9FA-8043-9EFA-BA628CF901F8}"/>
              </a:ext>
            </a:extLst>
          </p:cNvPr>
          <p:cNvSpPr/>
          <p:nvPr/>
        </p:nvSpPr>
        <p:spPr>
          <a:xfrm>
            <a:off x="7931600" y="5245930"/>
            <a:ext cx="608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fedu</a:t>
            </a:r>
            <a:endParaRPr lang="en-US" dirty="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097D316-7A60-5B40-864F-8D1B5D8AED24}"/>
              </a:ext>
            </a:extLst>
          </p:cNvPr>
          <p:cNvSpPr/>
          <p:nvPr/>
        </p:nvSpPr>
        <p:spPr>
          <a:xfrm>
            <a:off x="6066842" y="5549399"/>
            <a:ext cx="118462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parentsmk</a:t>
            </a:r>
            <a:endParaRPr lang="en-US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B1CAA84D-05A3-7A4B-8432-A060D0D5E099}"/>
              </a:ext>
            </a:extLst>
          </p:cNvPr>
          <p:cNvSpPr/>
          <p:nvPr/>
        </p:nvSpPr>
        <p:spPr>
          <a:xfrm>
            <a:off x="7177678" y="5539322"/>
            <a:ext cx="99181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peersmk</a:t>
            </a:r>
            <a:endParaRPr lang="en-US" dirty="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52136E49-D492-C947-8C20-595394EC7C55}"/>
              </a:ext>
            </a:extLst>
          </p:cNvPr>
          <p:cNvSpPr/>
          <p:nvPr/>
        </p:nvSpPr>
        <p:spPr>
          <a:xfrm>
            <a:off x="8063565" y="5518024"/>
            <a:ext cx="75052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cprice</a:t>
            </a:r>
            <a:endParaRPr lang="en-US" dirty="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793A3D57-E3D5-C148-9805-BF1A38300C9D}"/>
              </a:ext>
            </a:extLst>
          </p:cNvPr>
          <p:cNvSpPr/>
          <p:nvPr/>
        </p:nvSpPr>
        <p:spPr>
          <a:xfrm>
            <a:off x="6066842" y="5868611"/>
            <a:ext cx="112050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 err="1"/>
              <a:t>hhincome</a:t>
            </a:r>
            <a:endParaRPr lang="en-US" dirty="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5736F4AF-A393-F74A-A8A2-F2D56A40538A}"/>
              </a:ext>
            </a:extLst>
          </p:cNvPr>
          <p:cNvSpPr/>
          <p:nvPr/>
        </p:nvSpPr>
        <p:spPr>
          <a:xfrm>
            <a:off x="7139604" y="5868611"/>
            <a:ext cx="740908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urban</a:t>
            </a:r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5767A4B3-7A68-E34A-862F-0362CADE93F5}"/>
              </a:ext>
            </a:extLst>
          </p:cNvPr>
          <p:cNvSpPr/>
          <p:nvPr/>
        </p:nvSpPr>
        <p:spPr>
          <a:xfrm>
            <a:off x="7799192" y="5868611"/>
            <a:ext cx="118981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/>
              <a:t>prenatal …</a:t>
            </a:r>
          </a:p>
        </p:txBody>
      </p:sp>
      <p:pic>
        <p:nvPicPr>
          <p:cNvPr id="59" name="Picture 58">
            <a:extLst>
              <a:ext uri="{FF2B5EF4-FFF2-40B4-BE49-F238E27FC236}">
                <a16:creationId xmlns:a16="http://schemas.microsoft.com/office/drawing/2014/main" id="{8F7235B1-9E15-B64F-B123-799C7DED3294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8414" b="38692"/>
          <a:stretch/>
        </p:blipFill>
        <p:spPr>
          <a:xfrm rot="13500000">
            <a:off x="5515658" y="1052364"/>
            <a:ext cx="4899307" cy="4874500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8F603531-683B-DD4A-A8B5-E4DA92339660}"/>
              </a:ext>
            </a:extLst>
          </p:cNvPr>
          <p:cNvPicPr>
            <a:picLocks noChangeAspect="1"/>
          </p:cNvPicPr>
          <p:nvPr/>
        </p:nvPicPr>
        <p:blipFill rotWithShape="1">
          <a:blip r:embed="rId11"/>
          <a:srcRect l="28414" b="38692"/>
          <a:stretch/>
        </p:blipFill>
        <p:spPr>
          <a:xfrm rot="13500000">
            <a:off x="6530347" y="2692776"/>
            <a:ext cx="4899307" cy="4874500"/>
          </a:xfrm>
          <a:prstGeom prst="rect">
            <a:avLst/>
          </a:prstGeom>
        </p:spPr>
      </p:pic>
      <p:sp>
        <p:nvSpPr>
          <p:cNvPr id="53" name="TextBox 52">
            <a:extLst>
              <a:ext uri="{FF2B5EF4-FFF2-40B4-BE49-F238E27FC236}">
                <a16:creationId xmlns:a16="http://schemas.microsoft.com/office/drawing/2014/main" id="{F5C3411C-BD62-744E-8804-633E065B1152}"/>
              </a:ext>
            </a:extLst>
          </p:cNvPr>
          <p:cNvSpPr txBox="1"/>
          <p:nvPr/>
        </p:nvSpPr>
        <p:spPr>
          <a:xfrm>
            <a:off x="3780523" y="2684697"/>
            <a:ext cx="43240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Augmented inverse-probability weighting</a:t>
            </a:r>
          </a:p>
        </p:txBody>
      </p:sp>
    </p:spTree>
    <p:extLst>
      <p:ext uri="{BB962C8B-B14F-4D97-AF65-F5344CB8AC3E}">
        <p14:creationId xmlns:p14="http://schemas.microsoft.com/office/powerpoint/2010/main" val="2980227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9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3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4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5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39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7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8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0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2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3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4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7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1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2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4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5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6" dur="500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" presetClass="entr" presetSubtype="2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1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2" dur="5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2" presetClass="exit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5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6" dur="500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8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89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0" dur="500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2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3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4" dur="500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6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7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8" dur="500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0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1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4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5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8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09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0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2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3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6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17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8" dur="500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0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1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2" dur="500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4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5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6" dur="500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2" presetClass="exit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129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0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4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  <p:bldP spid="26" grpId="0"/>
      <p:bldP spid="27" grpId="0"/>
      <p:bldP spid="29" grpId="0"/>
      <p:bldP spid="31" grpId="0"/>
      <p:bldP spid="34" grpId="0"/>
      <p:bldP spid="36" grpId="0"/>
      <p:bldP spid="39" grpId="0"/>
      <p:bldP spid="40" grpId="0"/>
      <p:bldP spid="42" grpId="0"/>
      <p:bldP spid="43" grpId="0"/>
      <p:bldP spid="44" grpId="0"/>
      <p:bldP spid="46" grpId="0"/>
      <p:bldP spid="48" grpId="0"/>
      <p:bldP spid="49" grpId="0"/>
      <p:bldP spid="51" grpId="0"/>
      <p:bldP spid="5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189DCB-D86C-EB4B-B7B6-E37FBB1797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Treatment-effects lasso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4343032-FDB8-2444-80AC-66CC85B08C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15412167-F575-7B4C-A5FA-9659605112B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851900" cy="1447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013BA559-4A69-974D-B048-BD8610E726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3502959"/>
            <a:ext cx="8851900" cy="4343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7814789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E483ED9-4564-9B40-B9EA-66198F03422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Difference in differences (DID)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AF2DDA-DF95-304A-8E65-5F53212CD5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5" name="Straight Arrow Connector 4">
            <a:extLst>
              <a:ext uri="{FF2B5EF4-FFF2-40B4-BE49-F238E27FC236}">
                <a16:creationId xmlns:a16="http://schemas.microsoft.com/office/drawing/2014/main" id="{9457D141-3CB6-2142-92A0-CCA96E039F10}"/>
              </a:ext>
            </a:extLst>
          </p:cNvPr>
          <p:cNvCxnSpPr>
            <a:cxnSpLocks/>
          </p:cNvCxnSpPr>
          <p:nvPr/>
        </p:nvCxnSpPr>
        <p:spPr>
          <a:xfrm flipV="1">
            <a:off x="628650" y="5504976"/>
            <a:ext cx="7904783" cy="1944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TextBox 5">
            <a:extLst>
              <a:ext uri="{FF2B5EF4-FFF2-40B4-BE49-F238E27FC236}">
                <a16:creationId xmlns:a16="http://schemas.microsoft.com/office/drawing/2014/main" id="{39235ADA-B944-284C-AC1F-B72CF0509E31}"/>
              </a:ext>
            </a:extLst>
          </p:cNvPr>
          <p:cNvSpPr txBox="1"/>
          <p:nvPr/>
        </p:nvSpPr>
        <p:spPr>
          <a:xfrm>
            <a:off x="1328407" y="5576337"/>
            <a:ext cx="625573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  <a:cs typeface="CMU Typewriter Text" panose="02000609000000000000" pitchFamily="49" charset="0"/>
              </a:rPr>
              <a:t>Time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EE93A1C1-726B-7B41-BF68-23D6AF58E844}"/>
              </a:ext>
            </a:extLst>
          </p:cNvPr>
          <p:cNvCxnSpPr>
            <a:cxnSpLocks/>
          </p:cNvCxnSpPr>
          <p:nvPr/>
        </p:nvCxnSpPr>
        <p:spPr>
          <a:xfrm flipV="1">
            <a:off x="1111762" y="2093254"/>
            <a:ext cx="0" cy="3831234"/>
          </a:xfrm>
          <a:prstGeom prst="straightConnector1">
            <a:avLst/>
          </a:prstGeom>
          <a:ln w="571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>
            <a:extLst>
              <a:ext uri="{FF2B5EF4-FFF2-40B4-BE49-F238E27FC236}">
                <a16:creationId xmlns:a16="http://schemas.microsoft.com/office/drawing/2014/main" id="{BB8A0E32-C587-3D4B-8183-0F46515D164F}"/>
              </a:ext>
            </a:extLst>
          </p:cNvPr>
          <p:cNvSpPr txBox="1"/>
          <p:nvPr/>
        </p:nvSpPr>
        <p:spPr>
          <a:xfrm rot="16200000">
            <a:off x="-787833" y="3627439"/>
            <a:ext cx="3316079" cy="40010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  <a:cs typeface="CMU Typewriter Text" panose="02000609000000000000" pitchFamily="49" charset="0"/>
              </a:rPr>
              <a:t>Outcome</a:t>
            </a:r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4FA8D4B9-77D4-6146-B2F3-0C7EC6484C46}"/>
              </a:ext>
            </a:extLst>
          </p:cNvPr>
          <p:cNvCxnSpPr>
            <a:cxnSpLocks/>
          </p:cNvCxnSpPr>
          <p:nvPr/>
        </p:nvCxnSpPr>
        <p:spPr>
          <a:xfrm flipV="1">
            <a:off x="2461142" y="3893034"/>
            <a:ext cx="5465745" cy="1053396"/>
          </a:xfrm>
          <a:prstGeom prst="line">
            <a:avLst/>
          </a:prstGeom>
          <a:ln w="38100">
            <a:solidFill>
              <a:schemeClr val="accent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>
            <a:extLst>
              <a:ext uri="{FF2B5EF4-FFF2-40B4-BE49-F238E27FC236}">
                <a16:creationId xmlns:a16="http://schemas.microsoft.com/office/drawing/2014/main" id="{E4D9F044-7151-0E41-B67A-C25FE34B2981}"/>
              </a:ext>
            </a:extLst>
          </p:cNvPr>
          <p:cNvSpPr txBox="1"/>
          <p:nvPr/>
        </p:nvSpPr>
        <p:spPr>
          <a:xfrm>
            <a:off x="1217113" y="4559233"/>
            <a:ext cx="982133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Control group</a:t>
            </a:r>
          </a:p>
        </p:txBody>
      </p:sp>
      <p:cxnSp>
        <p:nvCxnSpPr>
          <p:cNvPr id="16" name="Straight Connector 15">
            <a:extLst>
              <a:ext uri="{FF2B5EF4-FFF2-40B4-BE49-F238E27FC236}">
                <a16:creationId xmlns:a16="http://schemas.microsoft.com/office/drawing/2014/main" id="{A7EC4BC3-6460-2041-899D-34B563AF6907}"/>
              </a:ext>
            </a:extLst>
          </p:cNvPr>
          <p:cNvCxnSpPr>
            <a:cxnSpLocks/>
          </p:cNvCxnSpPr>
          <p:nvPr/>
        </p:nvCxnSpPr>
        <p:spPr>
          <a:xfrm flipV="1">
            <a:off x="2419264" y="3739799"/>
            <a:ext cx="2587823" cy="562351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F79D5360-6306-2744-A569-3C0B91EA1F28}"/>
              </a:ext>
            </a:extLst>
          </p:cNvPr>
          <p:cNvSpPr txBox="1"/>
          <p:nvPr/>
        </p:nvSpPr>
        <p:spPr>
          <a:xfrm>
            <a:off x="4196994" y="2103431"/>
            <a:ext cx="166641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Treatment</a:t>
            </a:r>
          </a:p>
        </p:txBody>
      </p:sp>
      <p:cxnSp>
        <p:nvCxnSpPr>
          <p:cNvPr id="27" name="Straight Connector 26">
            <a:extLst>
              <a:ext uri="{FF2B5EF4-FFF2-40B4-BE49-F238E27FC236}">
                <a16:creationId xmlns:a16="http://schemas.microsoft.com/office/drawing/2014/main" id="{D1CF0E67-F39B-FA4F-B7A9-5C7051EB76DD}"/>
              </a:ext>
            </a:extLst>
          </p:cNvPr>
          <p:cNvCxnSpPr>
            <a:cxnSpLocks/>
          </p:cNvCxnSpPr>
          <p:nvPr/>
        </p:nvCxnSpPr>
        <p:spPr>
          <a:xfrm flipV="1">
            <a:off x="5007087" y="2513719"/>
            <a:ext cx="2787394" cy="670545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TextBox 28">
            <a:extLst>
              <a:ext uri="{FF2B5EF4-FFF2-40B4-BE49-F238E27FC236}">
                <a16:creationId xmlns:a16="http://schemas.microsoft.com/office/drawing/2014/main" id="{A66D40EB-4776-444C-8212-FC9621FBCD5D}"/>
              </a:ext>
            </a:extLst>
          </p:cNvPr>
          <p:cNvSpPr txBox="1"/>
          <p:nvPr/>
        </p:nvSpPr>
        <p:spPr>
          <a:xfrm>
            <a:off x="1102869" y="3893034"/>
            <a:ext cx="131639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Treatment group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D2FEB62E-274B-4B4C-958C-E2C407508209}"/>
              </a:ext>
            </a:extLst>
          </p:cNvPr>
          <p:cNvCxnSpPr>
            <a:cxnSpLocks/>
          </p:cNvCxnSpPr>
          <p:nvPr/>
        </p:nvCxnSpPr>
        <p:spPr>
          <a:xfrm>
            <a:off x="3367144" y="4098664"/>
            <a:ext cx="0" cy="677731"/>
          </a:xfrm>
          <a:prstGeom prst="straightConnector1">
            <a:avLst/>
          </a:prstGeom>
          <a:ln w="38100">
            <a:solidFill>
              <a:srgbClr val="6069C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ED043B62-0A8F-804D-B7F6-6BC2DE711DC8}"/>
              </a:ext>
            </a:extLst>
          </p:cNvPr>
          <p:cNvCxnSpPr>
            <a:cxnSpLocks/>
          </p:cNvCxnSpPr>
          <p:nvPr/>
        </p:nvCxnSpPr>
        <p:spPr>
          <a:xfrm>
            <a:off x="7048052" y="2705948"/>
            <a:ext cx="0" cy="1353312"/>
          </a:xfrm>
          <a:prstGeom prst="straightConnector1">
            <a:avLst/>
          </a:prstGeom>
          <a:ln w="38100">
            <a:solidFill>
              <a:srgbClr val="6069C9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6364836C-2551-0742-B556-4F811CB8D715}"/>
              </a:ext>
            </a:extLst>
          </p:cNvPr>
          <p:cNvSpPr txBox="1"/>
          <p:nvPr/>
        </p:nvSpPr>
        <p:spPr>
          <a:xfrm>
            <a:off x="7157940" y="2747715"/>
            <a:ext cx="83304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ATET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068186A6-78EA-6D48-B04A-A2356D18B6F7}"/>
              </a:ext>
            </a:extLst>
          </p:cNvPr>
          <p:cNvCxnSpPr>
            <a:cxnSpLocks/>
          </p:cNvCxnSpPr>
          <p:nvPr/>
        </p:nvCxnSpPr>
        <p:spPr>
          <a:xfrm>
            <a:off x="7178937" y="2673674"/>
            <a:ext cx="0" cy="585892"/>
          </a:xfrm>
          <a:prstGeom prst="straightConnector1">
            <a:avLst/>
          </a:prstGeom>
          <a:ln w="38100">
            <a:solidFill>
              <a:schemeClr val="tx1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4420560E-9713-2345-90CA-864D4CC824AD}"/>
              </a:ext>
            </a:extLst>
          </p:cNvPr>
          <p:cNvCxnSpPr>
            <a:cxnSpLocks/>
          </p:cNvCxnSpPr>
          <p:nvPr/>
        </p:nvCxnSpPr>
        <p:spPr>
          <a:xfrm flipV="1">
            <a:off x="5007087" y="3147825"/>
            <a:ext cx="2789269" cy="591974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Straight Connector 17">
            <a:extLst>
              <a:ext uri="{FF2B5EF4-FFF2-40B4-BE49-F238E27FC236}">
                <a16:creationId xmlns:a16="http://schemas.microsoft.com/office/drawing/2014/main" id="{3A4A4457-5092-0A46-A85D-804F95F372C9}"/>
              </a:ext>
            </a:extLst>
          </p:cNvPr>
          <p:cNvCxnSpPr>
            <a:cxnSpLocks/>
          </p:cNvCxnSpPr>
          <p:nvPr/>
        </p:nvCxnSpPr>
        <p:spPr>
          <a:xfrm flipV="1">
            <a:off x="4963526" y="2493364"/>
            <a:ext cx="66675" cy="3031055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682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2000"/>
                            </p:stCondLst>
                            <p:childTnLst>
                              <p:par>
                                <p:cTn id="1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3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4" grpId="0"/>
      <p:bldP spid="29" grpId="0"/>
      <p:bldP spid="20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711B3E-9C8D-7349-96F6-ACF22B70A0F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016656"/>
            <a:ext cx="7886700" cy="986113"/>
          </a:xfrm>
        </p:spPr>
        <p:txBody>
          <a:bodyPr/>
          <a:lstStyle/>
          <a:p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bayes:</a:t>
            </a:r>
            <a:endParaRPr lang="en-US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D71A842-41CA-B745-BCB5-0B697E3016B7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66725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/>
              <a:t>Stata 15</a:t>
            </a:r>
          </a:p>
          <a:p>
            <a:r>
              <a:rPr lang="en-US" dirty="0"/>
              <a:t>Linear models </a:t>
            </a:r>
          </a:p>
          <a:p>
            <a:r>
              <a:rPr lang="en-US" dirty="0"/>
              <a:t>Generalized linear models (binary, ordinal, categorical, count, fractional)</a:t>
            </a:r>
          </a:p>
          <a:p>
            <a:r>
              <a:rPr lang="en-US" dirty="0"/>
              <a:t>Survival models</a:t>
            </a:r>
          </a:p>
          <a:p>
            <a:r>
              <a:rPr lang="en-US" dirty="0"/>
              <a:t>Sample-selection  models</a:t>
            </a:r>
          </a:p>
          <a:p>
            <a:r>
              <a:rPr lang="en-US" dirty="0"/>
              <a:t>Multilevel models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6549568-2398-0C4F-9F54-616BB2448557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u="sng" dirty="0"/>
              <a:t>New in Stata 17</a:t>
            </a:r>
          </a:p>
          <a:p>
            <a:r>
              <a:rPr lang="en-US" dirty="0"/>
              <a:t>Multivariate time-series models </a:t>
            </a:r>
          </a:p>
          <a:p>
            <a:pPr lvl="1"/>
            <a:r>
              <a:rPr lang="en-US" dirty="0"/>
              <a:t>Vector autoregressive models</a:t>
            </a:r>
          </a:p>
          <a:p>
            <a:pPr lvl="1"/>
            <a:r>
              <a:rPr lang="en-US" dirty="0"/>
              <a:t>Dynamic stochastic general equilibrium models   </a:t>
            </a:r>
          </a:p>
          <a:p>
            <a:r>
              <a:rPr lang="en-US" dirty="0"/>
              <a:t>Longitudinal/panel-data models (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xt</a:t>
            </a:r>
            <a:r>
              <a:rPr lang="en-US" dirty="0"/>
              <a:t> suite)             </a:t>
            </a: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3F946FF-4902-E643-8F71-0BDF2CA15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3347323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EB9EE-26ED-4247-9CAA-D8B084AF29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183341"/>
            <a:ext cx="8418531" cy="986113"/>
          </a:xfrm>
        </p:spPr>
        <p:txBody>
          <a:bodyPr>
            <a:normAutofit/>
          </a:bodyPr>
          <a:lstStyle/>
          <a:p>
            <a:r>
              <a:rPr lang="en-US" dirty="0"/>
              <a:t>Difference in differences (DID)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26C5FF1-1EF1-934C-B7C6-ADF7FBEC89A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81200"/>
            <a:ext cx="8515350" cy="4511671"/>
          </a:xfrm>
        </p:spPr>
        <p:txBody>
          <a:bodyPr/>
          <a:lstStyle/>
          <a:p>
            <a:r>
              <a:rPr lang="en-US" dirty="0"/>
              <a:t>Estimate the average treatment effect on the treated (ATET) in nonexperimental designs</a:t>
            </a:r>
          </a:p>
          <a:p>
            <a:r>
              <a:rPr lang="en-US" dirty="0"/>
              <a:t>with repeated cross-sectional data –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didregress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  <a:p>
            <a:endParaRPr lang="en-US" sz="2000" dirty="0"/>
          </a:p>
          <a:p>
            <a:r>
              <a:rPr lang="en-US" dirty="0"/>
              <a:t>with panel (longitudinal) data – </a:t>
            </a:r>
            <a:r>
              <a:rPr lang="en-US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xtdidregress</a:t>
            </a:r>
            <a:r>
              <a:rPr lang="en-US" dirty="0"/>
              <a:t> </a:t>
            </a:r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D6658B-6AAC-4245-A577-9912763C8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Graphic 8" descr="Man with solid fill">
            <a:extLst>
              <a:ext uri="{FF2B5EF4-FFF2-40B4-BE49-F238E27FC236}">
                <a16:creationId xmlns:a16="http://schemas.microsoft.com/office/drawing/2014/main" id="{9BEFEDF6-363F-6C49-B658-09DAA2A11EBE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6211" y="3556726"/>
            <a:ext cx="619152" cy="619152"/>
          </a:xfrm>
          <a:prstGeom prst="rect">
            <a:avLst/>
          </a:prstGeom>
        </p:spPr>
      </p:pic>
      <p:pic>
        <p:nvPicPr>
          <p:cNvPr id="10" name="Graphic 9" descr="Man with solid fill">
            <a:extLst>
              <a:ext uri="{FF2B5EF4-FFF2-40B4-BE49-F238E27FC236}">
                <a16:creationId xmlns:a16="http://schemas.microsoft.com/office/drawing/2014/main" id="{7A169901-F600-8549-8A93-6445A0D7C22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30115" y="3556726"/>
            <a:ext cx="619152" cy="619152"/>
          </a:xfrm>
          <a:prstGeom prst="rect">
            <a:avLst/>
          </a:prstGeom>
        </p:spPr>
      </p:pic>
      <p:pic>
        <p:nvPicPr>
          <p:cNvPr id="8" name="Graphic 7" descr="Man with solid fill">
            <a:extLst>
              <a:ext uri="{FF2B5EF4-FFF2-40B4-BE49-F238E27FC236}">
                <a16:creationId xmlns:a16="http://schemas.microsoft.com/office/drawing/2014/main" id="{6E7E3786-E4C7-4A4C-A5C6-3753695C240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68163" y="3556730"/>
            <a:ext cx="619152" cy="619152"/>
          </a:xfrm>
          <a:prstGeom prst="rect">
            <a:avLst/>
          </a:prstGeom>
        </p:spPr>
      </p:pic>
      <p:pic>
        <p:nvPicPr>
          <p:cNvPr id="11" name="Graphic 10" descr="Man with solid fill">
            <a:extLst>
              <a:ext uri="{FF2B5EF4-FFF2-40B4-BE49-F238E27FC236}">
                <a16:creationId xmlns:a16="http://schemas.microsoft.com/office/drawing/2014/main" id="{5CA3792B-965A-1544-9BD5-DD5D904B2FD0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96DAC541-7B7A-43D3-8B79-37D633B846F1}">
                <asvg:svgBlip xmlns:asvg="http://schemas.microsoft.com/office/drawing/2016/SVG/main" r:embed="rId10"/>
              </a:ext>
            </a:extLst>
          </a:blip>
          <a:stretch>
            <a:fillRect/>
          </a:stretch>
        </p:blipFill>
        <p:spPr>
          <a:xfrm>
            <a:off x="2411219" y="3556726"/>
            <a:ext cx="619152" cy="619152"/>
          </a:xfrm>
          <a:prstGeom prst="rect">
            <a:avLst/>
          </a:prstGeom>
        </p:spPr>
      </p:pic>
      <p:pic>
        <p:nvPicPr>
          <p:cNvPr id="12" name="Graphic 11" descr="Man with solid fill">
            <a:extLst>
              <a:ext uri="{FF2B5EF4-FFF2-40B4-BE49-F238E27FC236}">
                <a16:creationId xmlns:a16="http://schemas.microsoft.com/office/drawing/2014/main" id="{39D9AB9E-D4CF-B04B-BE6C-EF85DDCF8AFA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735123" y="3556726"/>
            <a:ext cx="619152" cy="619152"/>
          </a:xfrm>
          <a:prstGeom prst="rect">
            <a:avLst/>
          </a:prstGeom>
        </p:spPr>
      </p:pic>
      <p:pic>
        <p:nvPicPr>
          <p:cNvPr id="13" name="Graphic 12" descr="Man with solid fill">
            <a:extLst>
              <a:ext uri="{FF2B5EF4-FFF2-40B4-BE49-F238E27FC236}">
                <a16:creationId xmlns:a16="http://schemas.microsoft.com/office/drawing/2014/main" id="{A8E2095D-270F-2A4C-A3E0-57484B5B20D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573171" y="3556730"/>
            <a:ext cx="619152" cy="619152"/>
          </a:xfrm>
          <a:prstGeom prst="rect">
            <a:avLst/>
          </a:prstGeom>
        </p:spPr>
      </p:pic>
      <p:pic>
        <p:nvPicPr>
          <p:cNvPr id="14" name="Graphic 13" descr="Man with solid fill">
            <a:extLst>
              <a:ext uri="{FF2B5EF4-FFF2-40B4-BE49-F238E27FC236}">
                <a16:creationId xmlns:a16="http://schemas.microsoft.com/office/drawing/2014/main" id="{7A347AF1-0F3A-A144-BA63-6AD6B35B3CED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516754" y="3556726"/>
            <a:ext cx="619152" cy="619152"/>
          </a:xfrm>
          <a:prstGeom prst="rect">
            <a:avLst/>
          </a:prstGeom>
        </p:spPr>
      </p:pic>
      <p:pic>
        <p:nvPicPr>
          <p:cNvPr id="15" name="Graphic 14" descr="Man with solid fill">
            <a:extLst>
              <a:ext uri="{FF2B5EF4-FFF2-40B4-BE49-F238E27FC236}">
                <a16:creationId xmlns:a16="http://schemas.microsoft.com/office/drawing/2014/main" id="{3B1B8DC3-D6C6-3E46-A038-34A438C9F94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840658" y="3556726"/>
            <a:ext cx="619152" cy="619152"/>
          </a:xfrm>
          <a:prstGeom prst="rect">
            <a:avLst/>
          </a:prstGeom>
        </p:spPr>
      </p:pic>
      <p:pic>
        <p:nvPicPr>
          <p:cNvPr id="16" name="Graphic 15" descr="Man with solid fill">
            <a:extLst>
              <a:ext uri="{FF2B5EF4-FFF2-40B4-BE49-F238E27FC236}">
                <a16:creationId xmlns:a16="http://schemas.microsoft.com/office/drawing/2014/main" id="{BEB25F9C-30C3-FB4F-89E9-B1B4251E7C42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96DAC541-7B7A-43D3-8B79-37D633B846F1}">
                <asvg:svgBlip xmlns:asvg="http://schemas.microsoft.com/office/drawing/2016/SVG/main" r:embed="rId12"/>
              </a:ext>
            </a:extLst>
          </a:blip>
          <a:stretch>
            <a:fillRect/>
          </a:stretch>
        </p:blipFill>
        <p:spPr>
          <a:xfrm>
            <a:off x="3678706" y="3556730"/>
            <a:ext cx="619152" cy="619152"/>
          </a:xfrm>
          <a:prstGeom prst="rect">
            <a:avLst/>
          </a:prstGeom>
        </p:spPr>
      </p:pic>
      <p:cxnSp>
        <p:nvCxnSpPr>
          <p:cNvPr id="18" name="Straight Arrow Connector 17">
            <a:extLst>
              <a:ext uri="{FF2B5EF4-FFF2-40B4-BE49-F238E27FC236}">
                <a16:creationId xmlns:a16="http://schemas.microsoft.com/office/drawing/2014/main" id="{C5D97043-5966-5949-AC98-51335B36D7DC}"/>
              </a:ext>
            </a:extLst>
          </p:cNvPr>
          <p:cNvCxnSpPr/>
          <p:nvPr/>
        </p:nvCxnSpPr>
        <p:spPr>
          <a:xfrm>
            <a:off x="1468163" y="4405746"/>
            <a:ext cx="2829695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20D78564-0BAE-8642-A9FE-4B47AE0F0FBA}"/>
              </a:ext>
            </a:extLst>
          </p:cNvPr>
          <p:cNvSpPr txBox="1"/>
          <p:nvPr/>
        </p:nvSpPr>
        <p:spPr>
          <a:xfrm>
            <a:off x="1468163" y="4405746"/>
            <a:ext cx="2829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Time</a:t>
            </a:r>
          </a:p>
        </p:txBody>
      </p:sp>
      <p:pic>
        <p:nvPicPr>
          <p:cNvPr id="20" name="Graphic 19" descr="Man with solid fill">
            <a:extLst>
              <a:ext uri="{FF2B5EF4-FFF2-40B4-BE49-F238E27FC236}">
                <a16:creationId xmlns:a16="http://schemas.microsoft.com/office/drawing/2014/main" id="{138432A5-7359-2C41-9C08-EB2E4603C0D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306211" y="5504960"/>
            <a:ext cx="619152" cy="619152"/>
          </a:xfrm>
          <a:prstGeom prst="rect">
            <a:avLst/>
          </a:prstGeom>
        </p:spPr>
      </p:pic>
      <p:pic>
        <p:nvPicPr>
          <p:cNvPr id="21" name="Graphic 20" descr="Man with solid fill">
            <a:extLst>
              <a:ext uri="{FF2B5EF4-FFF2-40B4-BE49-F238E27FC236}">
                <a16:creationId xmlns:a16="http://schemas.microsoft.com/office/drawing/2014/main" id="{18569E6A-3794-A94B-AC28-B5DD471B5D7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1630115" y="5504960"/>
            <a:ext cx="619152" cy="619152"/>
          </a:xfrm>
          <a:prstGeom prst="rect">
            <a:avLst/>
          </a:prstGeom>
        </p:spPr>
      </p:pic>
      <p:pic>
        <p:nvPicPr>
          <p:cNvPr id="22" name="Graphic 21" descr="Man with solid fill">
            <a:extLst>
              <a:ext uri="{FF2B5EF4-FFF2-40B4-BE49-F238E27FC236}">
                <a16:creationId xmlns:a16="http://schemas.microsoft.com/office/drawing/2014/main" id="{20E08D5D-AF85-F641-8CC7-04E12E86A4A1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1468163" y="5504964"/>
            <a:ext cx="619152" cy="619152"/>
          </a:xfrm>
          <a:prstGeom prst="rect">
            <a:avLst/>
          </a:prstGeom>
        </p:spPr>
      </p:pic>
      <p:cxnSp>
        <p:nvCxnSpPr>
          <p:cNvPr id="29" name="Straight Arrow Connector 28">
            <a:extLst>
              <a:ext uri="{FF2B5EF4-FFF2-40B4-BE49-F238E27FC236}">
                <a16:creationId xmlns:a16="http://schemas.microsoft.com/office/drawing/2014/main" id="{7C5855C0-6E41-4447-8CBD-80C3C47021D0}"/>
              </a:ext>
            </a:extLst>
          </p:cNvPr>
          <p:cNvCxnSpPr/>
          <p:nvPr/>
        </p:nvCxnSpPr>
        <p:spPr>
          <a:xfrm>
            <a:off x="1468163" y="6270853"/>
            <a:ext cx="2829695" cy="0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>
            <a:extLst>
              <a:ext uri="{FF2B5EF4-FFF2-40B4-BE49-F238E27FC236}">
                <a16:creationId xmlns:a16="http://schemas.microsoft.com/office/drawing/2014/main" id="{56B2C76C-42E0-154D-907D-8AD92B072323}"/>
              </a:ext>
            </a:extLst>
          </p:cNvPr>
          <p:cNvSpPr txBox="1"/>
          <p:nvPr/>
        </p:nvSpPr>
        <p:spPr>
          <a:xfrm>
            <a:off x="1468163" y="6260459"/>
            <a:ext cx="28296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Time</a:t>
            </a:r>
          </a:p>
        </p:txBody>
      </p:sp>
      <p:pic>
        <p:nvPicPr>
          <p:cNvPr id="31" name="Graphic 30" descr="Man with solid fill">
            <a:extLst>
              <a:ext uri="{FF2B5EF4-FFF2-40B4-BE49-F238E27FC236}">
                <a16:creationId xmlns:a16="http://schemas.microsoft.com/office/drawing/2014/main" id="{41D87D93-76C0-6C42-8DAA-07E605F6753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2411219" y="5504960"/>
            <a:ext cx="619152" cy="619152"/>
          </a:xfrm>
          <a:prstGeom prst="rect">
            <a:avLst/>
          </a:prstGeom>
        </p:spPr>
      </p:pic>
      <p:pic>
        <p:nvPicPr>
          <p:cNvPr id="32" name="Graphic 31" descr="Man with solid fill">
            <a:extLst>
              <a:ext uri="{FF2B5EF4-FFF2-40B4-BE49-F238E27FC236}">
                <a16:creationId xmlns:a16="http://schemas.microsoft.com/office/drawing/2014/main" id="{683796A7-4F3A-434B-BCC1-E6290B12250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735123" y="5504960"/>
            <a:ext cx="619152" cy="619152"/>
          </a:xfrm>
          <a:prstGeom prst="rect">
            <a:avLst/>
          </a:prstGeom>
        </p:spPr>
      </p:pic>
      <p:pic>
        <p:nvPicPr>
          <p:cNvPr id="33" name="Graphic 32" descr="Man with solid fill">
            <a:extLst>
              <a:ext uri="{FF2B5EF4-FFF2-40B4-BE49-F238E27FC236}">
                <a16:creationId xmlns:a16="http://schemas.microsoft.com/office/drawing/2014/main" id="{085C214E-3F80-9F49-A639-609150E08686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573171" y="5504964"/>
            <a:ext cx="619152" cy="619152"/>
          </a:xfrm>
          <a:prstGeom prst="rect">
            <a:avLst/>
          </a:prstGeom>
        </p:spPr>
      </p:pic>
      <p:pic>
        <p:nvPicPr>
          <p:cNvPr id="37" name="Graphic 36" descr="Man with solid fill">
            <a:extLst>
              <a:ext uri="{FF2B5EF4-FFF2-40B4-BE49-F238E27FC236}">
                <a16:creationId xmlns:a16="http://schemas.microsoft.com/office/drawing/2014/main" id="{1FCF3CA1-EBEA-6340-A259-2242B8C4EC2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3516754" y="5504959"/>
            <a:ext cx="619152" cy="619152"/>
          </a:xfrm>
          <a:prstGeom prst="rect">
            <a:avLst/>
          </a:prstGeom>
        </p:spPr>
      </p:pic>
      <p:pic>
        <p:nvPicPr>
          <p:cNvPr id="38" name="Graphic 37" descr="Man with solid fill">
            <a:extLst>
              <a:ext uri="{FF2B5EF4-FFF2-40B4-BE49-F238E27FC236}">
                <a16:creationId xmlns:a16="http://schemas.microsoft.com/office/drawing/2014/main" id="{79A9BF3F-D64D-2B40-A27E-D767C2A246A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3840658" y="5504959"/>
            <a:ext cx="619152" cy="619152"/>
          </a:xfrm>
          <a:prstGeom prst="rect">
            <a:avLst/>
          </a:prstGeom>
        </p:spPr>
      </p:pic>
      <p:pic>
        <p:nvPicPr>
          <p:cNvPr id="39" name="Graphic 38" descr="Man with solid fill">
            <a:extLst>
              <a:ext uri="{FF2B5EF4-FFF2-40B4-BE49-F238E27FC236}">
                <a16:creationId xmlns:a16="http://schemas.microsoft.com/office/drawing/2014/main" id="{36DCDCA5-5380-7048-8F1D-4EA47C65E9A9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3678706" y="5504963"/>
            <a:ext cx="619152" cy="6191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179267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5A30465-D367-A048-931A-38D82512913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 new admissions procedure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25D0765-4557-DB4E-B70B-772BB82FDE6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4B847A85-1A9F-6949-B7DF-C486F59F40B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1951312"/>
            <a:ext cx="6242050" cy="45396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828977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4353BB-9D81-C14A-B3C1-6495B90E06A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DID in Stata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DEAEAB7-2F9F-5C41-A521-F9F739D46CE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B2F5DD6-728C-7A49-9102-AE38F7533F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9" y="2537759"/>
            <a:ext cx="8851900" cy="31369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DCDA097-142C-A043-9202-9EAA28EAB5F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49" y="2029968"/>
            <a:ext cx="8851900" cy="241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3481466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7C922-8AFC-034C-888B-E7E40FEF76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DID in Stata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5D8E9C-B856-9B4E-A381-5CE970F306D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151882E-25E9-6B44-9CE4-249D490A14C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851900" cy="241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2917D29-FB8D-6B48-ACAE-66369083DE4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537759"/>
            <a:ext cx="8851900" cy="313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01888717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59B2FBB-76BB-8442-BE53-A4A90F5B6C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DID diagnostics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34161CF-CCFC-814B-A16B-7648682C86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BBF5C59-45AB-C943-A939-39FACB9C577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851900" cy="241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F2CCE3A7-E6B3-9B4F-882A-3243E18098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271268"/>
            <a:ext cx="5810250" cy="42256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3332494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F52B48-2E36-4243-97FA-0A717D77D2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DID diagnostics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39ED4B-A2D3-7F4A-BBD2-A83BFC9FFA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42DC1FA-1248-E741-BE42-C68DBB9497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851900" cy="3619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449073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387888-B4DA-334E-9BA3-75D07C777F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83341"/>
            <a:ext cx="8515350" cy="986113"/>
          </a:xfrm>
        </p:spPr>
        <p:txBody>
          <a:bodyPr>
            <a:normAutofit/>
          </a:bodyPr>
          <a:lstStyle/>
          <a:p>
            <a:r>
              <a:rPr lang="en-US" dirty="0"/>
              <a:t>Small number of groups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86DF608-8B61-DC4E-B153-7F88FB21460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sz="2600" dirty="0"/>
              <a:t>Bell and McCaffrey (2002) standard errors</a:t>
            </a:r>
          </a:p>
          <a:p>
            <a:pPr lvl="1"/>
            <a:r>
              <a:rPr lang="en-US" sz="2200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vce</a:t>
            </a:r>
            <a:r>
              <a:rPr lang="en-US" sz="2200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(hc2)</a:t>
            </a:r>
            <a:r>
              <a:rPr lang="en-US" sz="2200" dirty="0">
                <a:latin typeface="Helvetica Neue Light" panose="02000403000000020004" pitchFamily="2" charset="0"/>
                <a:ea typeface="Helvetica Neue Light" panose="02000403000000020004" pitchFamily="2" charset="0"/>
                <a:cs typeface="CMU Typewriter Text" panose="02000609000000000000" pitchFamily="49" charset="0"/>
              </a:rPr>
              <a:t> </a:t>
            </a:r>
            <a:r>
              <a:rPr lang="en-US" sz="2200" dirty="0"/>
              <a:t>option</a:t>
            </a:r>
          </a:p>
          <a:p>
            <a:r>
              <a:rPr lang="en-US" dirty="0"/>
              <a:t>Donald and Lang (2007) ATET estimates and standard errors</a:t>
            </a:r>
          </a:p>
          <a:p>
            <a:pPr lvl="1"/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aggregate(</a:t>
            </a:r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dlang</a:t>
            </a: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)</a:t>
            </a: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  <a:cs typeface="CMU Typewriter Text" panose="02000609000000000000" pitchFamily="49" charset="0"/>
              </a:rPr>
              <a:t> </a:t>
            </a:r>
            <a:r>
              <a:rPr lang="en-US" dirty="0"/>
              <a:t>option</a:t>
            </a:r>
          </a:p>
          <a:p>
            <a:pPr lvl="1"/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aggregate(</a:t>
            </a:r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dlang</a:t>
            </a: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, varying)</a:t>
            </a: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  <a:cs typeface="CMU Typewriter Text" panose="02000609000000000000" pitchFamily="49" charset="0"/>
              </a:rPr>
              <a:t> </a:t>
            </a:r>
            <a:r>
              <a:rPr lang="en-US" dirty="0"/>
              <a:t>option</a:t>
            </a:r>
          </a:p>
          <a:p>
            <a:r>
              <a:rPr lang="en-US" dirty="0"/>
              <a:t>Wild-cluster bootstrap </a:t>
            </a:r>
            <a:r>
              <a:rPr lang="en-US" i="1" dirty="0"/>
              <a:t>p</a:t>
            </a:r>
            <a:r>
              <a:rPr lang="en-US" dirty="0"/>
              <a:t>-values and confidence intervals. </a:t>
            </a:r>
          </a:p>
          <a:p>
            <a:pPr lvl="1"/>
            <a:r>
              <a:rPr lang="en-US" b="1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wildbootstrap</a:t>
            </a: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</a:t>
            </a:r>
            <a:r>
              <a:rPr lang="en-US" dirty="0"/>
              <a:t> option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DFAE7EEF-5EE3-794B-82A6-0BC9E93872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562758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13076-89AC-CF43-9BD3-BD545B897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New in trend tests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F0104-C7F0-0F4E-ADD7-9B52A150F55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Cochran–Armitage test</a:t>
            </a:r>
          </a:p>
          <a:p>
            <a:r>
              <a:rPr lang="en-US" dirty="0"/>
              <a:t>Linear-by-linear test</a:t>
            </a:r>
          </a:p>
          <a:p>
            <a:r>
              <a:rPr lang="en-US" dirty="0" err="1"/>
              <a:t>Jonckheere</a:t>
            </a:r>
            <a:r>
              <a:rPr lang="en-US" dirty="0"/>
              <a:t>–Terpstra test</a:t>
            </a:r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3E68A9-E14D-7F4F-838A-09F9903DD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9858030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BB703E-DC50-2344-B8F6-847DE69A04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Nonparametric tests for trend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5EA92694-86BD-8A40-B0D8-1257DB094A1F}"/>
              </a:ext>
            </a:extLst>
          </p:cNvPr>
          <p:cNvSpPr txBox="1"/>
          <p:nvPr/>
        </p:nvSpPr>
        <p:spPr>
          <a:xfrm rot="16200000">
            <a:off x="464591" y="4596028"/>
            <a:ext cx="106678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100" b="1" dirty="0">
                <a:latin typeface="HELVETICA LIGHT" panose="020B0403020202020204" pitchFamily="34" charset="0"/>
              </a:rPr>
              <a:t>Mean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5FBB9C11-95E8-3040-A416-51D41583FFD3}"/>
              </a:ext>
            </a:extLst>
          </p:cNvPr>
          <p:cNvCxnSpPr>
            <a:cxnSpLocks/>
            <a:stCxn id="9" idx="2"/>
            <a:endCxn id="12" idx="6"/>
          </p:cNvCxnSpPr>
          <p:nvPr/>
        </p:nvCxnSpPr>
        <p:spPr>
          <a:xfrm flipV="1">
            <a:off x="2315791" y="3744751"/>
            <a:ext cx="4384766" cy="1001773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2695E4E2-C242-0445-95A9-60AE598A8063}"/>
              </a:ext>
            </a:extLst>
          </p:cNvPr>
          <p:cNvCxnSpPr>
            <a:cxnSpLocks/>
          </p:cNvCxnSpPr>
          <p:nvPr/>
        </p:nvCxnSpPr>
        <p:spPr>
          <a:xfrm>
            <a:off x="997981" y="5489546"/>
            <a:ext cx="6440558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261B074A-B579-7547-A248-88A44F627907}"/>
              </a:ext>
            </a:extLst>
          </p:cNvPr>
          <p:cNvCxnSpPr>
            <a:cxnSpLocks/>
          </p:cNvCxnSpPr>
          <p:nvPr/>
        </p:nvCxnSpPr>
        <p:spPr>
          <a:xfrm flipV="1">
            <a:off x="1380638" y="3039155"/>
            <a:ext cx="0" cy="275047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Oval 8">
            <a:extLst>
              <a:ext uri="{FF2B5EF4-FFF2-40B4-BE49-F238E27FC236}">
                <a16:creationId xmlns:a16="http://schemas.microsoft.com/office/drawing/2014/main" id="{014CC331-3B69-324B-808D-82456AAD8951}"/>
              </a:ext>
            </a:extLst>
          </p:cNvPr>
          <p:cNvSpPr/>
          <p:nvPr/>
        </p:nvSpPr>
        <p:spPr>
          <a:xfrm>
            <a:off x="2315790" y="4650815"/>
            <a:ext cx="175010" cy="19141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01F1E2BB-49A2-394E-8CA2-DFC8BBDBAAA1}"/>
              </a:ext>
            </a:extLst>
          </p:cNvPr>
          <p:cNvSpPr/>
          <p:nvPr/>
        </p:nvSpPr>
        <p:spPr>
          <a:xfrm>
            <a:off x="3777379" y="4270385"/>
            <a:ext cx="175010" cy="19141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D23D6D71-FED4-CF4A-8788-55FD48EE6AD9}"/>
              </a:ext>
            </a:extLst>
          </p:cNvPr>
          <p:cNvSpPr/>
          <p:nvPr/>
        </p:nvSpPr>
        <p:spPr>
          <a:xfrm>
            <a:off x="5151463" y="3951462"/>
            <a:ext cx="175010" cy="19141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CE2668C5-4D09-6B43-AE5C-3E2C749E1924}"/>
              </a:ext>
            </a:extLst>
          </p:cNvPr>
          <p:cNvSpPr/>
          <p:nvPr/>
        </p:nvSpPr>
        <p:spPr>
          <a:xfrm>
            <a:off x="6525547" y="3649042"/>
            <a:ext cx="175010" cy="191418"/>
          </a:xfrm>
          <a:prstGeom prst="ellipse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E2E7F32-4C9D-0240-86AC-05DE31786AA0}"/>
              </a:ext>
            </a:extLst>
          </p:cNvPr>
          <p:cNvSpPr/>
          <p:nvPr/>
        </p:nvSpPr>
        <p:spPr>
          <a:xfrm>
            <a:off x="2009624" y="3362903"/>
            <a:ext cx="5039135" cy="200638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5B973FD3-E4F7-7F4E-85BB-35FB6CD5672D}"/>
              </a:ext>
            </a:extLst>
          </p:cNvPr>
          <p:cNvSpPr txBox="1"/>
          <p:nvPr/>
        </p:nvSpPr>
        <p:spPr>
          <a:xfrm>
            <a:off x="1169211" y="5189464"/>
            <a:ext cx="18644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0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45A67F0B-AD54-0347-8D67-4D9261D25609}"/>
              </a:ext>
            </a:extLst>
          </p:cNvPr>
          <p:cNvSpPr txBox="1"/>
          <p:nvPr/>
        </p:nvSpPr>
        <p:spPr>
          <a:xfrm>
            <a:off x="1169211" y="3039148"/>
            <a:ext cx="186447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1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1A20DA70-33CD-934B-9D99-A8861E14D27F}"/>
              </a:ext>
            </a:extLst>
          </p:cNvPr>
          <p:cNvSpPr txBox="1"/>
          <p:nvPr/>
        </p:nvSpPr>
        <p:spPr>
          <a:xfrm>
            <a:off x="2168885" y="3178378"/>
            <a:ext cx="14550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10 mg dose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C5CB7906-CC85-FC43-BFD7-7136F6FDEB5A}"/>
              </a:ext>
            </a:extLst>
          </p:cNvPr>
          <p:cNvSpPr txBox="1"/>
          <p:nvPr/>
        </p:nvSpPr>
        <p:spPr>
          <a:xfrm>
            <a:off x="2178085" y="3665567"/>
            <a:ext cx="14550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20 mg dose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0D5B3CD8-6F04-3A49-9CA0-36AE1BB7263C}"/>
              </a:ext>
            </a:extLst>
          </p:cNvPr>
          <p:cNvSpPr txBox="1"/>
          <p:nvPr/>
        </p:nvSpPr>
        <p:spPr>
          <a:xfrm>
            <a:off x="2168884" y="4142881"/>
            <a:ext cx="14550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30 mg dose</a:t>
            </a: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604C114D-B7CC-984A-97B2-6EC25DACADA2}"/>
              </a:ext>
            </a:extLst>
          </p:cNvPr>
          <p:cNvSpPr txBox="1"/>
          <p:nvPr/>
        </p:nvSpPr>
        <p:spPr>
          <a:xfrm>
            <a:off x="2168884" y="4618363"/>
            <a:ext cx="14550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40 mg dose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FE8A2B9-42FA-2C41-A9EB-1E3D52892E13}"/>
              </a:ext>
            </a:extLst>
          </p:cNvPr>
          <p:cNvSpPr txBox="1"/>
          <p:nvPr/>
        </p:nvSpPr>
        <p:spPr>
          <a:xfrm>
            <a:off x="4598968" y="3191272"/>
            <a:ext cx="2026241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Migraine relieved (1)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FF8F2BF4-04F0-D546-987A-C0C75ABCAC17}"/>
              </a:ext>
            </a:extLst>
          </p:cNvPr>
          <p:cNvSpPr txBox="1"/>
          <p:nvPr/>
        </p:nvSpPr>
        <p:spPr>
          <a:xfrm>
            <a:off x="4586810" y="3668276"/>
            <a:ext cx="24144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Migraine not relieved (0)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CA96844A-628A-324A-AEB6-20BC1110ED26}"/>
              </a:ext>
            </a:extLst>
          </p:cNvPr>
          <p:cNvSpPr txBox="1"/>
          <p:nvPr/>
        </p:nvSpPr>
        <p:spPr>
          <a:xfrm>
            <a:off x="1660681" y="2703907"/>
            <a:ext cx="1893404" cy="4154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100" b="1" dirty="0">
                <a:latin typeface="HELVETICA LIGHT" panose="020B0403020202020204" pitchFamily="34" charset="0"/>
              </a:rPr>
              <a:t>Group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553AFC54-D4F8-7742-AC5C-D97F3CF40C4F}"/>
              </a:ext>
            </a:extLst>
          </p:cNvPr>
          <p:cNvSpPr/>
          <p:nvPr/>
        </p:nvSpPr>
        <p:spPr>
          <a:xfrm>
            <a:off x="4612495" y="2701218"/>
            <a:ext cx="1401346" cy="4154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100" b="1" dirty="0">
                <a:latin typeface="HELVETICA LIGHT" panose="020B0403020202020204" pitchFamily="34" charset="0"/>
              </a:rPr>
              <a:t>Response</a:t>
            </a:r>
            <a:endParaRPr lang="en-US" sz="2100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A0123A45-B75D-B440-87B9-93BCD0F3E005}"/>
              </a:ext>
            </a:extLst>
          </p:cNvPr>
          <p:cNvSpPr txBox="1"/>
          <p:nvPr/>
        </p:nvSpPr>
        <p:spPr>
          <a:xfrm>
            <a:off x="1763296" y="5489546"/>
            <a:ext cx="14550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10 mg dose</a:t>
            </a:r>
          </a:p>
        </p:txBody>
      </p:sp>
      <p:sp>
        <p:nvSpPr>
          <p:cNvPr id="25" name="TextBox 24">
            <a:extLst>
              <a:ext uri="{FF2B5EF4-FFF2-40B4-BE49-F238E27FC236}">
                <a16:creationId xmlns:a16="http://schemas.microsoft.com/office/drawing/2014/main" id="{B2831809-2FB1-614B-9436-64A2A62F81C2}"/>
              </a:ext>
            </a:extLst>
          </p:cNvPr>
          <p:cNvSpPr txBox="1"/>
          <p:nvPr/>
        </p:nvSpPr>
        <p:spPr>
          <a:xfrm>
            <a:off x="3137380" y="5489545"/>
            <a:ext cx="14550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20 mg dose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FC5B9BC-1AC1-304C-B551-07BA2DD2C643}"/>
              </a:ext>
            </a:extLst>
          </p:cNvPr>
          <p:cNvSpPr txBox="1"/>
          <p:nvPr/>
        </p:nvSpPr>
        <p:spPr>
          <a:xfrm>
            <a:off x="4511464" y="5489545"/>
            <a:ext cx="14550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30 mg dose</a:t>
            </a:r>
          </a:p>
        </p:txBody>
      </p:sp>
      <p:sp>
        <p:nvSpPr>
          <p:cNvPr id="27" name="TextBox 26">
            <a:extLst>
              <a:ext uri="{FF2B5EF4-FFF2-40B4-BE49-F238E27FC236}">
                <a16:creationId xmlns:a16="http://schemas.microsoft.com/office/drawing/2014/main" id="{CB2179AB-40F2-4344-BF5F-91FFE8A617A5}"/>
              </a:ext>
            </a:extLst>
          </p:cNvPr>
          <p:cNvSpPr txBox="1"/>
          <p:nvPr/>
        </p:nvSpPr>
        <p:spPr>
          <a:xfrm>
            <a:off x="5885548" y="5489545"/>
            <a:ext cx="1455008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500" dirty="0">
                <a:latin typeface="Helvetica Light" panose="020B0403020202020204" pitchFamily="34" charset="0"/>
              </a:rPr>
              <a:t>40 mg dose</a:t>
            </a:r>
          </a:p>
        </p:txBody>
      </p:sp>
    </p:spTree>
    <p:extLst>
      <p:ext uri="{BB962C8B-B14F-4D97-AF65-F5344CB8AC3E}">
        <p14:creationId xmlns:p14="http://schemas.microsoft.com/office/powerpoint/2010/main" val="21776388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" presetClass="entr" presetSubtype="0" fill="hold" grpId="2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500"/>
                            </p:stCondLst>
                            <p:childTnLst>
                              <p:par>
                                <p:cTn id="26" presetID="1" presetClass="entr" presetSubtype="0" fill="hold" grpId="1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0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2.96296E-6 L 0.17847 0.46458 " pathEditMode="relative" rAng="0" ptsTypes="AA">
                                      <p:cBhvr>
                                        <p:cTn id="3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924" y="23218"/>
                                    </p:animMotion>
                                  </p:childTnLst>
                                </p:cTn>
                              </p:par>
                              <p:par>
                                <p:cTn id="32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4.07407E-6 L -0.46337 0.13635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3177" y="6806"/>
                                    </p:animMotion>
                                  </p:childTnLst>
                                </p:cTn>
                              </p:par>
                              <p:par>
                                <p:cTn id="34" presetID="8" presetClass="emph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Rot by="-5400000">
                                      <p:cBhvr>
                                        <p:cTn id="35" dur="2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36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7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0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3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6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0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6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9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5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8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0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9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2000"/>
                            </p:stCondLst>
                            <p:childTnLst>
                              <p:par>
                                <p:cTn id="76" presetID="2" presetClass="exit" presetSubtype="2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77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8" dur="30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29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3" grpId="0" animBg="1"/>
      <p:bldP spid="14" grpId="0"/>
      <p:bldP spid="15" grpId="0"/>
      <p:bldP spid="16" grpId="0"/>
      <p:bldP spid="16" grpId="1"/>
      <p:bldP spid="17" grpId="0"/>
      <p:bldP spid="17" grpId="1"/>
      <p:bldP spid="18" grpId="0"/>
      <p:bldP spid="18" grpId="1"/>
      <p:bldP spid="19" grpId="0"/>
      <p:bldP spid="19" grpId="1"/>
      <p:bldP spid="20" grpId="0"/>
      <p:bldP spid="20" grpId="1"/>
      <p:bldP spid="21" grpId="0"/>
      <p:bldP spid="21" grpId="1"/>
      <p:bldP spid="22" grpId="0"/>
      <p:bldP spid="22" grpId="1"/>
      <p:bldP spid="23" grpId="0"/>
      <p:bldP spid="23" grpId="1"/>
      <p:bldP spid="23" grpId="2"/>
      <p:bldP spid="24" grpId="0"/>
      <p:bldP spid="25" grpId="0"/>
      <p:bldP spid="26" grpId="0"/>
      <p:bldP spid="27" grpId="0"/>
    </p:bld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113076-89AC-CF43-9BD3-BD545B8976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Response types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5F0104-C7F0-0F4E-ADD7-9B52A150F55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49" y="1981200"/>
            <a:ext cx="8795905" cy="4876800"/>
          </a:xfrm>
        </p:spPr>
        <p:txBody>
          <a:bodyPr>
            <a:normAutofit fontScale="92500"/>
          </a:bodyPr>
          <a:lstStyle/>
          <a:p>
            <a:r>
              <a:rPr lang="en-US" dirty="0"/>
              <a:t>Cochran–Armitage test: trend in mean response</a:t>
            </a:r>
          </a:p>
          <a:p>
            <a:pPr lvl="1"/>
            <a:r>
              <a:rPr lang="en-US" dirty="0"/>
              <a:t>Binary</a:t>
            </a:r>
          </a:p>
          <a:p>
            <a:r>
              <a:rPr lang="en-US" dirty="0"/>
              <a:t>Linear-by-linear test: trend in mean response</a:t>
            </a:r>
          </a:p>
          <a:p>
            <a:pPr lvl="1"/>
            <a:r>
              <a:rPr lang="en-US" dirty="0"/>
              <a:t>Ordinal</a:t>
            </a:r>
          </a:p>
          <a:p>
            <a:pPr lvl="1"/>
            <a:r>
              <a:rPr lang="en-US" dirty="0"/>
              <a:t>Continuous</a:t>
            </a:r>
          </a:p>
          <a:p>
            <a:r>
              <a:rPr lang="en-US" dirty="0" err="1"/>
              <a:t>Cuzick's</a:t>
            </a:r>
            <a:r>
              <a:rPr lang="en-US" dirty="0"/>
              <a:t> test with ranks: trend in mean rank response</a:t>
            </a:r>
          </a:p>
          <a:p>
            <a:pPr lvl="1"/>
            <a:r>
              <a:rPr lang="en-US" dirty="0"/>
              <a:t>Ordinal</a:t>
            </a:r>
          </a:p>
          <a:p>
            <a:pPr lvl="1"/>
            <a:r>
              <a:rPr lang="en-US" dirty="0"/>
              <a:t>Continuous</a:t>
            </a:r>
          </a:p>
          <a:p>
            <a:r>
              <a:rPr lang="en-US" dirty="0" err="1"/>
              <a:t>Jonckheere</a:t>
            </a:r>
            <a:r>
              <a:rPr lang="en-US" dirty="0"/>
              <a:t>–Terpstra test: association in relative ordering</a:t>
            </a:r>
          </a:p>
          <a:p>
            <a:pPr lvl="1"/>
            <a:r>
              <a:rPr lang="en-US" dirty="0"/>
              <a:t>Binary</a:t>
            </a:r>
          </a:p>
          <a:p>
            <a:pPr lvl="1"/>
            <a:r>
              <a:rPr lang="en-US" dirty="0"/>
              <a:t>Ordinal</a:t>
            </a:r>
          </a:p>
          <a:p>
            <a:pPr lvl="1"/>
            <a:r>
              <a:rPr lang="en-US" dirty="0"/>
              <a:t>Continuous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43E68A9-E14D-7F4F-838A-09F9903DD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960851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F26D2E-590D-E94C-80F8-61783735FC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183341"/>
            <a:ext cx="8956026" cy="986113"/>
          </a:xfrm>
        </p:spPr>
        <p:txBody>
          <a:bodyPr>
            <a:normAutofit fontScale="90000"/>
          </a:bodyPr>
          <a:lstStyle/>
          <a:p>
            <a:r>
              <a:rPr lang="en-US" dirty="0"/>
              <a:t>Vector autoregressive (VAR) models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C794B4D-0DD3-904D-B9C0-427F22C8F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146463F4-1831-4D4F-9405-34BB945E8FF1}"/>
              </a:ext>
            </a:extLst>
          </p:cNvPr>
          <p:cNvCxnSpPr>
            <a:cxnSpLocks/>
          </p:cNvCxnSpPr>
          <p:nvPr/>
        </p:nvCxnSpPr>
        <p:spPr>
          <a:xfrm>
            <a:off x="1371600" y="2169454"/>
            <a:ext cx="0" cy="3986797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1FCE7E99-629B-BE40-8DDA-2B856C780E44}"/>
              </a:ext>
            </a:extLst>
          </p:cNvPr>
          <p:cNvCxnSpPr>
            <a:cxnSpLocks/>
          </p:cNvCxnSpPr>
          <p:nvPr/>
        </p:nvCxnSpPr>
        <p:spPr>
          <a:xfrm flipH="1">
            <a:off x="622005" y="5645889"/>
            <a:ext cx="7899989" cy="0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reeform 11">
            <a:extLst>
              <a:ext uri="{FF2B5EF4-FFF2-40B4-BE49-F238E27FC236}">
                <a16:creationId xmlns:a16="http://schemas.microsoft.com/office/drawing/2014/main" id="{5AE75601-5D08-D840-A3F5-A2BD3A1661A4}"/>
              </a:ext>
            </a:extLst>
          </p:cNvPr>
          <p:cNvSpPr/>
          <p:nvPr/>
        </p:nvSpPr>
        <p:spPr>
          <a:xfrm>
            <a:off x="1621463" y="3062382"/>
            <a:ext cx="6900531" cy="2200939"/>
          </a:xfrm>
          <a:custGeom>
            <a:avLst/>
            <a:gdLst>
              <a:gd name="connsiteX0" fmla="*/ 0 w 6900531"/>
              <a:gd name="connsiteY0" fmla="*/ 659218 h 2200939"/>
              <a:gd name="connsiteX1" fmla="*/ 85061 w 6900531"/>
              <a:gd name="connsiteY1" fmla="*/ 520995 h 2200939"/>
              <a:gd name="connsiteX2" fmla="*/ 148856 w 6900531"/>
              <a:gd name="connsiteY2" fmla="*/ 489097 h 2200939"/>
              <a:gd name="connsiteX3" fmla="*/ 170121 w 6900531"/>
              <a:gd name="connsiteY3" fmla="*/ 606055 h 2200939"/>
              <a:gd name="connsiteX4" fmla="*/ 180754 w 6900531"/>
              <a:gd name="connsiteY4" fmla="*/ 637953 h 2200939"/>
              <a:gd name="connsiteX5" fmla="*/ 255182 w 6900531"/>
              <a:gd name="connsiteY5" fmla="*/ 669851 h 2200939"/>
              <a:gd name="connsiteX6" fmla="*/ 287080 w 6900531"/>
              <a:gd name="connsiteY6" fmla="*/ 680483 h 2200939"/>
              <a:gd name="connsiteX7" fmla="*/ 350875 w 6900531"/>
              <a:gd name="connsiteY7" fmla="*/ 669851 h 2200939"/>
              <a:gd name="connsiteX8" fmla="*/ 382773 w 6900531"/>
              <a:gd name="connsiteY8" fmla="*/ 659218 h 2200939"/>
              <a:gd name="connsiteX9" fmla="*/ 425303 w 6900531"/>
              <a:gd name="connsiteY9" fmla="*/ 669851 h 2200939"/>
              <a:gd name="connsiteX10" fmla="*/ 457200 w 6900531"/>
              <a:gd name="connsiteY10" fmla="*/ 712381 h 2200939"/>
              <a:gd name="connsiteX11" fmla="*/ 478466 w 6900531"/>
              <a:gd name="connsiteY11" fmla="*/ 744279 h 2200939"/>
              <a:gd name="connsiteX12" fmla="*/ 563526 w 6900531"/>
              <a:gd name="connsiteY12" fmla="*/ 871869 h 2200939"/>
              <a:gd name="connsiteX13" fmla="*/ 574159 w 6900531"/>
              <a:gd name="connsiteY13" fmla="*/ 914400 h 2200939"/>
              <a:gd name="connsiteX14" fmla="*/ 595424 w 6900531"/>
              <a:gd name="connsiteY14" fmla="*/ 1020725 h 2200939"/>
              <a:gd name="connsiteX15" fmla="*/ 606056 w 6900531"/>
              <a:gd name="connsiteY15" fmla="*/ 1127051 h 2200939"/>
              <a:gd name="connsiteX16" fmla="*/ 627321 w 6900531"/>
              <a:gd name="connsiteY16" fmla="*/ 1488558 h 2200939"/>
              <a:gd name="connsiteX17" fmla="*/ 637954 w 6900531"/>
              <a:gd name="connsiteY17" fmla="*/ 1679944 h 2200939"/>
              <a:gd name="connsiteX18" fmla="*/ 648587 w 6900531"/>
              <a:gd name="connsiteY18" fmla="*/ 1711841 h 2200939"/>
              <a:gd name="connsiteX19" fmla="*/ 691117 w 6900531"/>
              <a:gd name="connsiteY19" fmla="*/ 1690576 h 2200939"/>
              <a:gd name="connsiteX20" fmla="*/ 712382 w 6900531"/>
              <a:gd name="connsiteY20" fmla="*/ 1658679 h 2200939"/>
              <a:gd name="connsiteX21" fmla="*/ 744280 w 6900531"/>
              <a:gd name="connsiteY21" fmla="*/ 1552353 h 2200939"/>
              <a:gd name="connsiteX22" fmla="*/ 765545 w 6900531"/>
              <a:gd name="connsiteY22" fmla="*/ 1190846 h 2200939"/>
              <a:gd name="connsiteX23" fmla="*/ 786810 w 6900531"/>
              <a:gd name="connsiteY23" fmla="*/ 1084521 h 2200939"/>
              <a:gd name="connsiteX24" fmla="*/ 808075 w 6900531"/>
              <a:gd name="connsiteY24" fmla="*/ 999460 h 2200939"/>
              <a:gd name="connsiteX25" fmla="*/ 818707 w 6900531"/>
              <a:gd name="connsiteY25" fmla="*/ 956930 h 2200939"/>
              <a:gd name="connsiteX26" fmla="*/ 829340 w 6900531"/>
              <a:gd name="connsiteY26" fmla="*/ 925032 h 2200939"/>
              <a:gd name="connsiteX27" fmla="*/ 1020726 w 6900531"/>
              <a:gd name="connsiteY27" fmla="*/ 935665 h 2200939"/>
              <a:gd name="connsiteX28" fmla="*/ 1052624 w 6900531"/>
              <a:gd name="connsiteY28" fmla="*/ 914400 h 2200939"/>
              <a:gd name="connsiteX29" fmla="*/ 1095154 w 6900531"/>
              <a:gd name="connsiteY29" fmla="*/ 861237 h 2200939"/>
              <a:gd name="connsiteX30" fmla="*/ 1180214 w 6900531"/>
              <a:gd name="connsiteY30" fmla="*/ 967562 h 2200939"/>
              <a:gd name="connsiteX31" fmla="*/ 1212112 w 6900531"/>
              <a:gd name="connsiteY31" fmla="*/ 1073888 h 2200939"/>
              <a:gd name="connsiteX32" fmla="*/ 1222745 w 6900531"/>
              <a:gd name="connsiteY32" fmla="*/ 1105786 h 2200939"/>
              <a:gd name="connsiteX33" fmla="*/ 1233377 w 6900531"/>
              <a:gd name="connsiteY33" fmla="*/ 1371600 h 2200939"/>
              <a:gd name="connsiteX34" fmla="*/ 1254642 w 6900531"/>
              <a:gd name="connsiteY34" fmla="*/ 1414130 h 2200939"/>
              <a:gd name="connsiteX35" fmla="*/ 1265275 w 6900531"/>
              <a:gd name="connsiteY35" fmla="*/ 1456660 h 2200939"/>
              <a:gd name="connsiteX36" fmla="*/ 1307805 w 6900531"/>
              <a:gd name="connsiteY36" fmla="*/ 1531088 h 2200939"/>
              <a:gd name="connsiteX37" fmla="*/ 1339703 w 6900531"/>
              <a:gd name="connsiteY37" fmla="*/ 1499190 h 2200939"/>
              <a:gd name="connsiteX38" fmla="*/ 1360968 w 6900531"/>
              <a:gd name="connsiteY38" fmla="*/ 1467293 h 2200939"/>
              <a:gd name="connsiteX39" fmla="*/ 1382233 w 6900531"/>
              <a:gd name="connsiteY39" fmla="*/ 1382232 h 2200939"/>
              <a:gd name="connsiteX40" fmla="*/ 1392866 w 6900531"/>
              <a:gd name="connsiteY40" fmla="*/ 1158948 h 2200939"/>
              <a:gd name="connsiteX41" fmla="*/ 1403498 w 6900531"/>
              <a:gd name="connsiteY41" fmla="*/ 1127051 h 2200939"/>
              <a:gd name="connsiteX42" fmla="*/ 1435396 w 6900531"/>
              <a:gd name="connsiteY42" fmla="*/ 1116418 h 2200939"/>
              <a:gd name="connsiteX43" fmla="*/ 1509824 w 6900531"/>
              <a:gd name="connsiteY43" fmla="*/ 1158948 h 2200939"/>
              <a:gd name="connsiteX44" fmla="*/ 1584252 w 6900531"/>
              <a:gd name="connsiteY44" fmla="*/ 1169581 h 2200939"/>
              <a:gd name="connsiteX45" fmla="*/ 1626782 w 6900531"/>
              <a:gd name="connsiteY45" fmla="*/ 1158948 h 2200939"/>
              <a:gd name="connsiteX46" fmla="*/ 1658680 w 6900531"/>
              <a:gd name="connsiteY46" fmla="*/ 1116418 h 2200939"/>
              <a:gd name="connsiteX47" fmla="*/ 1722475 w 6900531"/>
              <a:gd name="connsiteY47" fmla="*/ 1020725 h 2200939"/>
              <a:gd name="connsiteX48" fmla="*/ 1818168 w 6900531"/>
              <a:gd name="connsiteY48" fmla="*/ 967562 h 2200939"/>
              <a:gd name="connsiteX49" fmla="*/ 1850066 w 6900531"/>
              <a:gd name="connsiteY49" fmla="*/ 925032 h 2200939"/>
              <a:gd name="connsiteX50" fmla="*/ 1871331 w 6900531"/>
              <a:gd name="connsiteY50" fmla="*/ 850604 h 2200939"/>
              <a:gd name="connsiteX51" fmla="*/ 1881963 w 6900531"/>
              <a:gd name="connsiteY51" fmla="*/ 818707 h 2200939"/>
              <a:gd name="connsiteX52" fmla="*/ 1892596 w 6900531"/>
              <a:gd name="connsiteY52" fmla="*/ 765544 h 2200939"/>
              <a:gd name="connsiteX53" fmla="*/ 1903228 w 6900531"/>
              <a:gd name="connsiteY53" fmla="*/ 701748 h 2200939"/>
              <a:gd name="connsiteX54" fmla="*/ 1924494 w 6900531"/>
              <a:gd name="connsiteY54" fmla="*/ 404037 h 2200939"/>
              <a:gd name="connsiteX55" fmla="*/ 1945759 w 6900531"/>
              <a:gd name="connsiteY55" fmla="*/ 159488 h 2200939"/>
              <a:gd name="connsiteX56" fmla="*/ 1956391 w 6900531"/>
              <a:gd name="connsiteY56" fmla="*/ 85060 h 2200939"/>
              <a:gd name="connsiteX57" fmla="*/ 1977656 w 6900531"/>
              <a:gd name="connsiteY57" fmla="*/ 0 h 2200939"/>
              <a:gd name="connsiteX58" fmla="*/ 1998921 w 6900531"/>
              <a:gd name="connsiteY58" fmla="*/ 297711 h 2200939"/>
              <a:gd name="connsiteX59" fmla="*/ 2009554 w 6900531"/>
              <a:gd name="connsiteY59" fmla="*/ 404037 h 2200939"/>
              <a:gd name="connsiteX60" fmla="*/ 2030819 w 6900531"/>
              <a:gd name="connsiteY60" fmla="*/ 520995 h 2200939"/>
              <a:gd name="connsiteX61" fmla="*/ 2115880 w 6900531"/>
              <a:gd name="connsiteY61" fmla="*/ 489097 h 2200939"/>
              <a:gd name="connsiteX62" fmla="*/ 2169042 w 6900531"/>
              <a:gd name="connsiteY62" fmla="*/ 435934 h 2200939"/>
              <a:gd name="connsiteX63" fmla="*/ 2222205 w 6900531"/>
              <a:gd name="connsiteY63" fmla="*/ 446567 h 2200939"/>
              <a:gd name="connsiteX64" fmla="*/ 2264735 w 6900531"/>
              <a:gd name="connsiteY64" fmla="*/ 520995 h 2200939"/>
              <a:gd name="connsiteX65" fmla="*/ 2286000 w 6900531"/>
              <a:gd name="connsiteY65" fmla="*/ 669851 h 2200939"/>
              <a:gd name="connsiteX66" fmla="*/ 2307266 w 6900531"/>
              <a:gd name="connsiteY66" fmla="*/ 712381 h 2200939"/>
              <a:gd name="connsiteX67" fmla="*/ 2328531 w 6900531"/>
              <a:gd name="connsiteY67" fmla="*/ 808074 h 2200939"/>
              <a:gd name="connsiteX68" fmla="*/ 2349796 w 6900531"/>
              <a:gd name="connsiteY68" fmla="*/ 861237 h 2200939"/>
              <a:gd name="connsiteX69" fmla="*/ 2360428 w 6900531"/>
              <a:gd name="connsiteY69" fmla="*/ 914400 h 2200939"/>
              <a:gd name="connsiteX70" fmla="*/ 2371061 w 6900531"/>
              <a:gd name="connsiteY70" fmla="*/ 956930 h 2200939"/>
              <a:gd name="connsiteX71" fmla="*/ 2392326 w 6900531"/>
              <a:gd name="connsiteY71" fmla="*/ 1105786 h 2200939"/>
              <a:gd name="connsiteX72" fmla="*/ 2402959 w 6900531"/>
              <a:gd name="connsiteY72" fmla="*/ 1169581 h 2200939"/>
              <a:gd name="connsiteX73" fmla="*/ 2424224 w 6900531"/>
              <a:gd name="connsiteY73" fmla="*/ 1541721 h 2200939"/>
              <a:gd name="connsiteX74" fmla="*/ 2434856 w 6900531"/>
              <a:gd name="connsiteY74" fmla="*/ 1594883 h 2200939"/>
              <a:gd name="connsiteX75" fmla="*/ 2445489 w 6900531"/>
              <a:gd name="connsiteY75" fmla="*/ 1658679 h 2200939"/>
              <a:gd name="connsiteX76" fmla="*/ 2466754 w 6900531"/>
              <a:gd name="connsiteY76" fmla="*/ 1743739 h 2200939"/>
              <a:gd name="connsiteX77" fmla="*/ 2498652 w 6900531"/>
              <a:gd name="connsiteY77" fmla="*/ 1818167 h 2200939"/>
              <a:gd name="connsiteX78" fmla="*/ 2530549 w 6900531"/>
              <a:gd name="connsiteY78" fmla="*/ 1828800 h 2200939"/>
              <a:gd name="connsiteX79" fmla="*/ 2583712 w 6900531"/>
              <a:gd name="connsiteY79" fmla="*/ 1754372 h 2200939"/>
              <a:gd name="connsiteX80" fmla="*/ 2626242 w 6900531"/>
              <a:gd name="connsiteY80" fmla="*/ 1658679 h 2200939"/>
              <a:gd name="connsiteX81" fmla="*/ 2636875 w 6900531"/>
              <a:gd name="connsiteY81" fmla="*/ 1626781 h 2200939"/>
              <a:gd name="connsiteX82" fmla="*/ 2668773 w 6900531"/>
              <a:gd name="connsiteY82" fmla="*/ 1573618 h 2200939"/>
              <a:gd name="connsiteX83" fmla="*/ 2700670 w 6900531"/>
              <a:gd name="connsiteY83" fmla="*/ 1456660 h 2200939"/>
              <a:gd name="connsiteX84" fmla="*/ 2711303 w 6900531"/>
              <a:gd name="connsiteY84" fmla="*/ 1403497 h 2200939"/>
              <a:gd name="connsiteX85" fmla="*/ 2753833 w 6900531"/>
              <a:gd name="connsiteY85" fmla="*/ 1244009 h 2200939"/>
              <a:gd name="connsiteX86" fmla="*/ 2764466 w 6900531"/>
              <a:gd name="connsiteY86" fmla="*/ 1169581 h 2200939"/>
              <a:gd name="connsiteX87" fmla="*/ 2785731 w 6900531"/>
              <a:gd name="connsiteY87" fmla="*/ 871869 h 2200939"/>
              <a:gd name="connsiteX88" fmla="*/ 2806996 w 6900531"/>
              <a:gd name="connsiteY88" fmla="*/ 691116 h 2200939"/>
              <a:gd name="connsiteX89" fmla="*/ 2817628 w 6900531"/>
              <a:gd name="connsiteY89" fmla="*/ 659218 h 2200939"/>
              <a:gd name="connsiteX90" fmla="*/ 2849526 w 6900531"/>
              <a:gd name="connsiteY90" fmla="*/ 744279 h 2200939"/>
              <a:gd name="connsiteX91" fmla="*/ 2881424 w 6900531"/>
              <a:gd name="connsiteY91" fmla="*/ 861237 h 2200939"/>
              <a:gd name="connsiteX92" fmla="*/ 2902689 w 6900531"/>
              <a:gd name="connsiteY92" fmla="*/ 978195 h 2200939"/>
              <a:gd name="connsiteX93" fmla="*/ 2923954 w 6900531"/>
              <a:gd name="connsiteY93" fmla="*/ 1041990 h 2200939"/>
              <a:gd name="connsiteX94" fmla="*/ 2934587 w 6900531"/>
              <a:gd name="connsiteY94" fmla="*/ 1105786 h 2200939"/>
              <a:gd name="connsiteX95" fmla="*/ 2955852 w 6900531"/>
              <a:gd name="connsiteY95" fmla="*/ 1190846 h 2200939"/>
              <a:gd name="connsiteX96" fmla="*/ 2966484 w 6900531"/>
              <a:gd name="connsiteY96" fmla="*/ 1233376 h 2200939"/>
              <a:gd name="connsiteX97" fmla="*/ 2987749 w 6900531"/>
              <a:gd name="connsiteY97" fmla="*/ 1339702 h 2200939"/>
              <a:gd name="connsiteX98" fmla="*/ 3009014 w 6900531"/>
              <a:gd name="connsiteY98" fmla="*/ 1562986 h 2200939"/>
              <a:gd name="connsiteX99" fmla="*/ 3051545 w 6900531"/>
              <a:gd name="connsiteY99" fmla="*/ 1722474 h 2200939"/>
              <a:gd name="connsiteX100" fmla="*/ 3072810 w 6900531"/>
              <a:gd name="connsiteY100" fmla="*/ 1807534 h 2200939"/>
              <a:gd name="connsiteX101" fmla="*/ 3115340 w 6900531"/>
              <a:gd name="connsiteY101" fmla="*/ 1945758 h 2200939"/>
              <a:gd name="connsiteX102" fmla="*/ 3157870 w 6900531"/>
              <a:gd name="connsiteY102" fmla="*/ 2020186 h 2200939"/>
              <a:gd name="connsiteX103" fmla="*/ 3168503 w 6900531"/>
              <a:gd name="connsiteY103" fmla="*/ 2052083 h 2200939"/>
              <a:gd name="connsiteX104" fmla="*/ 3242931 w 6900531"/>
              <a:gd name="connsiteY104" fmla="*/ 2158409 h 2200939"/>
              <a:gd name="connsiteX105" fmla="*/ 3285461 w 6900531"/>
              <a:gd name="connsiteY105" fmla="*/ 2179674 h 2200939"/>
              <a:gd name="connsiteX106" fmla="*/ 3317359 w 6900531"/>
              <a:gd name="connsiteY106" fmla="*/ 2200939 h 2200939"/>
              <a:gd name="connsiteX107" fmla="*/ 3349256 w 6900531"/>
              <a:gd name="connsiteY107" fmla="*/ 2126511 h 2200939"/>
              <a:gd name="connsiteX108" fmla="*/ 3359889 w 6900531"/>
              <a:gd name="connsiteY108" fmla="*/ 2062716 h 2200939"/>
              <a:gd name="connsiteX109" fmla="*/ 3381154 w 6900531"/>
              <a:gd name="connsiteY109" fmla="*/ 2020186 h 2200939"/>
              <a:gd name="connsiteX110" fmla="*/ 3391787 w 6900531"/>
              <a:gd name="connsiteY110" fmla="*/ 1977655 h 2200939"/>
              <a:gd name="connsiteX111" fmla="*/ 3413052 w 6900531"/>
              <a:gd name="connsiteY111" fmla="*/ 1786269 h 2200939"/>
              <a:gd name="connsiteX112" fmla="*/ 3423684 w 6900531"/>
              <a:gd name="connsiteY112" fmla="*/ 1722474 h 2200939"/>
              <a:gd name="connsiteX113" fmla="*/ 3434317 w 6900531"/>
              <a:gd name="connsiteY113" fmla="*/ 1648046 h 2200939"/>
              <a:gd name="connsiteX114" fmla="*/ 3455582 w 6900531"/>
              <a:gd name="connsiteY114" fmla="*/ 1488558 h 2200939"/>
              <a:gd name="connsiteX115" fmla="*/ 3487480 w 6900531"/>
              <a:gd name="connsiteY115" fmla="*/ 1307804 h 2200939"/>
              <a:gd name="connsiteX116" fmla="*/ 3508745 w 6900531"/>
              <a:gd name="connsiteY116" fmla="*/ 1148316 h 2200939"/>
              <a:gd name="connsiteX117" fmla="*/ 3519377 w 6900531"/>
              <a:gd name="connsiteY117" fmla="*/ 1084521 h 2200939"/>
              <a:gd name="connsiteX118" fmla="*/ 3530010 w 6900531"/>
              <a:gd name="connsiteY118" fmla="*/ 1041990 h 2200939"/>
              <a:gd name="connsiteX119" fmla="*/ 3540642 w 6900531"/>
              <a:gd name="connsiteY119" fmla="*/ 946297 h 2200939"/>
              <a:gd name="connsiteX120" fmla="*/ 3551275 w 6900531"/>
              <a:gd name="connsiteY120" fmla="*/ 839972 h 2200939"/>
              <a:gd name="connsiteX121" fmla="*/ 3561907 w 6900531"/>
              <a:gd name="connsiteY121" fmla="*/ 776176 h 2200939"/>
              <a:gd name="connsiteX122" fmla="*/ 3572540 w 6900531"/>
              <a:gd name="connsiteY122" fmla="*/ 829339 h 2200939"/>
              <a:gd name="connsiteX123" fmla="*/ 3604438 w 6900531"/>
              <a:gd name="connsiteY123" fmla="*/ 914400 h 2200939"/>
              <a:gd name="connsiteX124" fmla="*/ 3636335 w 6900531"/>
              <a:gd name="connsiteY124" fmla="*/ 988828 h 2200939"/>
              <a:gd name="connsiteX125" fmla="*/ 3678866 w 6900531"/>
              <a:gd name="connsiteY125" fmla="*/ 925032 h 2200939"/>
              <a:gd name="connsiteX126" fmla="*/ 3742661 w 6900531"/>
              <a:gd name="connsiteY126" fmla="*/ 988828 h 2200939"/>
              <a:gd name="connsiteX127" fmla="*/ 3795824 w 6900531"/>
              <a:gd name="connsiteY127" fmla="*/ 1041990 h 2200939"/>
              <a:gd name="connsiteX128" fmla="*/ 3870252 w 6900531"/>
              <a:gd name="connsiteY128" fmla="*/ 1041990 h 2200939"/>
              <a:gd name="connsiteX129" fmla="*/ 3880884 w 6900531"/>
              <a:gd name="connsiteY129" fmla="*/ 1084521 h 2200939"/>
              <a:gd name="connsiteX130" fmla="*/ 3902149 w 6900531"/>
              <a:gd name="connsiteY130" fmla="*/ 1127051 h 2200939"/>
              <a:gd name="connsiteX131" fmla="*/ 3923414 w 6900531"/>
              <a:gd name="connsiteY131" fmla="*/ 1222744 h 2200939"/>
              <a:gd name="connsiteX132" fmla="*/ 3934047 w 6900531"/>
              <a:gd name="connsiteY132" fmla="*/ 1499190 h 2200939"/>
              <a:gd name="connsiteX133" fmla="*/ 3976577 w 6900531"/>
              <a:gd name="connsiteY133" fmla="*/ 1648046 h 2200939"/>
              <a:gd name="connsiteX134" fmla="*/ 4019107 w 6900531"/>
              <a:gd name="connsiteY134" fmla="*/ 1765004 h 2200939"/>
              <a:gd name="connsiteX135" fmla="*/ 4040373 w 6900531"/>
              <a:gd name="connsiteY135" fmla="*/ 1828800 h 2200939"/>
              <a:gd name="connsiteX136" fmla="*/ 4093535 w 6900531"/>
              <a:gd name="connsiteY136" fmla="*/ 1935125 h 2200939"/>
              <a:gd name="connsiteX137" fmla="*/ 4114800 w 6900531"/>
              <a:gd name="connsiteY137" fmla="*/ 1988288 h 2200939"/>
              <a:gd name="connsiteX138" fmla="*/ 4125433 w 6900531"/>
              <a:gd name="connsiteY138" fmla="*/ 2020186 h 2200939"/>
              <a:gd name="connsiteX139" fmla="*/ 4189228 w 6900531"/>
              <a:gd name="connsiteY139" fmla="*/ 2137144 h 2200939"/>
              <a:gd name="connsiteX140" fmla="*/ 4199861 w 6900531"/>
              <a:gd name="connsiteY140" fmla="*/ 2094614 h 2200939"/>
              <a:gd name="connsiteX141" fmla="*/ 4210494 w 6900531"/>
              <a:gd name="connsiteY141" fmla="*/ 2062716 h 2200939"/>
              <a:gd name="connsiteX142" fmla="*/ 4221126 w 6900531"/>
              <a:gd name="connsiteY142" fmla="*/ 1998921 h 2200939"/>
              <a:gd name="connsiteX143" fmla="*/ 4242391 w 6900531"/>
              <a:gd name="connsiteY143" fmla="*/ 1945758 h 2200939"/>
              <a:gd name="connsiteX144" fmla="*/ 4263656 w 6900531"/>
              <a:gd name="connsiteY144" fmla="*/ 1818167 h 2200939"/>
              <a:gd name="connsiteX145" fmla="*/ 4284921 w 6900531"/>
              <a:gd name="connsiteY145" fmla="*/ 1733107 h 2200939"/>
              <a:gd name="connsiteX146" fmla="*/ 4306187 w 6900531"/>
              <a:gd name="connsiteY146" fmla="*/ 1626781 h 2200939"/>
              <a:gd name="connsiteX147" fmla="*/ 4327452 w 6900531"/>
              <a:gd name="connsiteY147" fmla="*/ 1541721 h 2200939"/>
              <a:gd name="connsiteX148" fmla="*/ 4348717 w 6900531"/>
              <a:gd name="connsiteY148" fmla="*/ 1414130 h 2200939"/>
              <a:gd name="connsiteX149" fmla="*/ 4369982 w 6900531"/>
              <a:gd name="connsiteY149" fmla="*/ 967562 h 2200939"/>
              <a:gd name="connsiteX150" fmla="*/ 4380614 w 6900531"/>
              <a:gd name="connsiteY150" fmla="*/ 765544 h 2200939"/>
              <a:gd name="connsiteX151" fmla="*/ 4391247 w 6900531"/>
              <a:gd name="connsiteY151" fmla="*/ 733646 h 2200939"/>
              <a:gd name="connsiteX152" fmla="*/ 4401880 w 6900531"/>
              <a:gd name="connsiteY152" fmla="*/ 691116 h 2200939"/>
              <a:gd name="connsiteX153" fmla="*/ 4423145 w 6900531"/>
              <a:gd name="connsiteY153" fmla="*/ 723014 h 2200939"/>
              <a:gd name="connsiteX154" fmla="*/ 4465675 w 6900531"/>
              <a:gd name="connsiteY154" fmla="*/ 797441 h 2200939"/>
              <a:gd name="connsiteX155" fmla="*/ 4497573 w 6900531"/>
              <a:gd name="connsiteY155" fmla="*/ 818707 h 2200939"/>
              <a:gd name="connsiteX156" fmla="*/ 4529470 w 6900531"/>
              <a:gd name="connsiteY156" fmla="*/ 808074 h 2200939"/>
              <a:gd name="connsiteX157" fmla="*/ 4572000 w 6900531"/>
              <a:gd name="connsiteY157" fmla="*/ 754911 h 2200939"/>
              <a:gd name="connsiteX158" fmla="*/ 4603898 w 6900531"/>
              <a:gd name="connsiteY158" fmla="*/ 691116 h 2200939"/>
              <a:gd name="connsiteX159" fmla="*/ 4646428 w 6900531"/>
              <a:gd name="connsiteY159" fmla="*/ 637953 h 2200939"/>
              <a:gd name="connsiteX160" fmla="*/ 4667694 w 6900531"/>
              <a:gd name="connsiteY160" fmla="*/ 606055 h 2200939"/>
              <a:gd name="connsiteX161" fmla="*/ 4742121 w 6900531"/>
              <a:gd name="connsiteY161" fmla="*/ 552893 h 2200939"/>
              <a:gd name="connsiteX162" fmla="*/ 4774019 w 6900531"/>
              <a:gd name="connsiteY162" fmla="*/ 542260 h 2200939"/>
              <a:gd name="connsiteX163" fmla="*/ 4805917 w 6900531"/>
              <a:gd name="connsiteY163" fmla="*/ 563525 h 2200939"/>
              <a:gd name="connsiteX164" fmla="*/ 4869712 w 6900531"/>
              <a:gd name="connsiteY164" fmla="*/ 637953 h 2200939"/>
              <a:gd name="connsiteX165" fmla="*/ 4890977 w 6900531"/>
              <a:gd name="connsiteY165" fmla="*/ 669851 h 2200939"/>
              <a:gd name="connsiteX166" fmla="*/ 4922875 w 6900531"/>
              <a:gd name="connsiteY166" fmla="*/ 712381 h 2200939"/>
              <a:gd name="connsiteX167" fmla="*/ 4965405 w 6900531"/>
              <a:gd name="connsiteY167" fmla="*/ 808074 h 2200939"/>
              <a:gd name="connsiteX168" fmla="*/ 4986670 w 6900531"/>
              <a:gd name="connsiteY168" fmla="*/ 850604 h 2200939"/>
              <a:gd name="connsiteX169" fmla="*/ 5007935 w 6900531"/>
              <a:gd name="connsiteY169" fmla="*/ 914400 h 2200939"/>
              <a:gd name="connsiteX170" fmla="*/ 5029200 w 6900531"/>
              <a:gd name="connsiteY170" fmla="*/ 988828 h 2200939"/>
              <a:gd name="connsiteX171" fmla="*/ 5050466 w 6900531"/>
              <a:gd name="connsiteY171" fmla="*/ 1020725 h 2200939"/>
              <a:gd name="connsiteX172" fmla="*/ 5061098 w 6900531"/>
              <a:gd name="connsiteY172" fmla="*/ 1063255 h 2200939"/>
              <a:gd name="connsiteX173" fmla="*/ 5082363 w 6900531"/>
              <a:gd name="connsiteY173" fmla="*/ 1127051 h 2200939"/>
              <a:gd name="connsiteX174" fmla="*/ 5135526 w 6900531"/>
              <a:gd name="connsiteY174" fmla="*/ 1222744 h 2200939"/>
              <a:gd name="connsiteX175" fmla="*/ 5167424 w 6900531"/>
              <a:gd name="connsiteY175" fmla="*/ 1233376 h 2200939"/>
              <a:gd name="connsiteX176" fmla="*/ 5273749 w 6900531"/>
              <a:gd name="connsiteY176" fmla="*/ 1212111 h 2200939"/>
              <a:gd name="connsiteX177" fmla="*/ 5348177 w 6900531"/>
              <a:gd name="connsiteY177" fmla="*/ 1148316 h 2200939"/>
              <a:gd name="connsiteX178" fmla="*/ 5390707 w 6900531"/>
              <a:gd name="connsiteY178" fmla="*/ 1127051 h 2200939"/>
              <a:gd name="connsiteX179" fmla="*/ 5443870 w 6900531"/>
              <a:gd name="connsiteY179" fmla="*/ 1052623 h 2200939"/>
              <a:gd name="connsiteX180" fmla="*/ 5465135 w 6900531"/>
              <a:gd name="connsiteY180" fmla="*/ 871869 h 2200939"/>
              <a:gd name="connsiteX181" fmla="*/ 5486400 w 6900531"/>
              <a:gd name="connsiteY181" fmla="*/ 776176 h 2200939"/>
              <a:gd name="connsiteX182" fmla="*/ 5507666 w 6900531"/>
              <a:gd name="connsiteY182" fmla="*/ 733646 h 2200939"/>
              <a:gd name="connsiteX183" fmla="*/ 5528931 w 6900531"/>
              <a:gd name="connsiteY183" fmla="*/ 669851 h 2200939"/>
              <a:gd name="connsiteX184" fmla="*/ 5571461 w 6900531"/>
              <a:gd name="connsiteY184" fmla="*/ 595423 h 2200939"/>
              <a:gd name="connsiteX185" fmla="*/ 5582094 w 6900531"/>
              <a:gd name="connsiteY185" fmla="*/ 552893 h 2200939"/>
              <a:gd name="connsiteX186" fmla="*/ 5592726 w 6900531"/>
              <a:gd name="connsiteY186" fmla="*/ 520995 h 2200939"/>
              <a:gd name="connsiteX187" fmla="*/ 5624624 w 6900531"/>
              <a:gd name="connsiteY187" fmla="*/ 308344 h 2200939"/>
              <a:gd name="connsiteX188" fmla="*/ 5645889 w 6900531"/>
              <a:gd name="connsiteY188" fmla="*/ 276446 h 2200939"/>
              <a:gd name="connsiteX189" fmla="*/ 5688419 w 6900531"/>
              <a:gd name="connsiteY189" fmla="*/ 287079 h 2200939"/>
              <a:gd name="connsiteX190" fmla="*/ 5709684 w 6900531"/>
              <a:gd name="connsiteY190" fmla="*/ 329609 h 2200939"/>
              <a:gd name="connsiteX191" fmla="*/ 5720317 w 6900531"/>
              <a:gd name="connsiteY191" fmla="*/ 435934 h 2200939"/>
              <a:gd name="connsiteX192" fmla="*/ 5730949 w 6900531"/>
              <a:gd name="connsiteY192" fmla="*/ 478465 h 2200939"/>
              <a:gd name="connsiteX193" fmla="*/ 5741582 w 6900531"/>
              <a:gd name="connsiteY193" fmla="*/ 595423 h 2200939"/>
              <a:gd name="connsiteX194" fmla="*/ 5752214 w 6900531"/>
              <a:gd name="connsiteY194" fmla="*/ 637953 h 2200939"/>
              <a:gd name="connsiteX195" fmla="*/ 5762847 w 6900531"/>
              <a:gd name="connsiteY195" fmla="*/ 765544 h 2200939"/>
              <a:gd name="connsiteX196" fmla="*/ 5794745 w 6900531"/>
              <a:gd name="connsiteY196" fmla="*/ 861237 h 2200939"/>
              <a:gd name="connsiteX197" fmla="*/ 5805377 w 6900531"/>
              <a:gd name="connsiteY197" fmla="*/ 893134 h 2200939"/>
              <a:gd name="connsiteX198" fmla="*/ 5858540 w 6900531"/>
              <a:gd name="connsiteY198" fmla="*/ 829339 h 2200939"/>
              <a:gd name="connsiteX199" fmla="*/ 5890438 w 6900531"/>
              <a:gd name="connsiteY199" fmla="*/ 797441 h 2200939"/>
              <a:gd name="connsiteX200" fmla="*/ 5911703 w 6900531"/>
              <a:gd name="connsiteY200" fmla="*/ 765544 h 2200939"/>
              <a:gd name="connsiteX201" fmla="*/ 5943600 w 6900531"/>
              <a:gd name="connsiteY201" fmla="*/ 733646 h 2200939"/>
              <a:gd name="connsiteX202" fmla="*/ 5964866 w 6900531"/>
              <a:gd name="connsiteY202" fmla="*/ 701748 h 2200939"/>
              <a:gd name="connsiteX203" fmla="*/ 5996763 w 6900531"/>
              <a:gd name="connsiteY203" fmla="*/ 669851 h 2200939"/>
              <a:gd name="connsiteX204" fmla="*/ 6028661 w 6900531"/>
              <a:gd name="connsiteY204" fmla="*/ 627321 h 2200939"/>
              <a:gd name="connsiteX205" fmla="*/ 6124354 w 6900531"/>
              <a:gd name="connsiteY205" fmla="*/ 574158 h 2200939"/>
              <a:gd name="connsiteX206" fmla="*/ 6209414 w 6900531"/>
              <a:gd name="connsiteY206" fmla="*/ 584790 h 2200939"/>
              <a:gd name="connsiteX207" fmla="*/ 6241312 w 6900531"/>
              <a:gd name="connsiteY207" fmla="*/ 606055 h 2200939"/>
              <a:gd name="connsiteX208" fmla="*/ 6305107 w 6900531"/>
              <a:gd name="connsiteY208" fmla="*/ 669851 h 2200939"/>
              <a:gd name="connsiteX209" fmla="*/ 6379535 w 6900531"/>
              <a:gd name="connsiteY209" fmla="*/ 776176 h 2200939"/>
              <a:gd name="connsiteX210" fmla="*/ 6411433 w 6900531"/>
              <a:gd name="connsiteY210" fmla="*/ 850604 h 2200939"/>
              <a:gd name="connsiteX211" fmla="*/ 6422066 w 6900531"/>
              <a:gd name="connsiteY211" fmla="*/ 882502 h 2200939"/>
              <a:gd name="connsiteX212" fmla="*/ 6464596 w 6900531"/>
              <a:gd name="connsiteY212" fmla="*/ 988828 h 2200939"/>
              <a:gd name="connsiteX213" fmla="*/ 6496494 w 6900531"/>
              <a:gd name="connsiteY213" fmla="*/ 1063255 h 2200939"/>
              <a:gd name="connsiteX214" fmla="*/ 6528391 w 6900531"/>
              <a:gd name="connsiteY214" fmla="*/ 1127051 h 2200939"/>
              <a:gd name="connsiteX215" fmla="*/ 6634717 w 6900531"/>
              <a:gd name="connsiteY215" fmla="*/ 1158948 h 2200939"/>
              <a:gd name="connsiteX216" fmla="*/ 6900531 w 6900531"/>
              <a:gd name="connsiteY216" fmla="*/ 1137683 h 220093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  <a:cxn ang="0">
                <a:pos x="connsiteX206" y="connsiteY206"/>
              </a:cxn>
              <a:cxn ang="0">
                <a:pos x="connsiteX207" y="connsiteY207"/>
              </a:cxn>
              <a:cxn ang="0">
                <a:pos x="connsiteX208" y="connsiteY208"/>
              </a:cxn>
              <a:cxn ang="0">
                <a:pos x="connsiteX209" y="connsiteY209"/>
              </a:cxn>
              <a:cxn ang="0">
                <a:pos x="connsiteX210" y="connsiteY210"/>
              </a:cxn>
              <a:cxn ang="0">
                <a:pos x="connsiteX211" y="connsiteY211"/>
              </a:cxn>
              <a:cxn ang="0">
                <a:pos x="connsiteX212" y="connsiteY212"/>
              </a:cxn>
              <a:cxn ang="0">
                <a:pos x="connsiteX213" y="connsiteY213"/>
              </a:cxn>
              <a:cxn ang="0">
                <a:pos x="connsiteX214" y="connsiteY214"/>
              </a:cxn>
              <a:cxn ang="0">
                <a:pos x="connsiteX215" y="connsiteY215"/>
              </a:cxn>
              <a:cxn ang="0">
                <a:pos x="connsiteX216" y="connsiteY216"/>
              </a:cxn>
            </a:cxnLst>
            <a:rect l="l" t="t" r="r" b="b"/>
            <a:pathLst>
              <a:path w="6900531" h="2200939">
                <a:moveTo>
                  <a:pt x="0" y="659218"/>
                </a:moveTo>
                <a:cubicBezTo>
                  <a:pt x="5001" y="650467"/>
                  <a:pt x="71590" y="529976"/>
                  <a:pt x="85061" y="520995"/>
                </a:cubicBezTo>
                <a:cubicBezTo>
                  <a:pt x="126284" y="493513"/>
                  <a:pt x="104836" y="503771"/>
                  <a:pt x="148856" y="489097"/>
                </a:cubicBezTo>
                <a:cubicBezTo>
                  <a:pt x="157460" y="549323"/>
                  <a:pt x="155799" y="555928"/>
                  <a:pt x="170121" y="606055"/>
                </a:cubicBezTo>
                <a:cubicBezTo>
                  <a:pt x="173200" y="616832"/>
                  <a:pt x="173752" y="629201"/>
                  <a:pt x="180754" y="637953"/>
                </a:cubicBezTo>
                <a:cubicBezTo>
                  <a:pt x="199937" y="661932"/>
                  <a:pt x="228698" y="662284"/>
                  <a:pt x="255182" y="669851"/>
                </a:cubicBezTo>
                <a:cubicBezTo>
                  <a:pt x="265959" y="672930"/>
                  <a:pt x="276447" y="676939"/>
                  <a:pt x="287080" y="680483"/>
                </a:cubicBezTo>
                <a:cubicBezTo>
                  <a:pt x="308345" y="676939"/>
                  <a:pt x="329830" y="674528"/>
                  <a:pt x="350875" y="669851"/>
                </a:cubicBezTo>
                <a:cubicBezTo>
                  <a:pt x="361816" y="667420"/>
                  <a:pt x="371565" y="659218"/>
                  <a:pt x="382773" y="659218"/>
                </a:cubicBezTo>
                <a:cubicBezTo>
                  <a:pt x="397386" y="659218"/>
                  <a:pt x="411126" y="666307"/>
                  <a:pt x="425303" y="669851"/>
                </a:cubicBezTo>
                <a:cubicBezTo>
                  <a:pt x="435935" y="684028"/>
                  <a:pt x="446900" y="697961"/>
                  <a:pt x="457200" y="712381"/>
                </a:cubicBezTo>
                <a:cubicBezTo>
                  <a:pt x="464628" y="722780"/>
                  <a:pt x="470950" y="733944"/>
                  <a:pt x="478466" y="744279"/>
                </a:cubicBezTo>
                <a:cubicBezTo>
                  <a:pt x="511301" y="789427"/>
                  <a:pt x="544510" y="821159"/>
                  <a:pt x="563526" y="871869"/>
                </a:cubicBezTo>
                <a:cubicBezTo>
                  <a:pt x="568657" y="885552"/>
                  <a:pt x="571097" y="900111"/>
                  <a:pt x="574159" y="914400"/>
                </a:cubicBezTo>
                <a:cubicBezTo>
                  <a:pt x="581732" y="949741"/>
                  <a:pt x="595424" y="1020725"/>
                  <a:pt x="595424" y="1020725"/>
                </a:cubicBezTo>
                <a:cubicBezTo>
                  <a:pt x="598968" y="1056167"/>
                  <a:pt x="604080" y="1091487"/>
                  <a:pt x="606056" y="1127051"/>
                </a:cubicBezTo>
                <a:cubicBezTo>
                  <a:pt x="627171" y="1507126"/>
                  <a:pt x="602344" y="1288729"/>
                  <a:pt x="627321" y="1488558"/>
                </a:cubicBezTo>
                <a:cubicBezTo>
                  <a:pt x="630865" y="1552353"/>
                  <a:pt x="631896" y="1616338"/>
                  <a:pt x="637954" y="1679944"/>
                </a:cubicBezTo>
                <a:cubicBezTo>
                  <a:pt x="639017" y="1691101"/>
                  <a:pt x="637597" y="1709643"/>
                  <a:pt x="648587" y="1711841"/>
                </a:cubicBezTo>
                <a:cubicBezTo>
                  <a:pt x="664129" y="1714949"/>
                  <a:pt x="676940" y="1697664"/>
                  <a:pt x="691117" y="1690576"/>
                </a:cubicBezTo>
                <a:cubicBezTo>
                  <a:pt x="698205" y="1679944"/>
                  <a:pt x="706667" y="1670108"/>
                  <a:pt x="712382" y="1658679"/>
                </a:cubicBezTo>
                <a:cubicBezTo>
                  <a:pt x="735695" y="1612052"/>
                  <a:pt x="734319" y="1602155"/>
                  <a:pt x="744280" y="1552353"/>
                </a:cubicBezTo>
                <a:cubicBezTo>
                  <a:pt x="746892" y="1494889"/>
                  <a:pt x="753875" y="1276427"/>
                  <a:pt x="765545" y="1190846"/>
                </a:cubicBezTo>
                <a:cubicBezTo>
                  <a:pt x="770429" y="1155034"/>
                  <a:pt x="778044" y="1119585"/>
                  <a:pt x="786810" y="1084521"/>
                </a:cubicBezTo>
                <a:lnTo>
                  <a:pt x="808075" y="999460"/>
                </a:lnTo>
                <a:cubicBezTo>
                  <a:pt x="811619" y="985283"/>
                  <a:pt x="814086" y="970793"/>
                  <a:pt x="818707" y="956930"/>
                </a:cubicBezTo>
                <a:lnTo>
                  <a:pt x="829340" y="925032"/>
                </a:lnTo>
                <a:cubicBezTo>
                  <a:pt x="963685" y="951901"/>
                  <a:pt x="899801" y="950780"/>
                  <a:pt x="1020726" y="935665"/>
                </a:cubicBezTo>
                <a:cubicBezTo>
                  <a:pt x="1031359" y="928577"/>
                  <a:pt x="1042645" y="922383"/>
                  <a:pt x="1052624" y="914400"/>
                </a:cubicBezTo>
                <a:cubicBezTo>
                  <a:pt x="1074265" y="897087"/>
                  <a:pt x="1079366" y="884918"/>
                  <a:pt x="1095154" y="861237"/>
                </a:cubicBezTo>
                <a:cubicBezTo>
                  <a:pt x="1138789" y="904872"/>
                  <a:pt x="1155330" y="912817"/>
                  <a:pt x="1180214" y="967562"/>
                </a:cubicBezTo>
                <a:cubicBezTo>
                  <a:pt x="1199656" y="1010333"/>
                  <a:pt x="1200245" y="1032355"/>
                  <a:pt x="1212112" y="1073888"/>
                </a:cubicBezTo>
                <a:cubicBezTo>
                  <a:pt x="1215191" y="1084665"/>
                  <a:pt x="1219201" y="1095153"/>
                  <a:pt x="1222745" y="1105786"/>
                </a:cubicBezTo>
                <a:cubicBezTo>
                  <a:pt x="1226289" y="1194391"/>
                  <a:pt x="1224253" y="1283395"/>
                  <a:pt x="1233377" y="1371600"/>
                </a:cubicBezTo>
                <a:cubicBezTo>
                  <a:pt x="1235008" y="1387366"/>
                  <a:pt x="1249077" y="1399289"/>
                  <a:pt x="1254642" y="1414130"/>
                </a:cubicBezTo>
                <a:cubicBezTo>
                  <a:pt x="1259773" y="1427813"/>
                  <a:pt x="1260144" y="1442977"/>
                  <a:pt x="1265275" y="1456660"/>
                </a:cubicBezTo>
                <a:cubicBezTo>
                  <a:pt x="1276838" y="1487494"/>
                  <a:pt x="1290178" y="1504647"/>
                  <a:pt x="1307805" y="1531088"/>
                </a:cubicBezTo>
                <a:cubicBezTo>
                  <a:pt x="1318438" y="1520455"/>
                  <a:pt x="1330077" y="1510742"/>
                  <a:pt x="1339703" y="1499190"/>
                </a:cubicBezTo>
                <a:cubicBezTo>
                  <a:pt x="1347884" y="1489373"/>
                  <a:pt x="1355253" y="1478723"/>
                  <a:pt x="1360968" y="1467293"/>
                </a:cubicBezTo>
                <a:cubicBezTo>
                  <a:pt x="1371864" y="1445500"/>
                  <a:pt x="1378190" y="1402447"/>
                  <a:pt x="1382233" y="1382232"/>
                </a:cubicBezTo>
                <a:cubicBezTo>
                  <a:pt x="1385777" y="1307804"/>
                  <a:pt x="1386678" y="1233203"/>
                  <a:pt x="1392866" y="1158948"/>
                </a:cubicBezTo>
                <a:cubicBezTo>
                  <a:pt x="1393797" y="1147779"/>
                  <a:pt x="1395573" y="1134976"/>
                  <a:pt x="1403498" y="1127051"/>
                </a:cubicBezTo>
                <a:cubicBezTo>
                  <a:pt x="1411423" y="1119126"/>
                  <a:pt x="1424763" y="1119962"/>
                  <a:pt x="1435396" y="1116418"/>
                </a:cubicBezTo>
                <a:cubicBezTo>
                  <a:pt x="1455383" y="1129742"/>
                  <a:pt x="1486996" y="1152722"/>
                  <a:pt x="1509824" y="1158948"/>
                </a:cubicBezTo>
                <a:cubicBezTo>
                  <a:pt x="1534002" y="1165542"/>
                  <a:pt x="1559443" y="1166037"/>
                  <a:pt x="1584252" y="1169581"/>
                </a:cubicBezTo>
                <a:cubicBezTo>
                  <a:pt x="1598429" y="1166037"/>
                  <a:pt x="1614891" y="1167442"/>
                  <a:pt x="1626782" y="1158948"/>
                </a:cubicBezTo>
                <a:cubicBezTo>
                  <a:pt x="1641202" y="1148648"/>
                  <a:pt x="1648850" y="1131163"/>
                  <a:pt x="1658680" y="1116418"/>
                </a:cubicBezTo>
                <a:cubicBezTo>
                  <a:pt x="1673314" y="1094467"/>
                  <a:pt x="1700799" y="1039993"/>
                  <a:pt x="1722475" y="1020725"/>
                </a:cubicBezTo>
                <a:cubicBezTo>
                  <a:pt x="1766347" y="981728"/>
                  <a:pt x="1774851" y="982002"/>
                  <a:pt x="1818168" y="967562"/>
                </a:cubicBezTo>
                <a:cubicBezTo>
                  <a:pt x="1828801" y="953385"/>
                  <a:pt x="1841274" y="940418"/>
                  <a:pt x="1850066" y="925032"/>
                </a:cubicBezTo>
                <a:cubicBezTo>
                  <a:pt x="1857347" y="912290"/>
                  <a:pt x="1868373" y="860955"/>
                  <a:pt x="1871331" y="850604"/>
                </a:cubicBezTo>
                <a:cubicBezTo>
                  <a:pt x="1874410" y="839828"/>
                  <a:pt x="1879245" y="829580"/>
                  <a:pt x="1881963" y="818707"/>
                </a:cubicBezTo>
                <a:cubicBezTo>
                  <a:pt x="1886346" y="801175"/>
                  <a:pt x="1889363" y="783324"/>
                  <a:pt x="1892596" y="765544"/>
                </a:cubicBezTo>
                <a:cubicBezTo>
                  <a:pt x="1896452" y="744333"/>
                  <a:pt x="1900847" y="723175"/>
                  <a:pt x="1903228" y="701748"/>
                </a:cubicBezTo>
                <a:cubicBezTo>
                  <a:pt x="1914557" y="599790"/>
                  <a:pt x="1916555" y="507246"/>
                  <a:pt x="1924494" y="404037"/>
                </a:cubicBezTo>
                <a:cubicBezTo>
                  <a:pt x="1930770" y="322454"/>
                  <a:pt x="1934188" y="240490"/>
                  <a:pt x="1945759" y="159488"/>
                </a:cubicBezTo>
                <a:cubicBezTo>
                  <a:pt x="1949303" y="134679"/>
                  <a:pt x="1951476" y="109635"/>
                  <a:pt x="1956391" y="85060"/>
                </a:cubicBezTo>
                <a:cubicBezTo>
                  <a:pt x="1962123" y="56402"/>
                  <a:pt x="1977656" y="0"/>
                  <a:pt x="1977656" y="0"/>
                </a:cubicBezTo>
                <a:cubicBezTo>
                  <a:pt x="2009977" y="129278"/>
                  <a:pt x="1981627" y="3718"/>
                  <a:pt x="1998921" y="297711"/>
                </a:cubicBezTo>
                <a:cubicBezTo>
                  <a:pt x="2001013" y="333268"/>
                  <a:pt x="2005620" y="368636"/>
                  <a:pt x="2009554" y="404037"/>
                </a:cubicBezTo>
                <a:cubicBezTo>
                  <a:pt x="2019573" y="494206"/>
                  <a:pt x="2011938" y="464347"/>
                  <a:pt x="2030819" y="520995"/>
                </a:cubicBezTo>
                <a:cubicBezTo>
                  <a:pt x="2076025" y="511954"/>
                  <a:pt x="2083432" y="517489"/>
                  <a:pt x="2115880" y="489097"/>
                </a:cubicBezTo>
                <a:cubicBezTo>
                  <a:pt x="2134740" y="472594"/>
                  <a:pt x="2169042" y="435934"/>
                  <a:pt x="2169042" y="435934"/>
                </a:cubicBezTo>
                <a:cubicBezTo>
                  <a:pt x="2186763" y="439478"/>
                  <a:pt x="2206514" y="437601"/>
                  <a:pt x="2222205" y="446567"/>
                </a:cubicBezTo>
                <a:cubicBezTo>
                  <a:pt x="2232724" y="452578"/>
                  <a:pt x="2261988" y="515501"/>
                  <a:pt x="2264735" y="520995"/>
                </a:cubicBezTo>
                <a:cubicBezTo>
                  <a:pt x="2268280" y="556443"/>
                  <a:pt x="2270234" y="627809"/>
                  <a:pt x="2286000" y="669851"/>
                </a:cubicBezTo>
                <a:cubicBezTo>
                  <a:pt x="2291565" y="684692"/>
                  <a:pt x="2300177" y="698204"/>
                  <a:pt x="2307266" y="712381"/>
                </a:cubicBezTo>
                <a:cubicBezTo>
                  <a:pt x="2311481" y="733459"/>
                  <a:pt x="2321021" y="785543"/>
                  <a:pt x="2328531" y="808074"/>
                </a:cubicBezTo>
                <a:cubicBezTo>
                  <a:pt x="2334567" y="826181"/>
                  <a:pt x="2342708" y="843516"/>
                  <a:pt x="2349796" y="861237"/>
                </a:cubicBezTo>
                <a:cubicBezTo>
                  <a:pt x="2353340" y="878958"/>
                  <a:pt x="2356508" y="896758"/>
                  <a:pt x="2360428" y="914400"/>
                </a:cubicBezTo>
                <a:cubicBezTo>
                  <a:pt x="2363598" y="928665"/>
                  <a:pt x="2368659" y="942516"/>
                  <a:pt x="2371061" y="956930"/>
                </a:cubicBezTo>
                <a:cubicBezTo>
                  <a:pt x="2379301" y="1006370"/>
                  <a:pt x="2384086" y="1056346"/>
                  <a:pt x="2392326" y="1105786"/>
                </a:cubicBezTo>
                <a:lnTo>
                  <a:pt x="2402959" y="1169581"/>
                </a:lnTo>
                <a:cubicBezTo>
                  <a:pt x="2410047" y="1293628"/>
                  <a:pt x="2399858" y="1419885"/>
                  <a:pt x="2424224" y="1541721"/>
                </a:cubicBezTo>
                <a:cubicBezTo>
                  <a:pt x="2427768" y="1559442"/>
                  <a:pt x="2431623" y="1577103"/>
                  <a:pt x="2434856" y="1594883"/>
                </a:cubicBezTo>
                <a:cubicBezTo>
                  <a:pt x="2438713" y="1616094"/>
                  <a:pt x="2440972" y="1637599"/>
                  <a:pt x="2445489" y="1658679"/>
                </a:cubicBezTo>
                <a:cubicBezTo>
                  <a:pt x="2451613" y="1687256"/>
                  <a:pt x="2459666" y="1715386"/>
                  <a:pt x="2466754" y="1743739"/>
                </a:cubicBezTo>
                <a:cubicBezTo>
                  <a:pt x="2473139" y="1769277"/>
                  <a:pt x="2475707" y="1799810"/>
                  <a:pt x="2498652" y="1818167"/>
                </a:cubicBezTo>
                <a:cubicBezTo>
                  <a:pt x="2507404" y="1825168"/>
                  <a:pt x="2519917" y="1825256"/>
                  <a:pt x="2530549" y="1828800"/>
                </a:cubicBezTo>
                <a:cubicBezTo>
                  <a:pt x="2544237" y="1810549"/>
                  <a:pt x="2571277" y="1776134"/>
                  <a:pt x="2583712" y="1754372"/>
                </a:cubicBezTo>
                <a:cubicBezTo>
                  <a:pt x="2601284" y="1723621"/>
                  <a:pt x="2613815" y="1691817"/>
                  <a:pt x="2626242" y="1658679"/>
                </a:cubicBezTo>
                <a:cubicBezTo>
                  <a:pt x="2630177" y="1648185"/>
                  <a:pt x="2631863" y="1636806"/>
                  <a:pt x="2636875" y="1626781"/>
                </a:cubicBezTo>
                <a:cubicBezTo>
                  <a:pt x="2646117" y="1608297"/>
                  <a:pt x="2658140" y="1591339"/>
                  <a:pt x="2668773" y="1573618"/>
                </a:cubicBezTo>
                <a:cubicBezTo>
                  <a:pt x="2694673" y="1444109"/>
                  <a:pt x="2660204" y="1605032"/>
                  <a:pt x="2700670" y="1456660"/>
                </a:cubicBezTo>
                <a:cubicBezTo>
                  <a:pt x="2705425" y="1439225"/>
                  <a:pt x="2706920" y="1421029"/>
                  <a:pt x="2711303" y="1403497"/>
                </a:cubicBezTo>
                <a:cubicBezTo>
                  <a:pt x="2730945" y="1324930"/>
                  <a:pt x="2737243" y="1326959"/>
                  <a:pt x="2753833" y="1244009"/>
                </a:cubicBezTo>
                <a:cubicBezTo>
                  <a:pt x="2758748" y="1219434"/>
                  <a:pt x="2760922" y="1194390"/>
                  <a:pt x="2764466" y="1169581"/>
                </a:cubicBezTo>
                <a:cubicBezTo>
                  <a:pt x="2773675" y="1022226"/>
                  <a:pt x="2773448" y="1006987"/>
                  <a:pt x="2785731" y="871869"/>
                </a:cubicBezTo>
                <a:cubicBezTo>
                  <a:pt x="2789247" y="833190"/>
                  <a:pt x="2798087" y="735663"/>
                  <a:pt x="2806996" y="691116"/>
                </a:cubicBezTo>
                <a:cubicBezTo>
                  <a:pt x="2809194" y="680126"/>
                  <a:pt x="2814084" y="669851"/>
                  <a:pt x="2817628" y="659218"/>
                </a:cubicBezTo>
                <a:cubicBezTo>
                  <a:pt x="2824139" y="675495"/>
                  <a:pt x="2843967" y="722045"/>
                  <a:pt x="2849526" y="744279"/>
                </a:cubicBezTo>
                <a:cubicBezTo>
                  <a:pt x="2879581" y="864499"/>
                  <a:pt x="2835807" y="724383"/>
                  <a:pt x="2881424" y="861237"/>
                </a:cubicBezTo>
                <a:cubicBezTo>
                  <a:pt x="2884899" y="882089"/>
                  <a:pt x="2896318" y="954834"/>
                  <a:pt x="2902689" y="978195"/>
                </a:cubicBezTo>
                <a:cubicBezTo>
                  <a:pt x="2908587" y="999820"/>
                  <a:pt x="2918517" y="1020244"/>
                  <a:pt x="2923954" y="1041990"/>
                </a:cubicBezTo>
                <a:cubicBezTo>
                  <a:pt x="2929183" y="1062905"/>
                  <a:pt x="2930070" y="1084706"/>
                  <a:pt x="2934587" y="1105786"/>
                </a:cubicBezTo>
                <a:cubicBezTo>
                  <a:pt x="2940711" y="1134363"/>
                  <a:pt x="2948764" y="1162493"/>
                  <a:pt x="2955852" y="1190846"/>
                </a:cubicBezTo>
                <a:cubicBezTo>
                  <a:pt x="2959396" y="1205023"/>
                  <a:pt x="2964082" y="1218962"/>
                  <a:pt x="2966484" y="1233376"/>
                </a:cubicBezTo>
                <a:cubicBezTo>
                  <a:pt x="2979519" y="1311586"/>
                  <a:pt x="2971888" y="1276257"/>
                  <a:pt x="2987749" y="1339702"/>
                </a:cubicBezTo>
                <a:cubicBezTo>
                  <a:pt x="2994837" y="1414130"/>
                  <a:pt x="2992795" y="1490002"/>
                  <a:pt x="3009014" y="1562986"/>
                </a:cubicBezTo>
                <a:cubicBezTo>
                  <a:pt x="3058178" y="1784215"/>
                  <a:pt x="3004145" y="1556574"/>
                  <a:pt x="3051545" y="1722474"/>
                </a:cubicBezTo>
                <a:cubicBezTo>
                  <a:pt x="3059574" y="1750575"/>
                  <a:pt x="3065280" y="1779295"/>
                  <a:pt x="3072810" y="1807534"/>
                </a:cubicBezTo>
                <a:cubicBezTo>
                  <a:pt x="3081200" y="1838997"/>
                  <a:pt x="3102451" y="1913534"/>
                  <a:pt x="3115340" y="1945758"/>
                </a:cubicBezTo>
                <a:cubicBezTo>
                  <a:pt x="3152614" y="2038944"/>
                  <a:pt x="3119514" y="1943474"/>
                  <a:pt x="3157870" y="2020186"/>
                </a:cubicBezTo>
                <a:cubicBezTo>
                  <a:pt x="3162882" y="2030210"/>
                  <a:pt x="3163060" y="2042286"/>
                  <a:pt x="3168503" y="2052083"/>
                </a:cubicBezTo>
                <a:cubicBezTo>
                  <a:pt x="3169801" y="2054420"/>
                  <a:pt x="3231103" y="2148271"/>
                  <a:pt x="3242931" y="2158409"/>
                </a:cubicBezTo>
                <a:cubicBezTo>
                  <a:pt x="3254965" y="2168724"/>
                  <a:pt x="3271699" y="2171810"/>
                  <a:pt x="3285461" y="2179674"/>
                </a:cubicBezTo>
                <a:cubicBezTo>
                  <a:pt x="3296556" y="2186014"/>
                  <a:pt x="3306726" y="2193851"/>
                  <a:pt x="3317359" y="2200939"/>
                </a:cubicBezTo>
                <a:cubicBezTo>
                  <a:pt x="3330364" y="2174930"/>
                  <a:pt x="3342997" y="2154675"/>
                  <a:pt x="3349256" y="2126511"/>
                </a:cubicBezTo>
                <a:cubicBezTo>
                  <a:pt x="3353933" y="2105466"/>
                  <a:pt x="3353694" y="2083365"/>
                  <a:pt x="3359889" y="2062716"/>
                </a:cubicBezTo>
                <a:cubicBezTo>
                  <a:pt x="3364444" y="2047534"/>
                  <a:pt x="3375589" y="2035027"/>
                  <a:pt x="3381154" y="2020186"/>
                </a:cubicBezTo>
                <a:cubicBezTo>
                  <a:pt x="3386285" y="2006503"/>
                  <a:pt x="3388921" y="1991985"/>
                  <a:pt x="3391787" y="1977655"/>
                </a:cubicBezTo>
                <a:cubicBezTo>
                  <a:pt x="3409728" y="1887951"/>
                  <a:pt x="3400049" y="1903298"/>
                  <a:pt x="3413052" y="1786269"/>
                </a:cubicBezTo>
                <a:cubicBezTo>
                  <a:pt x="3415433" y="1764843"/>
                  <a:pt x="3420406" y="1743782"/>
                  <a:pt x="3423684" y="1722474"/>
                </a:cubicBezTo>
                <a:cubicBezTo>
                  <a:pt x="3427495" y="1697704"/>
                  <a:pt x="3431005" y="1672887"/>
                  <a:pt x="3434317" y="1648046"/>
                </a:cubicBezTo>
                <a:cubicBezTo>
                  <a:pt x="3441490" y="1594246"/>
                  <a:pt x="3446668" y="1542045"/>
                  <a:pt x="3455582" y="1488558"/>
                </a:cubicBezTo>
                <a:cubicBezTo>
                  <a:pt x="3474049" y="1377753"/>
                  <a:pt x="3464722" y="1489873"/>
                  <a:pt x="3487480" y="1307804"/>
                </a:cubicBezTo>
                <a:cubicBezTo>
                  <a:pt x="3495648" y="1242456"/>
                  <a:pt x="3498958" y="1211931"/>
                  <a:pt x="3508745" y="1148316"/>
                </a:cubicBezTo>
                <a:cubicBezTo>
                  <a:pt x="3512023" y="1127008"/>
                  <a:pt x="3515149" y="1105661"/>
                  <a:pt x="3519377" y="1084521"/>
                </a:cubicBezTo>
                <a:cubicBezTo>
                  <a:pt x="3522243" y="1070191"/>
                  <a:pt x="3526466" y="1056167"/>
                  <a:pt x="3530010" y="1041990"/>
                </a:cubicBezTo>
                <a:cubicBezTo>
                  <a:pt x="3533554" y="1010092"/>
                  <a:pt x="3537282" y="978215"/>
                  <a:pt x="3540642" y="946297"/>
                </a:cubicBezTo>
                <a:cubicBezTo>
                  <a:pt x="3544371" y="910874"/>
                  <a:pt x="3546857" y="875315"/>
                  <a:pt x="3551275" y="839972"/>
                </a:cubicBezTo>
                <a:cubicBezTo>
                  <a:pt x="3553949" y="818580"/>
                  <a:pt x="3558363" y="797441"/>
                  <a:pt x="3561907" y="776176"/>
                </a:cubicBezTo>
                <a:cubicBezTo>
                  <a:pt x="3565451" y="793897"/>
                  <a:pt x="3568157" y="811807"/>
                  <a:pt x="3572540" y="829339"/>
                </a:cubicBezTo>
                <a:cubicBezTo>
                  <a:pt x="3580005" y="859199"/>
                  <a:pt x="3594683" y="885135"/>
                  <a:pt x="3604438" y="914400"/>
                </a:cubicBezTo>
                <a:cubicBezTo>
                  <a:pt x="3627324" y="983060"/>
                  <a:pt x="3598958" y="932762"/>
                  <a:pt x="3636335" y="988828"/>
                </a:cubicBezTo>
                <a:cubicBezTo>
                  <a:pt x="3650512" y="967563"/>
                  <a:pt x="3660794" y="906960"/>
                  <a:pt x="3678866" y="925032"/>
                </a:cubicBezTo>
                <a:cubicBezTo>
                  <a:pt x="3700131" y="946297"/>
                  <a:pt x="3725979" y="963805"/>
                  <a:pt x="3742661" y="988828"/>
                </a:cubicBezTo>
                <a:cubicBezTo>
                  <a:pt x="3771014" y="1031358"/>
                  <a:pt x="3753294" y="1013637"/>
                  <a:pt x="3795824" y="1041990"/>
                </a:cubicBezTo>
                <a:cubicBezTo>
                  <a:pt x="3812764" y="1037755"/>
                  <a:pt x="3852457" y="1019746"/>
                  <a:pt x="3870252" y="1041990"/>
                </a:cubicBezTo>
                <a:cubicBezTo>
                  <a:pt x="3879381" y="1053401"/>
                  <a:pt x="3875753" y="1070838"/>
                  <a:pt x="3880884" y="1084521"/>
                </a:cubicBezTo>
                <a:cubicBezTo>
                  <a:pt x="3886449" y="1099362"/>
                  <a:pt x="3896584" y="1112210"/>
                  <a:pt x="3902149" y="1127051"/>
                </a:cubicBezTo>
                <a:cubicBezTo>
                  <a:pt x="3908587" y="1144218"/>
                  <a:pt x="3920525" y="1208300"/>
                  <a:pt x="3923414" y="1222744"/>
                </a:cubicBezTo>
                <a:cubicBezTo>
                  <a:pt x="3926958" y="1314893"/>
                  <a:pt x="3928110" y="1407165"/>
                  <a:pt x="3934047" y="1499190"/>
                </a:cubicBezTo>
                <a:cubicBezTo>
                  <a:pt x="3936803" y="1541909"/>
                  <a:pt x="3965889" y="1615981"/>
                  <a:pt x="3976577" y="1648046"/>
                </a:cubicBezTo>
                <a:cubicBezTo>
                  <a:pt x="4038608" y="1834141"/>
                  <a:pt x="3959945" y="1602311"/>
                  <a:pt x="4019107" y="1765004"/>
                </a:cubicBezTo>
                <a:cubicBezTo>
                  <a:pt x="4026767" y="1786070"/>
                  <a:pt x="4031388" y="1808264"/>
                  <a:pt x="4040373" y="1828800"/>
                </a:cubicBezTo>
                <a:cubicBezTo>
                  <a:pt x="4056255" y="1865103"/>
                  <a:pt x="4078819" y="1898334"/>
                  <a:pt x="4093535" y="1935125"/>
                </a:cubicBezTo>
                <a:cubicBezTo>
                  <a:pt x="4100623" y="1952846"/>
                  <a:pt x="4108098" y="1970417"/>
                  <a:pt x="4114800" y="1988288"/>
                </a:cubicBezTo>
                <a:cubicBezTo>
                  <a:pt x="4118735" y="1998782"/>
                  <a:pt x="4120795" y="2009983"/>
                  <a:pt x="4125433" y="2020186"/>
                </a:cubicBezTo>
                <a:cubicBezTo>
                  <a:pt x="4159894" y="2095999"/>
                  <a:pt x="4155936" y="2087205"/>
                  <a:pt x="4189228" y="2137144"/>
                </a:cubicBezTo>
                <a:cubicBezTo>
                  <a:pt x="4192772" y="2122967"/>
                  <a:pt x="4195846" y="2108665"/>
                  <a:pt x="4199861" y="2094614"/>
                </a:cubicBezTo>
                <a:cubicBezTo>
                  <a:pt x="4202940" y="2083837"/>
                  <a:pt x="4208063" y="2073657"/>
                  <a:pt x="4210494" y="2062716"/>
                </a:cubicBezTo>
                <a:cubicBezTo>
                  <a:pt x="4215171" y="2041671"/>
                  <a:pt x="4215454" y="2019720"/>
                  <a:pt x="4221126" y="1998921"/>
                </a:cubicBezTo>
                <a:cubicBezTo>
                  <a:pt x="4226148" y="1980507"/>
                  <a:pt x="4236907" y="1964039"/>
                  <a:pt x="4242391" y="1945758"/>
                </a:cubicBezTo>
                <a:cubicBezTo>
                  <a:pt x="4253806" y="1907708"/>
                  <a:pt x="4256200" y="1855450"/>
                  <a:pt x="4263656" y="1818167"/>
                </a:cubicBezTo>
                <a:cubicBezTo>
                  <a:pt x="4269388" y="1789509"/>
                  <a:pt x="4278581" y="1761637"/>
                  <a:pt x="4284921" y="1733107"/>
                </a:cubicBezTo>
                <a:cubicBezTo>
                  <a:pt x="4292762" y="1697824"/>
                  <a:pt x="4298346" y="1662064"/>
                  <a:pt x="4306187" y="1626781"/>
                </a:cubicBezTo>
                <a:cubicBezTo>
                  <a:pt x="4312527" y="1598251"/>
                  <a:pt x="4321720" y="1570379"/>
                  <a:pt x="4327452" y="1541721"/>
                </a:cubicBezTo>
                <a:cubicBezTo>
                  <a:pt x="4335908" y="1499441"/>
                  <a:pt x="4341629" y="1456660"/>
                  <a:pt x="4348717" y="1414130"/>
                </a:cubicBezTo>
                <a:cubicBezTo>
                  <a:pt x="4370311" y="1154991"/>
                  <a:pt x="4352624" y="1392833"/>
                  <a:pt x="4369982" y="967562"/>
                </a:cubicBezTo>
                <a:cubicBezTo>
                  <a:pt x="4372732" y="900186"/>
                  <a:pt x="4374509" y="832700"/>
                  <a:pt x="4380614" y="765544"/>
                </a:cubicBezTo>
                <a:cubicBezTo>
                  <a:pt x="4381629" y="754382"/>
                  <a:pt x="4388168" y="744423"/>
                  <a:pt x="4391247" y="733646"/>
                </a:cubicBezTo>
                <a:cubicBezTo>
                  <a:pt x="4395262" y="719595"/>
                  <a:pt x="4398336" y="705293"/>
                  <a:pt x="4401880" y="691116"/>
                </a:cubicBezTo>
                <a:cubicBezTo>
                  <a:pt x="4408968" y="701749"/>
                  <a:pt x="4416805" y="711919"/>
                  <a:pt x="4423145" y="723014"/>
                </a:cubicBezTo>
                <a:cubicBezTo>
                  <a:pt x="4434265" y="742473"/>
                  <a:pt x="4448405" y="780171"/>
                  <a:pt x="4465675" y="797441"/>
                </a:cubicBezTo>
                <a:cubicBezTo>
                  <a:pt x="4474711" y="806477"/>
                  <a:pt x="4486940" y="811618"/>
                  <a:pt x="4497573" y="818707"/>
                </a:cubicBezTo>
                <a:cubicBezTo>
                  <a:pt x="4508205" y="815163"/>
                  <a:pt x="4520961" y="815368"/>
                  <a:pt x="4529470" y="808074"/>
                </a:cubicBezTo>
                <a:cubicBezTo>
                  <a:pt x="4546700" y="793305"/>
                  <a:pt x="4559972" y="774155"/>
                  <a:pt x="4572000" y="754911"/>
                </a:cubicBezTo>
                <a:cubicBezTo>
                  <a:pt x="4648647" y="632277"/>
                  <a:pt x="4505755" y="821975"/>
                  <a:pt x="4603898" y="691116"/>
                </a:cubicBezTo>
                <a:cubicBezTo>
                  <a:pt x="4617514" y="672961"/>
                  <a:pt x="4632812" y="656108"/>
                  <a:pt x="4646428" y="637953"/>
                </a:cubicBezTo>
                <a:cubicBezTo>
                  <a:pt x="4654095" y="627730"/>
                  <a:pt x="4658658" y="615091"/>
                  <a:pt x="4667694" y="606055"/>
                </a:cubicBezTo>
                <a:cubicBezTo>
                  <a:pt x="4672508" y="601241"/>
                  <a:pt x="4730048" y="558929"/>
                  <a:pt x="4742121" y="552893"/>
                </a:cubicBezTo>
                <a:cubicBezTo>
                  <a:pt x="4752146" y="547881"/>
                  <a:pt x="4763386" y="545804"/>
                  <a:pt x="4774019" y="542260"/>
                </a:cubicBezTo>
                <a:cubicBezTo>
                  <a:pt x="4784652" y="549348"/>
                  <a:pt x="4796100" y="555344"/>
                  <a:pt x="4805917" y="563525"/>
                </a:cubicBezTo>
                <a:cubicBezTo>
                  <a:pt x="4833189" y="586252"/>
                  <a:pt x="4849009" y="608969"/>
                  <a:pt x="4869712" y="637953"/>
                </a:cubicBezTo>
                <a:cubicBezTo>
                  <a:pt x="4877140" y="648352"/>
                  <a:pt x="4883549" y="659452"/>
                  <a:pt x="4890977" y="669851"/>
                </a:cubicBezTo>
                <a:cubicBezTo>
                  <a:pt x="4901277" y="684271"/>
                  <a:pt x="4913483" y="697354"/>
                  <a:pt x="4922875" y="712381"/>
                </a:cubicBezTo>
                <a:cubicBezTo>
                  <a:pt x="4943009" y="744595"/>
                  <a:pt x="4949894" y="773173"/>
                  <a:pt x="4965405" y="808074"/>
                </a:cubicBezTo>
                <a:cubicBezTo>
                  <a:pt x="4971842" y="822558"/>
                  <a:pt x="4980784" y="835888"/>
                  <a:pt x="4986670" y="850604"/>
                </a:cubicBezTo>
                <a:cubicBezTo>
                  <a:pt x="4994995" y="871416"/>
                  <a:pt x="5002498" y="892654"/>
                  <a:pt x="5007935" y="914400"/>
                </a:cubicBezTo>
                <a:cubicBezTo>
                  <a:pt x="5011340" y="928019"/>
                  <a:pt x="5021576" y="973580"/>
                  <a:pt x="5029200" y="988828"/>
                </a:cubicBezTo>
                <a:cubicBezTo>
                  <a:pt x="5034915" y="1000258"/>
                  <a:pt x="5043377" y="1010093"/>
                  <a:pt x="5050466" y="1020725"/>
                </a:cubicBezTo>
                <a:cubicBezTo>
                  <a:pt x="5054010" y="1034902"/>
                  <a:pt x="5056899" y="1049258"/>
                  <a:pt x="5061098" y="1063255"/>
                </a:cubicBezTo>
                <a:cubicBezTo>
                  <a:pt x="5067539" y="1084725"/>
                  <a:pt x="5075274" y="1105786"/>
                  <a:pt x="5082363" y="1127051"/>
                </a:cubicBezTo>
                <a:cubicBezTo>
                  <a:pt x="5091725" y="1155136"/>
                  <a:pt x="5108109" y="1213606"/>
                  <a:pt x="5135526" y="1222744"/>
                </a:cubicBezTo>
                <a:lnTo>
                  <a:pt x="5167424" y="1233376"/>
                </a:lnTo>
                <a:cubicBezTo>
                  <a:pt x="5175440" y="1232040"/>
                  <a:pt x="5257884" y="1220043"/>
                  <a:pt x="5273749" y="1212111"/>
                </a:cubicBezTo>
                <a:cubicBezTo>
                  <a:pt x="5334478" y="1181747"/>
                  <a:pt x="5298516" y="1183789"/>
                  <a:pt x="5348177" y="1148316"/>
                </a:cubicBezTo>
                <a:cubicBezTo>
                  <a:pt x="5361075" y="1139103"/>
                  <a:pt x="5377809" y="1136264"/>
                  <a:pt x="5390707" y="1127051"/>
                </a:cubicBezTo>
                <a:cubicBezTo>
                  <a:pt x="5424234" y="1103103"/>
                  <a:pt x="5425977" y="1088408"/>
                  <a:pt x="5443870" y="1052623"/>
                </a:cubicBezTo>
                <a:cubicBezTo>
                  <a:pt x="5451427" y="977059"/>
                  <a:pt x="5453385" y="942368"/>
                  <a:pt x="5465135" y="871869"/>
                </a:cubicBezTo>
                <a:cubicBezTo>
                  <a:pt x="5467154" y="859753"/>
                  <a:pt x="5480668" y="791461"/>
                  <a:pt x="5486400" y="776176"/>
                </a:cubicBezTo>
                <a:cubicBezTo>
                  <a:pt x="5491965" y="761335"/>
                  <a:pt x="5501779" y="748362"/>
                  <a:pt x="5507666" y="733646"/>
                </a:cubicBezTo>
                <a:cubicBezTo>
                  <a:pt x="5515991" y="712834"/>
                  <a:pt x="5516497" y="688502"/>
                  <a:pt x="5528931" y="669851"/>
                </a:cubicBezTo>
                <a:cubicBezTo>
                  <a:pt x="5546558" y="643410"/>
                  <a:pt x="5559898" y="626257"/>
                  <a:pt x="5571461" y="595423"/>
                </a:cubicBezTo>
                <a:cubicBezTo>
                  <a:pt x="5576592" y="581740"/>
                  <a:pt x="5578080" y="566944"/>
                  <a:pt x="5582094" y="552893"/>
                </a:cubicBezTo>
                <a:cubicBezTo>
                  <a:pt x="5585173" y="542116"/>
                  <a:pt x="5589182" y="531628"/>
                  <a:pt x="5592726" y="520995"/>
                </a:cubicBezTo>
                <a:cubicBezTo>
                  <a:pt x="5595103" y="487712"/>
                  <a:pt x="5592068" y="357179"/>
                  <a:pt x="5624624" y="308344"/>
                </a:cubicBezTo>
                <a:lnTo>
                  <a:pt x="5645889" y="276446"/>
                </a:lnTo>
                <a:cubicBezTo>
                  <a:pt x="5660066" y="279990"/>
                  <a:pt x="5677193" y="277724"/>
                  <a:pt x="5688419" y="287079"/>
                </a:cubicBezTo>
                <a:cubicBezTo>
                  <a:pt x="5700595" y="297226"/>
                  <a:pt x="5706363" y="314111"/>
                  <a:pt x="5709684" y="329609"/>
                </a:cubicBezTo>
                <a:cubicBezTo>
                  <a:pt x="5717147" y="364437"/>
                  <a:pt x="5715280" y="400674"/>
                  <a:pt x="5720317" y="435934"/>
                </a:cubicBezTo>
                <a:cubicBezTo>
                  <a:pt x="5722384" y="450400"/>
                  <a:pt x="5727405" y="464288"/>
                  <a:pt x="5730949" y="478465"/>
                </a:cubicBezTo>
                <a:cubicBezTo>
                  <a:pt x="5734493" y="517451"/>
                  <a:pt x="5736408" y="556620"/>
                  <a:pt x="5741582" y="595423"/>
                </a:cubicBezTo>
                <a:cubicBezTo>
                  <a:pt x="5743513" y="609908"/>
                  <a:pt x="5750401" y="623453"/>
                  <a:pt x="5752214" y="637953"/>
                </a:cubicBezTo>
                <a:cubicBezTo>
                  <a:pt x="5757507" y="680301"/>
                  <a:pt x="5757553" y="723196"/>
                  <a:pt x="5762847" y="765544"/>
                </a:cubicBezTo>
                <a:cubicBezTo>
                  <a:pt x="5767301" y="801174"/>
                  <a:pt x="5782170" y="827702"/>
                  <a:pt x="5794745" y="861237"/>
                </a:cubicBezTo>
                <a:cubicBezTo>
                  <a:pt x="5798680" y="871731"/>
                  <a:pt x="5801833" y="882502"/>
                  <a:pt x="5805377" y="893134"/>
                </a:cubicBezTo>
                <a:cubicBezTo>
                  <a:pt x="5868260" y="851213"/>
                  <a:pt x="5809486" y="898015"/>
                  <a:pt x="5858540" y="829339"/>
                </a:cubicBezTo>
                <a:cubicBezTo>
                  <a:pt x="5867280" y="817103"/>
                  <a:pt x="5880812" y="808993"/>
                  <a:pt x="5890438" y="797441"/>
                </a:cubicBezTo>
                <a:cubicBezTo>
                  <a:pt x="5898619" y="787624"/>
                  <a:pt x="5903522" y="775361"/>
                  <a:pt x="5911703" y="765544"/>
                </a:cubicBezTo>
                <a:cubicBezTo>
                  <a:pt x="5921329" y="753992"/>
                  <a:pt x="5933974" y="745197"/>
                  <a:pt x="5943600" y="733646"/>
                </a:cubicBezTo>
                <a:cubicBezTo>
                  <a:pt x="5951781" y="723829"/>
                  <a:pt x="5956685" y="711565"/>
                  <a:pt x="5964866" y="701748"/>
                </a:cubicBezTo>
                <a:cubicBezTo>
                  <a:pt x="5974492" y="690197"/>
                  <a:pt x="5986977" y="681267"/>
                  <a:pt x="5996763" y="669851"/>
                </a:cubicBezTo>
                <a:cubicBezTo>
                  <a:pt x="6008296" y="656396"/>
                  <a:pt x="6015416" y="639094"/>
                  <a:pt x="6028661" y="627321"/>
                </a:cubicBezTo>
                <a:cubicBezTo>
                  <a:pt x="6072536" y="588321"/>
                  <a:pt x="6081035" y="588597"/>
                  <a:pt x="6124354" y="574158"/>
                </a:cubicBezTo>
                <a:cubicBezTo>
                  <a:pt x="6152707" y="577702"/>
                  <a:pt x="6181847" y="577272"/>
                  <a:pt x="6209414" y="584790"/>
                </a:cubicBezTo>
                <a:cubicBezTo>
                  <a:pt x="6221743" y="588152"/>
                  <a:pt x="6231761" y="597565"/>
                  <a:pt x="6241312" y="606055"/>
                </a:cubicBezTo>
                <a:cubicBezTo>
                  <a:pt x="6263789" y="626035"/>
                  <a:pt x="6288425" y="644829"/>
                  <a:pt x="6305107" y="669851"/>
                </a:cubicBezTo>
                <a:cubicBezTo>
                  <a:pt x="6357468" y="748390"/>
                  <a:pt x="6332304" y="713200"/>
                  <a:pt x="6379535" y="776176"/>
                </a:cubicBezTo>
                <a:cubicBezTo>
                  <a:pt x="6404471" y="850983"/>
                  <a:pt x="6372016" y="758633"/>
                  <a:pt x="6411433" y="850604"/>
                </a:cubicBezTo>
                <a:cubicBezTo>
                  <a:pt x="6415848" y="860906"/>
                  <a:pt x="6418043" y="872041"/>
                  <a:pt x="6422066" y="882502"/>
                </a:cubicBezTo>
                <a:cubicBezTo>
                  <a:pt x="6435769" y="918130"/>
                  <a:pt x="6455338" y="951795"/>
                  <a:pt x="6464596" y="988828"/>
                </a:cubicBezTo>
                <a:cubicBezTo>
                  <a:pt x="6478327" y="1043755"/>
                  <a:pt x="6467122" y="1019200"/>
                  <a:pt x="6496494" y="1063255"/>
                </a:cubicBezTo>
                <a:cubicBezTo>
                  <a:pt x="6502287" y="1080635"/>
                  <a:pt x="6511034" y="1116203"/>
                  <a:pt x="6528391" y="1127051"/>
                </a:cubicBezTo>
                <a:cubicBezTo>
                  <a:pt x="6545649" y="1137838"/>
                  <a:pt x="6609816" y="1152723"/>
                  <a:pt x="6634717" y="1158948"/>
                </a:cubicBezTo>
                <a:cubicBezTo>
                  <a:pt x="6722923" y="1149148"/>
                  <a:pt x="6811631" y="1137683"/>
                  <a:pt x="6900531" y="1137683"/>
                </a:cubicBezTo>
              </a:path>
            </a:pathLst>
          </a:cu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Freeform 13">
            <a:extLst>
              <a:ext uri="{FF2B5EF4-FFF2-40B4-BE49-F238E27FC236}">
                <a16:creationId xmlns:a16="http://schemas.microsoft.com/office/drawing/2014/main" id="{CD28228C-77F9-3F45-934C-7EA29F78D9A7}"/>
              </a:ext>
            </a:extLst>
          </p:cNvPr>
          <p:cNvSpPr/>
          <p:nvPr/>
        </p:nvSpPr>
        <p:spPr>
          <a:xfrm>
            <a:off x="1552354" y="2190307"/>
            <a:ext cx="6624084" cy="2211572"/>
          </a:xfrm>
          <a:custGeom>
            <a:avLst/>
            <a:gdLst>
              <a:gd name="connsiteX0" fmla="*/ 0 w 7400261"/>
              <a:gd name="connsiteY0" fmla="*/ 1424763 h 2211572"/>
              <a:gd name="connsiteX1" fmla="*/ 127591 w 7400261"/>
              <a:gd name="connsiteY1" fmla="*/ 1414130 h 2211572"/>
              <a:gd name="connsiteX2" fmla="*/ 170121 w 7400261"/>
              <a:gd name="connsiteY2" fmla="*/ 1403498 h 2211572"/>
              <a:gd name="connsiteX3" fmla="*/ 233917 w 7400261"/>
              <a:gd name="connsiteY3" fmla="*/ 1382233 h 2211572"/>
              <a:gd name="connsiteX4" fmla="*/ 265814 w 7400261"/>
              <a:gd name="connsiteY4" fmla="*/ 1371600 h 2211572"/>
              <a:gd name="connsiteX5" fmla="*/ 361507 w 7400261"/>
              <a:gd name="connsiteY5" fmla="*/ 1350335 h 2211572"/>
              <a:gd name="connsiteX6" fmla="*/ 435935 w 7400261"/>
              <a:gd name="connsiteY6" fmla="*/ 1360967 h 2211572"/>
              <a:gd name="connsiteX7" fmla="*/ 478466 w 7400261"/>
              <a:gd name="connsiteY7" fmla="*/ 1414130 h 2211572"/>
              <a:gd name="connsiteX8" fmla="*/ 510363 w 7400261"/>
              <a:gd name="connsiteY8" fmla="*/ 1541721 h 2211572"/>
              <a:gd name="connsiteX9" fmla="*/ 520996 w 7400261"/>
              <a:gd name="connsiteY9" fmla="*/ 1584251 h 2211572"/>
              <a:gd name="connsiteX10" fmla="*/ 563526 w 7400261"/>
              <a:gd name="connsiteY10" fmla="*/ 1594884 h 2211572"/>
              <a:gd name="connsiteX11" fmla="*/ 616689 w 7400261"/>
              <a:gd name="connsiteY11" fmla="*/ 1552353 h 2211572"/>
              <a:gd name="connsiteX12" fmla="*/ 648587 w 7400261"/>
              <a:gd name="connsiteY12" fmla="*/ 1499191 h 2211572"/>
              <a:gd name="connsiteX13" fmla="*/ 701749 w 7400261"/>
              <a:gd name="connsiteY13" fmla="*/ 1509823 h 2211572"/>
              <a:gd name="connsiteX14" fmla="*/ 797442 w 7400261"/>
              <a:gd name="connsiteY14" fmla="*/ 1573619 h 2211572"/>
              <a:gd name="connsiteX15" fmla="*/ 839973 w 7400261"/>
              <a:gd name="connsiteY15" fmla="*/ 1594884 h 2211572"/>
              <a:gd name="connsiteX16" fmla="*/ 903768 w 7400261"/>
              <a:gd name="connsiteY16" fmla="*/ 1658679 h 2211572"/>
              <a:gd name="connsiteX17" fmla="*/ 935666 w 7400261"/>
              <a:gd name="connsiteY17" fmla="*/ 1722474 h 2211572"/>
              <a:gd name="connsiteX18" fmla="*/ 946298 w 7400261"/>
              <a:gd name="connsiteY18" fmla="*/ 1754372 h 2211572"/>
              <a:gd name="connsiteX19" fmla="*/ 978196 w 7400261"/>
              <a:gd name="connsiteY19" fmla="*/ 1775637 h 2211572"/>
              <a:gd name="connsiteX20" fmla="*/ 1063256 w 7400261"/>
              <a:gd name="connsiteY20" fmla="*/ 1818167 h 2211572"/>
              <a:gd name="connsiteX21" fmla="*/ 1105787 w 7400261"/>
              <a:gd name="connsiteY21" fmla="*/ 1839433 h 2211572"/>
              <a:gd name="connsiteX22" fmla="*/ 1169582 w 7400261"/>
              <a:gd name="connsiteY22" fmla="*/ 1850065 h 2211572"/>
              <a:gd name="connsiteX23" fmla="*/ 1329070 w 7400261"/>
              <a:gd name="connsiteY23" fmla="*/ 1828800 h 2211572"/>
              <a:gd name="connsiteX24" fmla="*/ 1360968 w 7400261"/>
              <a:gd name="connsiteY24" fmla="*/ 1807535 h 2211572"/>
              <a:gd name="connsiteX25" fmla="*/ 1467294 w 7400261"/>
              <a:gd name="connsiteY25" fmla="*/ 1839433 h 2211572"/>
              <a:gd name="connsiteX26" fmla="*/ 1541721 w 7400261"/>
              <a:gd name="connsiteY26" fmla="*/ 1913860 h 2211572"/>
              <a:gd name="connsiteX27" fmla="*/ 1594884 w 7400261"/>
              <a:gd name="connsiteY27" fmla="*/ 1903228 h 2211572"/>
              <a:gd name="connsiteX28" fmla="*/ 1658680 w 7400261"/>
              <a:gd name="connsiteY28" fmla="*/ 1860698 h 2211572"/>
              <a:gd name="connsiteX29" fmla="*/ 1711842 w 7400261"/>
              <a:gd name="connsiteY29" fmla="*/ 1871330 h 2211572"/>
              <a:gd name="connsiteX30" fmla="*/ 1807535 w 7400261"/>
              <a:gd name="connsiteY30" fmla="*/ 1924493 h 2211572"/>
              <a:gd name="connsiteX31" fmla="*/ 1860698 w 7400261"/>
              <a:gd name="connsiteY31" fmla="*/ 1945758 h 2211572"/>
              <a:gd name="connsiteX32" fmla="*/ 1967024 w 7400261"/>
              <a:gd name="connsiteY32" fmla="*/ 1935126 h 2211572"/>
              <a:gd name="connsiteX33" fmla="*/ 1988289 w 7400261"/>
              <a:gd name="connsiteY33" fmla="*/ 1903228 h 2211572"/>
              <a:gd name="connsiteX34" fmla="*/ 2020187 w 7400261"/>
              <a:gd name="connsiteY34" fmla="*/ 1871330 h 2211572"/>
              <a:gd name="connsiteX35" fmla="*/ 2126512 w 7400261"/>
              <a:gd name="connsiteY35" fmla="*/ 1839433 h 2211572"/>
              <a:gd name="connsiteX36" fmla="*/ 2169042 w 7400261"/>
              <a:gd name="connsiteY36" fmla="*/ 1818167 h 2211572"/>
              <a:gd name="connsiteX37" fmla="*/ 2286000 w 7400261"/>
              <a:gd name="connsiteY37" fmla="*/ 1754372 h 2211572"/>
              <a:gd name="connsiteX38" fmla="*/ 2349796 w 7400261"/>
              <a:gd name="connsiteY38" fmla="*/ 1733107 h 2211572"/>
              <a:gd name="connsiteX39" fmla="*/ 2381694 w 7400261"/>
              <a:gd name="connsiteY39" fmla="*/ 1722474 h 2211572"/>
              <a:gd name="connsiteX40" fmla="*/ 2413591 w 7400261"/>
              <a:gd name="connsiteY40" fmla="*/ 1743740 h 2211572"/>
              <a:gd name="connsiteX41" fmla="*/ 2456121 w 7400261"/>
              <a:gd name="connsiteY41" fmla="*/ 1828800 h 2211572"/>
              <a:gd name="connsiteX42" fmla="*/ 2477387 w 7400261"/>
              <a:gd name="connsiteY42" fmla="*/ 1860698 h 2211572"/>
              <a:gd name="connsiteX43" fmla="*/ 2488019 w 7400261"/>
              <a:gd name="connsiteY43" fmla="*/ 1892595 h 2211572"/>
              <a:gd name="connsiteX44" fmla="*/ 2541182 w 7400261"/>
              <a:gd name="connsiteY44" fmla="*/ 1881963 h 2211572"/>
              <a:gd name="connsiteX45" fmla="*/ 2626242 w 7400261"/>
              <a:gd name="connsiteY45" fmla="*/ 1807535 h 2211572"/>
              <a:gd name="connsiteX46" fmla="*/ 2636875 w 7400261"/>
              <a:gd name="connsiteY46" fmla="*/ 1775637 h 2211572"/>
              <a:gd name="connsiteX47" fmla="*/ 2658140 w 7400261"/>
              <a:gd name="connsiteY47" fmla="*/ 1722474 h 2211572"/>
              <a:gd name="connsiteX48" fmla="*/ 2668773 w 7400261"/>
              <a:gd name="connsiteY48" fmla="*/ 1679944 h 2211572"/>
              <a:gd name="connsiteX49" fmla="*/ 2690038 w 7400261"/>
              <a:gd name="connsiteY49" fmla="*/ 1648046 h 2211572"/>
              <a:gd name="connsiteX50" fmla="*/ 2732568 w 7400261"/>
              <a:gd name="connsiteY50" fmla="*/ 1541721 h 2211572"/>
              <a:gd name="connsiteX51" fmla="*/ 2732568 w 7400261"/>
              <a:gd name="connsiteY51" fmla="*/ 1541721 h 2211572"/>
              <a:gd name="connsiteX52" fmla="*/ 2743200 w 7400261"/>
              <a:gd name="connsiteY52" fmla="*/ 1499191 h 2211572"/>
              <a:gd name="connsiteX53" fmla="*/ 2764466 w 7400261"/>
              <a:gd name="connsiteY53" fmla="*/ 1446028 h 2211572"/>
              <a:gd name="connsiteX54" fmla="*/ 2775098 w 7400261"/>
              <a:gd name="connsiteY54" fmla="*/ 1414130 h 2211572"/>
              <a:gd name="connsiteX55" fmla="*/ 2796363 w 7400261"/>
              <a:gd name="connsiteY55" fmla="*/ 1360967 h 2211572"/>
              <a:gd name="connsiteX56" fmla="*/ 2806996 w 7400261"/>
              <a:gd name="connsiteY56" fmla="*/ 1329070 h 2211572"/>
              <a:gd name="connsiteX57" fmla="*/ 2828261 w 7400261"/>
              <a:gd name="connsiteY57" fmla="*/ 1275907 h 2211572"/>
              <a:gd name="connsiteX58" fmla="*/ 2860159 w 7400261"/>
              <a:gd name="connsiteY58" fmla="*/ 1190846 h 2211572"/>
              <a:gd name="connsiteX59" fmla="*/ 2870791 w 7400261"/>
              <a:gd name="connsiteY59" fmla="*/ 1148316 h 2211572"/>
              <a:gd name="connsiteX60" fmla="*/ 2902689 w 7400261"/>
              <a:gd name="connsiteY60" fmla="*/ 1116419 h 2211572"/>
              <a:gd name="connsiteX61" fmla="*/ 2923954 w 7400261"/>
              <a:gd name="connsiteY61" fmla="*/ 1084521 h 2211572"/>
              <a:gd name="connsiteX62" fmla="*/ 3019647 w 7400261"/>
              <a:gd name="connsiteY62" fmla="*/ 1031358 h 2211572"/>
              <a:gd name="connsiteX63" fmla="*/ 3040912 w 7400261"/>
              <a:gd name="connsiteY63" fmla="*/ 1084521 h 2211572"/>
              <a:gd name="connsiteX64" fmla="*/ 3051545 w 7400261"/>
              <a:gd name="connsiteY64" fmla="*/ 1127051 h 2211572"/>
              <a:gd name="connsiteX65" fmla="*/ 3104707 w 7400261"/>
              <a:gd name="connsiteY65" fmla="*/ 1265274 h 2211572"/>
              <a:gd name="connsiteX66" fmla="*/ 3157870 w 7400261"/>
              <a:gd name="connsiteY66" fmla="*/ 1456660 h 2211572"/>
              <a:gd name="connsiteX67" fmla="*/ 3168503 w 7400261"/>
              <a:gd name="connsiteY67" fmla="*/ 1531088 h 2211572"/>
              <a:gd name="connsiteX68" fmla="*/ 3189768 w 7400261"/>
              <a:gd name="connsiteY68" fmla="*/ 1626781 h 2211572"/>
              <a:gd name="connsiteX69" fmla="*/ 3200400 w 7400261"/>
              <a:gd name="connsiteY69" fmla="*/ 1733107 h 2211572"/>
              <a:gd name="connsiteX70" fmla="*/ 3232298 w 7400261"/>
              <a:gd name="connsiteY70" fmla="*/ 2147777 h 2211572"/>
              <a:gd name="connsiteX71" fmla="*/ 3242931 w 7400261"/>
              <a:gd name="connsiteY71" fmla="*/ 2190307 h 2211572"/>
              <a:gd name="connsiteX72" fmla="*/ 3274828 w 7400261"/>
              <a:gd name="connsiteY72" fmla="*/ 2179674 h 2211572"/>
              <a:gd name="connsiteX73" fmla="*/ 3285461 w 7400261"/>
              <a:gd name="connsiteY73" fmla="*/ 2147777 h 2211572"/>
              <a:gd name="connsiteX74" fmla="*/ 3306726 w 7400261"/>
              <a:gd name="connsiteY74" fmla="*/ 2105246 h 2211572"/>
              <a:gd name="connsiteX75" fmla="*/ 3338624 w 7400261"/>
              <a:gd name="connsiteY75" fmla="*/ 2030819 h 2211572"/>
              <a:gd name="connsiteX76" fmla="*/ 3359889 w 7400261"/>
              <a:gd name="connsiteY76" fmla="*/ 2009553 h 2211572"/>
              <a:gd name="connsiteX77" fmla="*/ 3381154 w 7400261"/>
              <a:gd name="connsiteY77" fmla="*/ 2073349 h 2211572"/>
              <a:gd name="connsiteX78" fmla="*/ 3391787 w 7400261"/>
              <a:gd name="connsiteY78" fmla="*/ 2105246 h 2211572"/>
              <a:gd name="connsiteX79" fmla="*/ 3413052 w 7400261"/>
              <a:gd name="connsiteY79" fmla="*/ 2126512 h 2211572"/>
              <a:gd name="connsiteX80" fmla="*/ 3455582 w 7400261"/>
              <a:gd name="connsiteY80" fmla="*/ 2105246 h 2211572"/>
              <a:gd name="connsiteX81" fmla="*/ 3487480 w 7400261"/>
              <a:gd name="connsiteY81" fmla="*/ 2083981 h 2211572"/>
              <a:gd name="connsiteX82" fmla="*/ 3508745 w 7400261"/>
              <a:gd name="connsiteY82" fmla="*/ 2126512 h 2211572"/>
              <a:gd name="connsiteX83" fmla="*/ 3572540 w 7400261"/>
              <a:gd name="connsiteY83" fmla="*/ 2211572 h 2211572"/>
              <a:gd name="connsiteX84" fmla="*/ 3604438 w 7400261"/>
              <a:gd name="connsiteY84" fmla="*/ 2200940 h 2211572"/>
              <a:gd name="connsiteX85" fmla="*/ 3636335 w 7400261"/>
              <a:gd name="connsiteY85" fmla="*/ 2137144 h 2211572"/>
              <a:gd name="connsiteX86" fmla="*/ 3668233 w 7400261"/>
              <a:gd name="connsiteY86" fmla="*/ 2094614 h 2211572"/>
              <a:gd name="connsiteX87" fmla="*/ 3753294 w 7400261"/>
              <a:gd name="connsiteY87" fmla="*/ 1903228 h 2211572"/>
              <a:gd name="connsiteX88" fmla="*/ 3795824 w 7400261"/>
              <a:gd name="connsiteY88" fmla="*/ 1786270 h 2211572"/>
              <a:gd name="connsiteX89" fmla="*/ 3838354 w 7400261"/>
              <a:gd name="connsiteY89" fmla="*/ 1658679 h 2211572"/>
              <a:gd name="connsiteX90" fmla="*/ 3848987 w 7400261"/>
              <a:gd name="connsiteY90" fmla="*/ 1594884 h 2211572"/>
              <a:gd name="connsiteX91" fmla="*/ 3870252 w 7400261"/>
              <a:gd name="connsiteY91" fmla="*/ 1531088 h 2211572"/>
              <a:gd name="connsiteX92" fmla="*/ 3880884 w 7400261"/>
              <a:gd name="connsiteY92" fmla="*/ 1477926 h 2211572"/>
              <a:gd name="connsiteX93" fmla="*/ 3902149 w 7400261"/>
              <a:gd name="connsiteY93" fmla="*/ 1392865 h 2211572"/>
              <a:gd name="connsiteX94" fmla="*/ 3934047 w 7400261"/>
              <a:gd name="connsiteY94" fmla="*/ 1190846 h 2211572"/>
              <a:gd name="connsiteX95" fmla="*/ 3944680 w 7400261"/>
              <a:gd name="connsiteY95" fmla="*/ 1137684 h 2211572"/>
              <a:gd name="connsiteX96" fmla="*/ 3955312 w 7400261"/>
              <a:gd name="connsiteY96" fmla="*/ 1105786 h 2211572"/>
              <a:gd name="connsiteX97" fmla="*/ 3965945 w 7400261"/>
              <a:gd name="connsiteY97" fmla="*/ 1041991 h 2211572"/>
              <a:gd name="connsiteX98" fmla="*/ 3976577 w 7400261"/>
              <a:gd name="connsiteY98" fmla="*/ 988828 h 2211572"/>
              <a:gd name="connsiteX99" fmla="*/ 3987210 w 7400261"/>
              <a:gd name="connsiteY99" fmla="*/ 946298 h 2211572"/>
              <a:gd name="connsiteX100" fmla="*/ 4008475 w 7400261"/>
              <a:gd name="connsiteY100" fmla="*/ 808074 h 2211572"/>
              <a:gd name="connsiteX101" fmla="*/ 4019107 w 7400261"/>
              <a:gd name="connsiteY101" fmla="*/ 861237 h 2211572"/>
              <a:gd name="connsiteX102" fmla="*/ 4029740 w 7400261"/>
              <a:gd name="connsiteY102" fmla="*/ 893135 h 2211572"/>
              <a:gd name="connsiteX103" fmla="*/ 4040373 w 7400261"/>
              <a:gd name="connsiteY103" fmla="*/ 967563 h 2211572"/>
              <a:gd name="connsiteX104" fmla="*/ 4114800 w 7400261"/>
              <a:gd name="connsiteY104" fmla="*/ 903767 h 2211572"/>
              <a:gd name="connsiteX105" fmla="*/ 4178596 w 7400261"/>
              <a:gd name="connsiteY105" fmla="*/ 839972 h 2211572"/>
              <a:gd name="connsiteX106" fmla="*/ 4210494 w 7400261"/>
              <a:gd name="connsiteY106" fmla="*/ 776177 h 2211572"/>
              <a:gd name="connsiteX107" fmla="*/ 4231759 w 7400261"/>
              <a:gd name="connsiteY107" fmla="*/ 839972 h 2211572"/>
              <a:gd name="connsiteX108" fmla="*/ 4253024 w 7400261"/>
              <a:gd name="connsiteY108" fmla="*/ 925033 h 2211572"/>
              <a:gd name="connsiteX109" fmla="*/ 4274289 w 7400261"/>
              <a:gd name="connsiteY109" fmla="*/ 1020726 h 2211572"/>
              <a:gd name="connsiteX110" fmla="*/ 4284921 w 7400261"/>
              <a:gd name="connsiteY110" fmla="*/ 1084521 h 2211572"/>
              <a:gd name="connsiteX111" fmla="*/ 4295554 w 7400261"/>
              <a:gd name="connsiteY111" fmla="*/ 1127051 h 2211572"/>
              <a:gd name="connsiteX112" fmla="*/ 4306187 w 7400261"/>
              <a:gd name="connsiteY112" fmla="*/ 1190846 h 2211572"/>
              <a:gd name="connsiteX113" fmla="*/ 4316819 w 7400261"/>
              <a:gd name="connsiteY113" fmla="*/ 1233377 h 2211572"/>
              <a:gd name="connsiteX114" fmla="*/ 4348717 w 7400261"/>
              <a:gd name="connsiteY114" fmla="*/ 1392865 h 2211572"/>
              <a:gd name="connsiteX115" fmla="*/ 4380614 w 7400261"/>
              <a:gd name="connsiteY115" fmla="*/ 1499191 h 2211572"/>
              <a:gd name="connsiteX116" fmla="*/ 4423145 w 7400261"/>
              <a:gd name="connsiteY116" fmla="*/ 1562986 h 2211572"/>
              <a:gd name="connsiteX117" fmla="*/ 4455042 w 7400261"/>
              <a:gd name="connsiteY117" fmla="*/ 1648046 h 2211572"/>
              <a:gd name="connsiteX118" fmla="*/ 4476307 w 7400261"/>
              <a:gd name="connsiteY118" fmla="*/ 1679944 h 2211572"/>
              <a:gd name="connsiteX119" fmla="*/ 4497573 w 7400261"/>
              <a:gd name="connsiteY119" fmla="*/ 1722474 h 2211572"/>
              <a:gd name="connsiteX120" fmla="*/ 4550735 w 7400261"/>
              <a:gd name="connsiteY120" fmla="*/ 1765005 h 2211572"/>
              <a:gd name="connsiteX121" fmla="*/ 4635796 w 7400261"/>
              <a:gd name="connsiteY121" fmla="*/ 1754372 h 2211572"/>
              <a:gd name="connsiteX122" fmla="*/ 4678326 w 7400261"/>
              <a:gd name="connsiteY122" fmla="*/ 1722474 h 2211572"/>
              <a:gd name="connsiteX123" fmla="*/ 4731489 w 7400261"/>
              <a:gd name="connsiteY123" fmla="*/ 1648046 h 2211572"/>
              <a:gd name="connsiteX124" fmla="*/ 4752754 w 7400261"/>
              <a:gd name="connsiteY124" fmla="*/ 1584251 h 2211572"/>
              <a:gd name="connsiteX125" fmla="*/ 4774019 w 7400261"/>
              <a:gd name="connsiteY125" fmla="*/ 1477926 h 2211572"/>
              <a:gd name="connsiteX126" fmla="*/ 4784652 w 7400261"/>
              <a:gd name="connsiteY126" fmla="*/ 1424763 h 2211572"/>
              <a:gd name="connsiteX127" fmla="*/ 4805917 w 7400261"/>
              <a:gd name="connsiteY127" fmla="*/ 1201479 h 2211572"/>
              <a:gd name="connsiteX128" fmla="*/ 4816549 w 7400261"/>
              <a:gd name="connsiteY128" fmla="*/ 1148316 h 2211572"/>
              <a:gd name="connsiteX129" fmla="*/ 4827182 w 7400261"/>
              <a:gd name="connsiteY129" fmla="*/ 1084521 h 2211572"/>
              <a:gd name="connsiteX130" fmla="*/ 4837814 w 7400261"/>
              <a:gd name="connsiteY130" fmla="*/ 1041991 h 2211572"/>
              <a:gd name="connsiteX131" fmla="*/ 4869712 w 7400261"/>
              <a:gd name="connsiteY131" fmla="*/ 861237 h 2211572"/>
              <a:gd name="connsiteX132" fmla="*/ 4890977 w 7400261"/>
              <a:gd name="connsiteY132" fmla="*/ 776177 h 2211572"/>
              <a:gd name="connsiteX133" fmla="*/ 4912242 w 7400261"/>
              <a:gd name="connsiteY133" fmla="*/ 552893 h 2211572"/>
              <a:gd name="connsiteX134" fmla="*/ 4922875 w 7400261"/>
              <a:gd name="connsiteY134" fmla="*/ 499730 h 2211572"/>
              <a:gd name="connsiteX135" fmla="*/ 4944140 w 7400261"/>
              <a:gd name="connsiteY135" fmla="*/ 435935 h 2211572"/>
              <a:gd name="connsiteX136" fmla="*/ 4965405 w 7400261"/>
              <a:gd name="connsiteY136" fmla="*/ 318977 h 2211572"/>
              <a:gd name="connsiteX137" fmla="*/ 5007935 w 7400261"/>
              <a:gd name="connsiteY137" fmla="*/ 223284 h 2211572"/>
              <a:gd name="connsiteX138" fmla="*/ 5029200 w 7400261"/>
              <a:gd name="connsiteY138" fmla="*/ 148856 h 2211572"/>
              <a:gd name="connsiteX139" fmla="*/ 5050466 w 7400261"/>
              <a:gd name="connsiteY139" fmla="*/ 116958 h 2211572"/>
              <a:gd name="connsiteX140" fmla="*/ 5061098 w 7400261"/>
              <a:gd name="connsiteY140" fmla="*/ 85060 h 2211572"/>
              <a:gd name="connsiteX141" fmla="*/ 5103628 w 7400261"/>
              <a:gd name="connsiteY141" fmla="*/ 0 h 2211572"/>
              <a:gd name="connsiteX142" fmla="*/ 5146159 w 7400261"/>
              <a:gd name="connsiteY142" fmla="*/ 212651 h 2211572"/>
              <a:gd name="connsiteX143" fmla="*/ 5156791 w 7400261"/>
              <a:gd name="connsiteY143" fmla="*/ 287079 h 2211572"/>
              <a:gd name="connsiteX144" fmla="*/ 5167424 w 7400261"/>
              <a:gd name="connsiteY144" fmla="*/ 329609 h 2211572"/>
              <a:gd name="connsiteX145" fmla="*/ 5178056 w 7400261"/>
              <a:gd name="connsiteY145" fmla="*/ 393405 h 2211572"/>
              <a:gd name="connsiteX146" fmla="*/ 5199321 w 7400261"/>
              <a:gd name="connsiteY146" fmla="*/ 627321 h 2211572"/>
              <a:gd name="connsiteX147" fmla="*/ 5209954 w 7400261"/>
              <a:gd name="connsiteY147" fmla="*/ 669851 h 2211572"/>
              <a:gd name="connsiteX148" fmla="*/ 5231219 w 7400261"/>
              <a:gd name="connsiteY148" fmla="*/ 733646 h 2211572"/>
              <a:gd name="connsiteX149" fmla="*/ 5273749 w 7400261"/>
              <a:gd name="connsiteY149" fmla="*/ 701749 h 2211572"/>
              <a:gd name="connsiteX150" fmla="*/ 5305647 w 7400261"/>
              <a:gd name="connsiteY150" fmla="*/ 712381 h 2211572"/>
              <a:gd name="connsiteX151" fmla="*/ 5369442 w 7400261"/>
              <a:gd name="connsiteY151" fmla="*/ 744279 h 2211572"/>
              <a:gd name="connsiteX152" fmla="*/ 5433238 w 7400261"/>
              <a:gd name="connsiteY152" fmla="*/ 733646 h 2211572"/>
              <a:gd name="connsiteX153" fmla="*/ 5454503 w 7400261"/>
              <a:gd name="connsiteY153" fmla="*/ 776177 h 2211572"/>
              <a:gd name="connsiteX154" fmla="*/ 5475768 w 7400261"/>
              <a:gd name="connsiteY154" fmla="*/ 829340 h 2211572"/>
              <a:gd name="connsiteX155" fmla="*/ 5497033 w 7400261"/>
              <a:gd name="connsiteY155" fmla="*/ 871870 h 2211572"/>
              <a:gd name="connsiteX156" fmla="*/ 5528931 w 7400261"/>
              <a:gd name="connsiteY156" fmla="*/ 946298 h 2211572"/>
              <a:gd name="connsiteX157" fmla="*/ 5550196 w 7400261"/>
              <a:gd name="connsiteY157" fmla="*/ 1041991 h 2211572"/>
              <a:gd name="connsiteX158" fmla="*/ 5560828 w 7400261"/>
              <a:gd name="connsiteY158" fmla="*/ 1073888 h 2211572"/>
              <a:gd name="connsiteX159" fmla="*/ 5592726 w 7400261"/>
              <a:gd name="connsiteY159" fmla="*/ 1180214 h 2211572"/>
              <a:gd name="connsiteX160" fmla="*/ 5613991 w 7400261"/>
              <a:gd name="connsiteY160" fmla="*/ 1222744 h 2211572"/>
              <a:gd name="connsiteX161" fmla="*/ 5624624 w 7400261"/>
              <a:gd name="connsiteY161" fmla="*/ 1254642 h 2211572"/>
              <a:gd name="connsiteX162" fmla="*/ 5656521 w 7400261"/>
              <a:gd name="connsiteY162" fmla="*/ 1275907 h 2211572"/>
              <a:gd name="connsiteX163" fmla="*/ 5709684 w 7400261"/>
              <a:gd name="connsiteY163" fmla="*/ 1201479 h 2211572"/>
              <a:gd name="connsiteX164" fmla="*/ 5762847 w 7400261"/>
              <a:gd name="connsiteY164" fmla="*/ 1116419 h 2211572"/>
              <a:gd name="connsiteX165" fmla="*/ 5816010 w 7400261"/>
              <a:gd name="connsiteY165" fmla="*/ 1180214 h 2211572"/>
              <a:gd name="connsiteX166" fmla="*/ 5837275 w 7400261"/>
              <a:gd name="connsiteY166" fmla="*/ 1244009 h 2211572"/>
              <a:gd name="connsiteX167" fmla="*/ 5858540 w 7400261"/>
              <a:gd name="connsiteY167" fmla="*/ 1307805 h 2211572"/>
              <a:gd name="connsiteX168" fmla="*/ 5869173 w 7400261"/>
              <a:gd name="connsiteY168" fmla="*/ 1339702 h 2211572"/>
              <a:gd name="connsiteX169" fmla="*/ 5879805 w 7400261"/>
              <a:gd name="connsiteY169" fmla="*/ 1382233 h 2211572"/>
              <a:gd name="connsiteX170" fmla="*/ 5890438 w 7400261"/>
              <a:gd name="connsiteY170" fmla="*/ 1435395 h 2211572"/>
              <a:gd name="connsiteX171" fmla="*/ 5911703 w 7400261"/>
              <a:gd name="connsiteY171" fmla="*/ 1467293 h 2211572"/>
              <a:gd name="connsiteX172" fmla="*/ 5932968 w 7400261"/>
              <a:gd name="connsiteY172" fmla="*/ 1509823 h 2211572"/>
              <a:gd name="connsiteX173" fmla="*/ 5954233 w 7400261"/>
              <a:gd name="connsiteY173" fmla="*/ 1541721 h 2211572"/>
              <a:gd name="connsiteX174" fmla="*/ 5986131 w 7400261"/>
              <a:gd name="connsiteY174" fmla="*/ 1552353 h 2211572"/>
              <a:gd name="connsiteX175" fmla="*/ 6103089 w 7400261"/>
              <a:gd name="connsiteY175" fmla="*/ 1562986 h 2211572"/>
              <a:gd name="connsiteX176" fmla="*/ 6230680 w 7400261"/>
              <a:gd name="connsiteY176" fmla="*/ 1584251 h 2211572"/>
              <a:gd name="connsiteX177" fmla="*/ 6432698 w 7400261"/>
              <a:gd name="connsiteY177" fmla="*/ 1552353 h 2211572"/>
              <a:gd name="connsiteX178" fmla="*/ 6464596 w 7400261"/>
              <a:gd name="connsiteY178" fmla="*/ 1520456 h 2211572"/>
              <a:gd name="connsiteX179" fmla="*/ 6496494 w 7400261"/>
              <a:gd name="connsiteY179" fmla="*/ 1414130 h 2211572"/>
              <a:gd name="connsiteX180" fmla="*/ 6517759 w 7400261"/>
              <a:gd name="connsiteY180" fmla="*/ 1350335 h 2211572"/>
              <a:gd name="connsiteX181" fmla="*/ 6528391 w 7400261"/>
              <a:gd name="connsiteY181" fmla="*/ 1318437 h 2211572"/>
              <a:gd name="connsiteX182" fmla="*/ 6549656 w 7400261"/>
              <a:gd name="connsiteY182" fmla="*/ 1360967 h 2211572"/>
              <a:gd name="connsiteX183" fmla="*/ 6570921 w 7400261"/>
              <a:gd name="connsiteY183" fmla="*/ 1541721 h 2211572"/>
              <a:gd name="connsiteX184" fmla="*/ 6581554 w 7400261"/>
              <a:gd name="connsiteY184" fmla="*/ 1584251 h 2211572"/>
              <a:gd name="connsiteX185" fmla="*/ 6645349 w 7400261"/>
              <a:gd name="connsiteY185" fmla="*/ 1552353 h 2211572"/>
              <a:gd name="connsiteX186" fmla="*/ 6677247 w 7400261"/>
              <a:gd name="connsiteY186" fmla="*/ 1541721 h 2211572"/>
              <a:gd name="connsiteX187" fmla="*/ 6709145 w 7400261"/>
              <a:gd name="connsiteY187" fmla="*/ 1552353 h 2211572"/>
              <a:gd name="connsiteX188" fmla="*/ 6762307 w 7400261"/>
              <a:gd name="connsiteY188" fmla="*/ 1541721 h 2211572"/>
              <a:gd name="connsiteX189" fmla="*/ 6804838 w 7400261"/>
              <a:gd name="connsiteY189" fmla="*/ 1520456 h 2211572"/>
              <a:gd name="connsiteX190" fmla="*/ 6879266 w 7400261"/>
              <a:gd name="connsiteY190" fmla="*/ 1467293 h 2211572"/>
              <a:gd name="connsiteX191" fmla="*/ 6943061 w 7400261"/>
              <a:gd name="connsiteY191" fmla="*/ 1392865 h 2211572"/>
              <a:gd name="connsiteX192" fmla="*/ 6974959 w 7400261"/>
              <a:gd name="connsiteY192" fmla="*/ 1350335 h 2211572"/>
              <a:gd name="connsiteX193" fmla="*/ 7006856 w 7400261"/>
              <a:gd name="connsiteY193" fmla="*/ 1339702 h 2211572"/>
              <a:gd name="connsiteX194" fmla="*/ 7038754 w 7400261"/>
              <a:gd name="connsiteY194" fmla="*/ 1318437 h 2211572"/>
              <a:gd name="connsiteX195" fmla="*/ 7070652 w 7400261"/>
              <a:gd name="connsiteY195" fmla="*/ 1329070 h 2211572"/>
              <a:gd name="connsiteX196" fmla="*/ 7081284 w 7400261"/>
              <a:gd name="connsiteY196" fmla="*/ 1371600 h 2211572"/>
              <a:gd name="connsiteX197" fmla="*/ 7091917 w 7400261"/>
              <a:gd name="connsiteY197" fmla="*/ 1424763 h 2211572"/>
              <a:gd name="connsiteX198" fmla="*/ 7102549 w 7400261"/>
              <a:gd name="connsiteY198" fmla="*/ 1499191 h 2211572"/>
              <a:gd name="connsiteX199" fmla="*/ 7113182 w 7400261"/>
              <a:gd name="connsiteY199" fmla="*/ 1552353 h 2211572"/>
              <a:gd name="connsiteX200" fmla="*/ 7134447 w 7400261"/>
              <a:gd name="connsiteY200" fmla="*/ 1669312 h 2211572"/>
              <a:gd name="connsiteX201" fmla="*/ 7187610 w 7400261"/>
              <a:gd name="connsiteY201" fmla="*/ 1818167 h 2211572"/>
              <a:gd name="connsiteX202" fmla="*/ 7230140 w 7400261"/>
              <a:gd name="connsiteY202" fmla="*/ 1828800 h 2211572"/>
              <a:gd name="connsiteX203" fmla="*/ 7262038 w 7400261"/>
              <a:gd name="connsiteY203" fmla="*/ 1850065 h 2211572"/>
              <a:gd name="connsiteX204" fmla="*/ 7315200 w 7400261"/>
              <a:gd name="connsiteY204" fmla="*/ 1913860 h 2211572"/>
              <a:gd name="connsiteX205" fmla="*/ 7400261 w 7400261"/>
              <a:gd name="connsiteY205" fmla="*/ 1913860 h 221157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  <a:cxn ang="0">
                <a:pos x="connsiteX179" y="connsiteY179"/>
              </a:cxn>
              <a:cxn ang="0">
                <a:pos x="connsiteX180" y="connsiteY180"/>
              </a:cxn>
              <a:cxn ang="0">
                <a:pos x="connsiteX181" y="connsiteY181"/>
              </a:cxn>
              <a:cxn ang="0">
                <a:pos x="connsiteX182" y="connsiteY182"/>
              </a:cxn>
              <a:cxn ang="0">
                <a:pos x="connsiteX183" y="connsiteY183"/>
              </a:cxn>
              <a:cxn ang="0">
                <a:pos x="connsiteX184" y="connsiteY184"/>
              </a:cxn>
              <a:cxn ang="0">
                <a:pos x="connsiteX185" y="connsiteY185"/>
              </a:cxn>
              <a:cxn ang="0">
                <a:pos x="connsiteX186" y="connsiteY186"/>
              </a:cxn>
              <a:cxn ang="0">
                <a:pos x="connsiteX187" y="connsiteY187"/>
              </a:cxn>
              <a:cxn ang="0">
                <a:pos x="connsiteX188" y="connsiteY188"/>
              </a:cxn>
              <a:cxn ang="0">
                <a:pos x="connsiteX189" y="connsiteY189"/>
              </a:cxn>
              <a:cxn ang="0">
                <a:pos x="connsiteX190" y="connsiteY190"/>
              </a:cxn>
              <a:cxn ang="0">
                <a:pos x="connsiteX191" y="connsiteY191"/>
              </a:cxn>
              <a:cxn ang="0">
                <a:pos x="connsiteX192" y="connsiteY192"/>
              </a:cxn>
              <a:cxn ang="0">
                <a:pos x="connsiteX193" y="connsiteY193"/>
              </a:cxn>
              <a:cxn ang="0">
                <a:pos x="connsiteX194" y="connsiteY194"/>
              </a:cxn>
              <a:cxn ang="0">
                <a:pos x="connsiteX195" y="connsiteY195"/>
              </a:cxn>
              <a:cxn ang="0">
                <a:pos x="connsiteX196" y="connsiteY196"/>
              </a:cxn>
              <a:cxn ang="0">
                <a:pos x="connsiteX197" y="connsiteY197"/>
              </a:cxn>
              <a:cxn ang="0">
                <a:pos x="connsiteX198" y="connsiteY198"/>
              </a:cxn>
              <a:cxn ang="0">
                <a:pos x="connsiteX199" y="connsiteY199"/>
              </a:cxn>
              <a:cxn ang="0">
                <a:pos x="connsiteX200" y="connsiteY200"/>
              </a:cxn>
              <a:cxn ang="0">
                <a:pos x="connsiteX201" y="connsiteY201"/>
              </a:cxn>
              <a:cxn ang="0">
                <a:pos x="connsiteX202" y="connsiteY202"/>
              </a:cxn>
              <a:cxn ang="0">
                <a:pos x="connsiteX203" y="connsiteY203"/>
              </a:cxn>
              <a:cxn ang="0">
                <a:pos x="connsiteX204" y="connsiteY204"/>
              </a:cxn>
              <a:cxn ang="0">
                <a:pos x="connsiteX205" y="connsiteY205"/>
              </a:cxn>
            </a:cxnLst>
            <a:rect l="l" t="t" r="r" b="b"/>
            <a:pathLst>
              <a:path w="7400261" h="2211572">
                <a:moveTo>
                  <a:pt x="0" y="1424763"/>
                </a:moveTo>
                <a:cubicBezTo>
                  <a:pt x="42530" y="1421219"/>
                  <a:pt x="85243" y="1419423"/>
                  <a:pt x="127591" y="1414130"/>
                </a:cubicBezTo>
                <a:cubicBezTo>
                  <a:pt x="142091" y="1412317"/>
                  <a:pt x="156124" y="1407697"/>
                  <a:pt x="170121" y="1403498"/>
                </a:cubicBezTo>
                <a:cubicBezTo>
                  <a:pt x="191591" y="1397057"/>
                  <a:pt x="212652" y="1389322"/>
                  <a:pt x="233917" y="1382233"/>
                </a:cubicBezTo>
                <a:cubicBezTo>
                  <a:pt x="244549" y="1378689"/>
                  <a:pt x="254941" y="1374318"/>
                  <a:pt x="265814" y="1371600"/>
                </a:cubicBezTo>
                <a:cubicBezTo>
                  <a:pt x="325877" y="1356584"/>
                  <a:pt x="294015" y="1363833"/>
                  <a:pt x="361507" y="1350335"/>
                </a:cubicBezTo>
                <a:cubicBezTo>
                  <a:pt x="386316" y="1353879"/>
                  <a:pt x="412160" y="1353042"/>
                  <a:pt x="435935" y="1360967"/>
                </a:cubicBezTo>
                <a:cubicBezTo>
                  <a:pt x="448918" y="1365295"/>
                  <a:pt x="473714" y="1407002"/>
                  <a:pt x="478466" y="1414130"/>
                </a:cubicBezTo>
                <a:cubicBezTo>
                  <a:pt x="513994" y="1520715"/>
                  <a:pt x="488885" y="1434333"/>
                  <a:pt x="510363" y="1541721"/>
                </a:cubicBezTo>
                <a:cubicBezTo>
                  <a:pt x="513229" y="1556050"/>
                  <a:pt x="510663" y="1573918"/>
                  <a:pt x="520996" y="1584251"/>
                </a:cubicBezTo>
                <a:cubicBezTo>
                  <a:pt x="531329" y="1594584"/>
                  <a:pt x="549349" y="1591340"/>
                  <a:pt x="563526" y="1594884"/>
                </a:cubicBezTo>
                <a:cubicBezTo>
                  <a:pt x="578016" y="1585224"/>
                  <a:pt x="606588" y="1569189"/>
                  <a:pt x="616689" y="1552353"/>
                </a:cubicBezTo>
                <a:cubicBezTo>
                  <a:pt x="658092" y="1483346"/>
                  <a:pt x="594708" y="1553068"/>
                  <a:pt x="648587" y="1499191"/>
                </a:cubicBezTo>
                <a:cubicBezTo>
                  <a:pt x="666308" y="1502735"/>
                  <a:pt x="685585" y="1501741"/>
                  <a:pt x="701749" y="1509823"/>
                </a:cubicBezTo>
                <a:cubicBezTo>
                  <a:pt x="736038" y="1526968"/>
                  <a:pt x="763153" y="1556475"/>
                  <a:pt x="797442" y="1573619"/>
                </a:cubicBezTo>
                <a:lnTo>
                  <a:pt x="839973" y="1594884"/>
                </a:lnTo>
                <a:cubicBezTo>
                  <a:pt x="861238" y="1616149"/>
                  <a:pt x="894259" y="1630149"/>
                  <a:pt x="903768" y="1658679"/>
                </a:cubicBezTo>
                <a:cubicBezTo>
                  <a:pt x="918441" y="1702700"/>
                  <a:pt x="908183" y="1681252"/>
                  <a:pt x="935666" y="1722474"/>
                </a:cubicBezTo>
                <a:cubicBezTo>
                  <a:pt x="939210" y="1733107"/>
                  <a:pt x="939297" y="1745620"/>
                  <a:pt x="946298" y="1754372"/>
                </a:cubicBezTo>
                <a:cubicBezTo>
                  <a:pt x="954281" y="1764351"/>
                  <a:pt x="967797" y="1768209"/>
                  <a:pt x="978196" y="1775637"/>
                </a:cubicBezTo>
                <a:cubicBezTo>
                  <a:pt x="1036588" y="1817346"/>
                  <a:pt x="1000094" y="1802377"/>
                  <a:pt x="1063256" y="1818167"/>
                </a:cubicBezTo>
                <a:cubicBezTo>
                  <a:pt x="1077433" y="1825256"/>
                  <a:pt x="1090605" y="1834878"/>
                  <a:pt x="1105787" y="1839433"/>
                </a:cubicBezTo>
                <a:cubicBezTo>
                  <a:pt x="1126436" y="1845628"/>
                  <a:pt x="1148024" y="1850065"/>
                  <a:pt x="1169582" y="1850065"/>
                </a:cubicBezTo>
                <a:cubicBezTo>
                  <a:pt x="1208630" y="1850065"/>
                  <a:pt x="1286061" y="1835969"/>
                  <a:pt x="1329070" y="1828800"/>
                </a:cubicBezTo>
                <a:cubicBezTo>
                  <a:pt x="1339703" y="1821712"/>
                  <a:pt x="1348253" y="1808807"/>
                  <a:pt x="1360968" y="1807535"/>
                </a:cubicBezTo>
                <a:cubicBezTo>
                  <a:pt x="1420464" y="1801585"/>
                  <a:pt x="1428609" y="1813642"/>
                  <a:pt x="1467294" y="1839433"/>
                </a:cubicBezTo>
                <a:cubicBezTo>
                  <a:pt x="1516041" y="1912553"/>
                  <a:pt x="1485578" y="1895146"/>
                  <a:pt x="1541721" y="1913860"/>
                </a:cubicBezTo>
                <a:cubicBezTo>
                  <a:pt x="1559442" y="1910316"/>
                  <a:pt x="1578432" y="1910706"/>
                  <a:pt x="1594884" y="1903228"/>
                </a:cubicBezTo>
                <a:cubicBezTo>
                  <a:pt x="1618151" y="1892652"/>
                  <a:pt x="1658680" y="1860698"/>
                  <a:pt x="1658680" y="1860698"/>
                </a:cubicBezTo>
                <a:cubicBezTo>
                  <a:pt x="1676401" y="1864242"/>
                  <a:pt x="1694698" y="1865615"/>
                  <a:pt x="1711842" y="1871330"/>
                </a:cubicBezTo>
                <a:cubicBezTo>
                  <a:pt x="1742568" y="1881572"/>
                  <a:pt x="1780273" y="1910862"/>
                  <a:pt x="1807535" y="1924493"/>
                </a:cubicBezTo>
                <a:cubicBezTo>
                  <a:pt x="1824606" y="1933029"/>
                  <a:pt x="1842977" y="1938670"/>
                  <a:pt x="1860698" y="1945758"/>
                </a:cubicBezTo>
                <a:cubicBezTo>
                  <a:pt x="1896140" y="1942214"/>
                  <a:pt x="1933233" y="1946390"/>
                  <a:pt x="1967024" y="1935126"/>
                </a:cubicBezTo>
                <a:cubicBezTo>
                  <a:pt x="1979147" y="1931085"/>
                  <a:pt x="1980108" y="1913045"/>
                  <a:pt x="1988289" y="1903228"/>
                </a:cubicBezTo>
                <a:cubicBezTo>
                  <a:pt x="1997915" y="1891676"/>
                  <a:pt x="2008635" y="1880956"/>
                  <a:pt x="2020187" y="1871330"/>
                </a:cubicBezTo>
                <a:cubicBezTo>
                  <a:pt x="2060204" y="1837982"/>
                  <a:pt x="2064404" y="1848305"/>
                  <a:pt x="2126512" y="1839433"/>
                </a:cubicBezTo>
                <a:cubicBezTo>
                  <a:pt x="2140689" y="1832344"/>
                  <a:pt x="2155280" y="1826031"/>
                  <a:pt x="2169042" y="1818167"/>
                </a:cubicBezTo>
                <a:cubicBezTo>
                  <a:pt x="2223393" y="1787109"/>
                  <a:pt x="2199243" y="1783290"/>
                  <a:pt x="2286000" y="1754372"/>
                </a:cubicBezTo>
                <a:lnTo>
                  <a:pt x="2349796" y="1733107"/>
                </a:lnTo>
                <a:lnTo>
                  <a:pt x="2381694" y="1722474"/>
                </a:lnTo>
                <a:cubicBezTo>
                  <a:pt x="2392326" y="1729563"/>
                  <a:pt x="2404555" y="1734704"/>
                  <a:pt x="2413591" y="1743740"/>
                </a:cubicBezTo>
                <a:cubicBezTo>
                  <a:pt x="2438226" y="1768376"/>
                  <a:pt x="2440889" y="1798337"/>
                  <a:pt x="2456121" y="1828800"/>
                </a:cubicBezTo>
                <a:cubicBezTo>
                  <a:pt x="2461836" y="1840230"/>
                  <a:pt x="2470298" y="1850065"/>
                  <a:pt x="2477387" y="1860698"/>
                </a:cubicBezTo>
                <a:cubicBezTo>
                  <a:pt x="2480931" y="1871330"/>
                  <a:pt x="2477387" y="1889051"/>
                  <a:pt x="2488019" y="1892595"/>
                </a:cubicBezTo>
                <a:cubicBezTo>
                  <a:pt x="2505164" y="1898310"/>
                  <a:pt x="2525018" y="1890045"/>
                  <a:pt x="2541182" y="1881963"/>
                </a:cubicBezTo>
                <a:cubicBezTo>
                  <a:pt x="2567147" y="1868981"/>
                  <a:pt x="2604099" y="1829678"/>
                  <a:pt x="2626242" y="1807535"/>
                </a:cubicBezTo>
                <a:cubicBezTo>
                  <a:pt x="2629786" y="1796902"/>
                  <a:pt x="2632940" y="1786131"/>
                  <a:pt x="2636875" y="1775637"/>
                </a:cubicBezTo>
                <a:cubicBezTo>
                  <a:pt x="2643577" y="1757766"/>
                  <a:pt x="2652104" y="1740581"/>
                  <a:pt x="2658140" y="1722474"/>
                </a:cubicBezTo>
                <a:cubicBezTo>
                  <a:pt x="2662761" y="1708611"/>
                  <a:pt x="2663017" y="1693375"/>
                  <a:pt x="2668773" y="1679944"/>
                </a:cubicBezTo>
                <a:cubicBezTo>
                  <a:pt x="2673807" y="1668198"/>
                  <a:pt x="2684683" y="1659649"/>
                  <a:pt x="2690038" y="1648046"/>
                </a:cubicBezTo>
                <a:cubicBezTo>
                  <a:pt x="2706034" y="1613387"/>
                  <a:pt x="2718391" y="1577163"/>
                  <a:pt x="2732568" y="1541721"/>
                </a:cubicBezTo>
                <a:lnTo>
                  <a:pt x="2732568" y="1541721"/>
                </a:lnTo>
                <a:cubicBezTo>
                  <a:pt x="2736112" y="1527544"/>
                  <a:pt x="2738579" y="1513054"/>
                  <a:pt x="2743200" y="1499191"/>
                </a:cubicBezTo>
                <a:cubicBezTo>
                  <a:pt x="2749236" y="1481084"/>
                  <a:pt x="2757764" y="1463899"/>
                  <a:pt x="2764466" y="1446028"/>
                </a:cubicBezTo>
                <a:cubicBezTo>
                  <a:pt x="2768401" y="1435534"/>
                  <a:pt x="2771163" y="1424624"/>
                  <a:pt x="2775098" y="1414130"/>
                </a:cubicBezTo>
                <a:cubicBezTo>
                  <a:pt x="2781799" y="1396259"/>
                  <a:pt x="2789661" y="1378838"/>
                  <a:pt x="2796363" y="1360967"/>
                </a:cubicBezTo>
                <a:cubicBezTo>
                  <a:pt x="2800298" y="1350473"/>
                  <a:pt x="2803061" y="1339564"/>
                  <a:pt x="2806996" y="1329070"/>
                </a:cubicBezTo>
                <a:cubicBezTo>
                  <a:pt x="2813698" y="1311199"/>
                  <a:pt x="2822777" y="1294188"/>
                  <a:pt x="2828261" y="1275907"/>
                </a:cubicBezTo>
                <a:cubicBezTo>
                  <a:pt x="2853344" y="1192297"/>
                  <a:pt x="2820424" y="1250449"/>
                  <a:pt x="2860159" y="1190846"/>
                </a:cubicBezTo>
                <a:cubicBezTo>
                  <a:pt x="2863703" y="1176669"/>
                  <a:pt x="2863541" y="1161004"/>
                  <a:pt x="2870791" y="1148316"/>
                </a:cubicBezTo>
                <a:cubicBezTo>
                  <a:pt x="2878251" y="1135261"/>
                  <a:pt x="2893063" y="1127970"/>
                  <a:pt x="2902689" y="1116419"/>
                </a:cubicBezTo>
                <a:cubicBezTo>
                  <a:pt x="2910870" y="1106602"/>
                  <a:pt x="2914337" y="1092936"/>
                  <a:pt x="2923954" y="1084521"/>
                </a:cubicBezTo>
                <a:cubicBezTo>
                  <a:pt x="2968950" y="1045149"/>
                  <a:pt x="2975837" y="1045962"/>
                  <a:pt x="3019647" y="1031358"/>
                </a:cubicBezTo>
                <a:cubicBezTo>
                  <a:pt x="3026735" y="1049079"/>
                  <a:pt x="3034876" y="1066414"/>
                  <a:pt x="3040912" y="1084521"/>
                </a:cubicBezTo>
                <a:cubicBezTo>
                  <a:pt x="3045533" y="1098384"/>
                  <a:pt x="3046682" y="1113271"/>
                  <a:pt x="3051545" y="1127051"/>
                </a:cubicBezTo>
                <a:cubicBezTo>
                  <a:pt x="3067974" y="1173601"/>
                  <a:pt x="3090522" y="1217991"/>
                  <a:pt x="3104707" y="1265274"/>
                </a:cubicBezTo>
                <a:cubicBezTo>
                  <a:pt x="3122032" y="1323025"/>
                  <a:pt x="3145774" y="1396178"/>
                  <a:pt x="3157870" y="1456660"/>
                </a:cubicBezTo>
                <a:cubicBezTo>
                  <a:pt x="3162785" y="1481235"/>
                  <a:pt x="3163884" y="1506456"/>
                  <a:pt x="3168503" y="1531088"/>
                </a:cubicBezTo>
                <a:cubicBezTo>
                  <a:pt x="3174525" y="1563204"/>
                  <a:pt x="3182680" y="1594883"/>
                  <a:pt x="3189768" y="1626781"/>
                </a:cubicBezTo>
                <a:cubicBezTo>
                  <a:pt x="3193312" y="1662223"/>
                  <a:pt x="3197862" y="1697579"/>
                  <a:pt x="3200400" y="1733107"/>
                </a:cubicBezTo>
                <a:cubicBezTo>
                  <a:pt x="3207228" y="1828702"/>
                  <a:pt x="3209125" y="2020326"/>
                  <a:pt x="3232298" y="2147777"/>
                </a:cubicBezTo>
                <a:cubicBezTo>
                  <a:pt x="3234912" y="2162154"/>
                  <a:pt x="3239387" y="2176130"/>
                  <a:pt x="3242931" y="2190307"/>
                </a:cubicBezTo>
                <a:cubicBezTo>
                  <a:pt x="3253563" y="2186763"/>
                  <a:pt x="3266903" y="2187599"/>
                  <a:pt x="3274828" y="2179674"/>
                </a:cubicBezTo>
                <a:cubicBezTo>
                  <a:pt x="3282753" y="2171749"/>
                  <a:pt x="3281046" y="2158078"/>
                  <a:pt x="3285461" y="2147777"/>
                </a:cubicBezTo>
                <a:cubicBezTo>
                  <a:pt x="3291705" y="2133208"/>
                  <a:pt x="3300482" y="2119815"/>
                  <a:pt x="3306726" y="2105246"/>
                </a:cubicBezTo>
                <a:cubicBezTo>
                  <a:pt x="3323737" y="2065554"/>
                  <a:pt x="3310416" y="2073132"/>
                  <a:pt x="3338624" y="2030819"/>
                </a:cubicBezTo>
                <a:cubicBezTo>
                  <a:pt x="3344185" y="2022478"/>
                  <a:pt x="3352801" y="2016642"/>
                  <a:pt x="3359889" y="2009553"/>
                </a:cubicBezTo>
                <a:lnTo>
                  <a:pt x="3381154" y="2073349"/>
                </a:lnTo>
                <a:cubicBezTo>
                  <a:pt x="3384698" y="2083981"/>
                  <a:pt x="3383862" y="2097321"/>
                  <a:pt x="3391787" y="2105246"/>
                </a:cubicBezTo>
                <a:lnTo>
                  <a:pt x="3413052" y="2126512"/>
                </a:lnTo>
                <a:cubicBezTo>
                  <a:pt x="3427229" y="2119423"/>
                  <a:pt x="3441820" y="2113110"/>
                  <a:pt x="3455582" y="2105246"/>
                </a:cubicBezTo>
                <a:cubicBezTo>
                  <a:pt x="3466677" y="2098906"/>
                  <a:pt x="3475615" y="2079235"/>
                  <a:pt x="3487480" y="2083981"/>
                </a:cubicBezTo>
                <a:cubicBezTo>
                  <a:pt x="3502197" y="2089868"/>
                  <a:pt x="3499953" y="2113324"/>
                  <a:pt x="3508745" y="2126512"/>
                </a:cubicBezTo>
                <a:cubicBezTo>
                  <a:pt x="3528404" y="2156001"/>
                  <a:pt x="3572540" y="2211572"/>
                  <a:pt x="3572540" y="2211572"/>
                </a:cubicBezTo>
                <a:cubicBezTo>
                  <a:pt x="3583173" y="2208028"/>
                  <a:pt x="3595686" y="2207941"/>
                  <a:pt x="3604438" y="2200940"/>
                </a:cubicBezTo>
                <a:cubicBezTo>
                  <a:pt x="3633685" y="2177543"/>
                  <a:pt x="3620114" y="2165531"/>
                  <a:pt x="3636335" y="2137144"/>
                </a:cubicBezTo>
                <a:cubicBezTo>
                  <a:pt x="3645127" y="2121758"/>
                  <a:pt x="3659304" y="2109921"/>
                  <a:pt x="3668233" y="2094614"/>
                </a:cubicBezTo>
                <a:cubicBezTo>
                  <a:pt x="3706157" y="2029602"/>
                  <a:pt x="3725092" y="1973732"/>
                  <a:pt x="3753294" y="1903228"/>
                </a:cubicBezTo>
                <a:cubicBezTo>
                  <a:pt x="3775133" y="1848631"/>
                  <a:pt x="3777626" y="1845413"/>
                  <a:pt x="3795824" y="1786270"/>
                </a:cubicBezTo>
                <a:cubicBezTo>
                  <a:pt x="3831169" y="1671398"/>
                  <a:pt x="3800970" y="1752140"/>
                  <a:pt x="3838354" y="1658679"/>
                </a:cubicBezTo>
                <a:cubicBezTo>
                  <a:pt x="3841898" y="1637414"/>
                  <a:pt x="3843758" y="1615799"/>
                  <a:pt x="3848987" y="1594884"/>
                </a:cubicBezTo>
                <a:cubicBezTo>
                  <a:pt x="3854424" y="1573138"/>
                  <a:pt x="3864354" y="1552714"/>
                  <a:pt x="3870252" y="1531088"/>
                </a:cubicBezTo>
                <a:cubicBezTo>
                  <a:pt x="3875007" y="1513653"/>
                  <a:pt x="3876821" y="1495535"/>
                  <a:pt x="3880884" y="1477926"/>
                </a:cubicBezTo>
                <a:cubicBezTo>
                  <a:pt x="3887456" y="1449448"/>
                  <a:pt x="3902149" y="1392865"/>
                  <a:pt x="3902149" y="1392865"/>
                </a:cubicBezTo>
                <a:cubicBezTo>
                  <a:pt x="3916773" y="1261255"/>
                  <a:pt x="3906489" y="1328636"/>
                  <a:pt x="3934047" y="1190846"/>
                </a:cubicBezTo>
                <a:cubicBezTo>
                  <a:pt x="3937591" y="1173125"/>
                  <a:pt x="3938966" y="1154828"/>
                  <a:pt x="3944680" y="1137684"/>
                </a:cubicBezTo>
                <a:cubicBezTo>
                  <a:pt x="3948224" y="1127051"/>
                  <a:pt x="3952881" y="1116727"/>
                  <a:pt x="3955312" y="1105786"/>
                </a:cubicBezTo>
                <a:cubicBezTo>
                  <a:pt x="3959989" y="1084741"/>
                  <a:pt x="3962089" y="1063202"/>
                  <a:pt x="3965945" y="1041991"/>
                </a:cubicBezTo>
                <a:cubicBezTo>
                  <a:pt x="3969178" y="1024211"/>
                  <a:pt x="3972657" y="1006470"/>
                  <a:pt x="3976577" y="988828"/>
                </a:cubicBezTo>
                <a:cubicBezTo>
                  <a:pt x="3979747" y="974563"/>
                  <a:pt x="3984344" y="960627"/>
                  <a:pt x="3987210" y="946298"/>
                </a:cubicBezTo>
                <a:cubicBezTo>
                  <a:pt x="3994582" y="909436"/>
                  <a:pt x="4003372" y="843797"/>
                  <a:pt x="4008475" y="808074"/>
                </a:cubicBezTo>
                <a:cubicBezTo>
                  <a:pt x="4012019" y="825795"/>
                  <a:pt x="4014724" y="843705"/>
                  <a:pt x="4019107" y="861237"/>
                </a:cubicBezTo>
                <a:cubicBezTo>
                  <a:pt x="4021825" y="872110"/>
                  <a:pt x="4027542" y="882145"/>
                  <a:pt x="4029740" y="893135"/>
                </a:cubicBezTo>
                <a:cubicBezTo>
                  <a:pt x="4034655" y="917710"/>
                  <a:pt x="4036829" y="942754"/>
                  <a:pt x="4040373" y="967563"/>
                </a:cubicBezTo>
                <a:cubicBezTo>
                  <a:pt x="4139916" y="927746"/>
                  <a:pt x="4058703" y="973888"/>
                  <a:pt x="4114800" y="903767"/>
                </a:cubicBezTo>
                <a:cubicBezTo>
                  <a:pt x="4133587" y="880284"/>
                  <a:pt x="4178596" y="839972"/>
                  <a:pt x="4178596" y="839972"/>
                </a:cubicBezTo>
                <a:cubicBezTo>
                  <a:pt x="4178807" y="839338"/>
                  <a:pt x="4199499" y="767931"/>
                  <a:pt x="4210494" y="776177"/>
                </a:cubicBezTo>
                <a:cubicBezTo>
                  <a:pt x="4228426" y="789626"/>
                  <a:pt x="4226323" y="818226"/>
                  <a:pt x="4231759" y="839972"/>
                </a:cubicBezTo>
                <a:cubicBezTo>
                  <a:pt x="4238847" y="868326"/>
                  <a:pt x="4246684" y="896503"/>
                  <a:pt x="4253024" y="925033"/>
                </a:cubicBezTo>
                <a:cubicBezTo>
                  <a:pt x="4260112" y="956931"/>
                  <a:pt x="4267881" y="988685"/>
                  <a:pt x="4274289" y="1020726"/>
                </a:cubicBezTo>
                <a:cubicBezTo>
                  <a:pt x="4278517" y="1041866"/>
                  <a:pt x="4280693" y="1063381"/>
                  <a:pt x="4284921" y="1084521"/>
                </a:cubicBezTo>
                <a:cubicBezTo>
                  <a:pt x="4287787" y="1098850"/>
                  <a:pt x="4292688" y="1112722"/>
                  <a:pt x="4295554" y="1127051"/>
                </a:cubicBezTo>
                <a:cubicBezTo>
                  <a:pt x="4299782" y="1148191"/>
                  <a:pt x="4301959" y="1169706"/>
                  <a:pt x="4306187" y="1190846"/>
                </a:cubicBezTo>
                <a:cubicBezTo>
                  <a:pt x="4309053" y="1205175"/>
                  <a:pt x="4314205" y="1218999"/>
                  <a:pt x="4316819" y="1233377"/>
                </a:cubicBezTo>
                <a:cubicBezTo>
                  <a:pt x="4346349" y="1395795"/>
                  <a:pt x="4304157" y="1214620"/>
                  <a:pt x="4348717" y="1392865"/>
                </a:cubicBezTo>
                <a:cubicBezTo>
                  <a:pt x="4354661" y="1416641"/>
                  <a:pt x="4370259" y="1483658"/>
                  <a:pt x="4380614" y="1499191"/>
                </a:cubicBezTo>
                <a:lnTo>
                  <a:pt x="4423145" y="1562986"/>
                </a:lnTo>
                <a:cubicBezTo>
                  <a:pt x="4432348" y="1590597"/>
                  <a:pt x="4442325" y="1622613"/>
                  <a:pt x="4455042" y="1648046"/>
                </a:cubicBezTo>
                <a:cubicBezTo>
                  <a:pt x="4460757" y="1659476"/>
                  <a:pt x="4469967" y="1668849"/>
                  <a:pt x="4476307" y="1679944"/>
                </a:cubicBezTo>
                <a:cubicBezTo>
                  <a:pt x="4484171" y="1693706"/>
                  <a:pt x="4488781" y="1709286"/>
                  <a:pt x="4497573" y="1722474"/>
                </a:cubicBezTo>
                <a:cubicBezTo>
                  <a:pt x="4509695" y="1740657"/>
                  <a:pt x="4533670" y="1753628"/>
                  <a:pt x="4550735" y="1765005"/>
                </a:cubicBezTo>
                <a:cubicBezTo>
                  <a:pt x="4579089" y="1761461"/>
                  <a:pt x="4608688" y="1763408"/>
                  <a:pt x="4635796" y="1754372"/>
                </a:cubicBezTo>
                <a:cubicBezTo>
                  <a:pt x="4652608" y="1748768"/>
                  <a:pt x="4665795" y="1735005"/>
                  <a:pt x="4678326" y="1722474"/>
                </a:cubicBezTo>
                <a:cubicBezTo>
                  <a:pt x="4691517" y="1709283"/>
                  <a:pt x="4719413" y="1666160"/>
                  <a:pt x="4731489" y="1648046"/>
                </a:cubicBezTo>
                <a:cubicBezTo>
                  <a:pt x="4738577" y="1626781"/>
                  <a:pt x="4747317" y="1605997"/>
                  <a:pt x="4752754" y="1584251"/>
                </a:cubicBezTo>
                <a:cubicBezTo>
                  <a:pt x="4771562" y="1509022"/>
                  <a:pt x="4756638" y="1573520"/>
                  <a:pt x="4774019" y="1477926"/>
                </a:cubicBezTo>
                <a:cubicBezTo>
                  <a:pt x="4777252" y="1460146"/>
                  <a:pt x="4781904" y="1442625"/>
                  <a:pt x="4784652" y="1424763"/>
                </a:cubicBezTo>
                <a:cubicBezTo>
                  <a:pt x="4803881" y="1299773"/>
                  <a:pt x="4788458" y="1358611"/>
                  <a:pt x="4805917" y="1201479"/>
                </a:cubicBezTo>
                <a:cubicBezTo>
                  <a:pt x="4807913" y="1183518"/>
                  <a:pt x="4813316" y="1166096"/>
                  <a:pt x="4816549" y="1148316"/>
                </a:cubicBezTo>
                <a:cubicBezTo>
                  <a:pt x="4820405" y="1127105"/>
                  <a:pt x="4822954" y="1105661"/>
                  <a:pt x="4827182" y="1084521"/>
                </a:cubicBezTo>
                <a:cubicBezTo>
                  <a:pt x="4830048" y="1070192"/>
                  <a:pt x="4835121" y="1056354"/>
                  <a:pt x="4837814" y="1041991"/>
                </a:cubicBezTo>
                <a:cubicBezTo>
                  <a:pt x="4847834" y="988553"/>
                  <a:pt x="4856584" y="918128"/>
                  <a:pt x="4869712" y="861237"/>
                </a:cubicBezTo>
                <a:cubicBezTo>
                  <a:pt x="4876284" y="832759"/>
                  <a:pt x="4890977" y="776177"/>
                  <a:pt x="4890977" y="776177"/>
                </a:cubicBezTo>
                <a:cubicBezTo>
                  <a:pt x="4896111" y="714574"/>
                  <a:pt x="4903037" y="617328"/>
                  <a:pt x="4912242" y="552893"/>
                </a:cubicBezTo>
                <a:cubicBezTo>
                  <a:pt x="4914798" y="535003"/>
                  <a:pt x="4918120" y="517165"/>
                  <a:pt x="4922875" y="499730"/>
                </a:cubicBezTo>
                <a:cubicBezTo>
                  <a:pt x="4928773" y="478105"/>
                  <a:pt x="4944140" y="435935"/>
                  <a:pt x="4944140" y="435935"/>
                </a:cubicBezTo>
                <a:cubicBezTo>
                  <a:pt x="4948020" y="408773"/>
                  <a:pt x="4953837" y="349825"/>
                  <a:pt x="4965405" y="318977"/>
                </a:cubicBezTo>
                <a:cubicBezTo>
                  <a:pt x="5020993" y="170737"/>
                  <a:pt x="4949731" y="397894"/>
                  <a:pt x="5007935" y="223284"/>
                </a:cubicBezTo>
                <a:cubicBezTo>
                  <a:pt x="5014746" y="202852"/>
                  <a:pt x="5018963" y="169330"/>
                  <a:pt x="5029200" y="148856"/>
                </a:cubicBezTo>
                <a:cubicBezTo>
                  <a:pt x="5034915" y="137426"/>
                  <a:pt x="5043377" y="127591"/>
                  <a:pt x="5050466" y="116958"/>
                </a:cubicBezTo>
                <a:cubicBezTo>
                  <a:pt x="5054010" y="106325"/>
                  <a:pt x="5056460" y="95263"/>
                  <a:pt x="5061098" y="85060"/>
                </a:cubicBezTo>
                <a:cubicBezTo>
                  <a:pt x="5074215" y="56201"/>
                  <a:pt x="5103628" y="0"/>
                  <a:pt x="5103628" y="0"/>
                </a:cubicBezTo>
                <a:cubicBezTo>
                  <a:pt x="5103632" y="18"/>
                  <a:pt x="5146156" y="212632"/>
                  <a:pt x="5146159" y="212651"/>
                </a:cubicBezTo>
                <a:cubicBezTo>
                  <a:pt x="5149703" y="237460"/>
                  <a:pt x="5152308" y="262422"/>
                  <a:pt x="5156791" y="287079"/>
                </a:cubicBezTo>
                <a:cubicBezTo>
                  <a:pt x="5159405" y="301456"/>
                  <a:pt x="5164558" y="315280"/>
                  <a:pt x="5167424" y="329609"/>
                </a:cubicBezTo>
                <a:cubicBezTo>
                  <a:pt x="5171652" y="350749"/>
                  <a:pt x="5174512" y="372140"/>
                  <a:pt x="5178056" y="393405"/>
                </a:cubicBezTo>
                <a:cubicBezTo>
                  <a:pt x="5182434" y="450323"/>
                  <a:pt x="5189640" y="564392"/>
                  <a:pt x="5199321" y="627321"/>
                </a:cubicBezTo>
                <a:cubicBezTo>
                  <a:pt x="5201543" y="641764"/>
                  <a:pt x="5205755" y="655854"/>
                  <a:pt x="5209954" y="669851"/>
                </a:cubicBezTo>
                <a:cubicBezTo>
                  <a:pt x="5216395" y="691321"/>
                  <a:pt x="5231219" y="733646"/>
                  <a:pt x="5231219" y="733646"/>
                </a:cubicBezTo>
                <a:cubicBezTo>
                  <a:pt x="5245396" y="723014"/>
                  <a:pt x="5256710" y="706617"/>
                  <a:pt x="5273749" y="701749"/>
                </a:cubicBezTo>
                <a:cubicBezTo>
                  <a:pt x="5284526" y="698670"/>
                  <a:pt x="5295622" y="707369"/>
                  <a:pt x="5305647" y="712381"/>
                </a:cubicBezTo>
                <a:cubicBezTo>
                  <a:pt x="5388104" y="753608"/>
                  <a:pt x="5289258" y="717549"/>
                  <a:pt x="5369442" y="744279"/>
                </a:cubicBezTo>
                <a:cubicBezTo>
                  <a:pt x="5390707" y="740735"/>
                  <a:pt x="5413052" y="726076"/>
                  <a:pt x="5433238" y="733646"/>
                </a:cubicBezTo>
                <a:cubicBezTo>
                  <a:pt x="5448079" y="739211"/>
                  <a:pt x="5448066" y="761693"/>
                  <a:pt x="5454503" y="776177"/>
                </a:cubicBezTo>
                <a:cubicBezTo>
                  <a:pt x="5462254" y="793618"/>
                  <a:pt x="5468016" y="811899"/>
                  <a:pt x="5475768" y="829340"/>
                </a:cubicBezTo>
                <a:cubicBezTo>
                  <a:pt x="5482205" y="843824"/>
                  <a:pt x="5490789" y="857302"/>
                  <a:pt x="5497033" y="871870"/>
                </a:cubicBezTo>
                <a:cubicBezTo>
                  <a:pt x="5543973" y="981394"/>
                  <a:pt x="5458396" y="805225"/>
                  <a:pt x="5528931" y="946298"/>
                </a:cubicBezTo>
                <a:cubicBezTo>
                  <a:pt x="5536241" y="982850"/>
                  <a:pt x="5540184" y="1006947"/>
                  <a:pt x="5550196" y="1041991"/>
                </a:cubicBezTo>
                <a:cubicBezTo>
                  <a:pt x="5553275" y="1052767"/>
                  <a:pt x="5557749" y="1063112"/>
                  <a:pt x="5560828" y="1073888"/>
                </a:cubicBezTo>
                <a:cubicBezTo>
                  <a:pt x="5571002" y="1109498"/>
                  <a:pt x="5575883" y="1146527"/>
                  <a:pt x="5592726" y="1180214"/>
                </a:cubicBezTo>
                <a:cubicBezTo>
                  <a:pt x="5599814" y="1194391"/>
                  <a:pt x="5607747" y="1208176"/>
                  <a:pt x="5613991" y="1222744"/>
                </a:cubicBezTo>
                <a:cubicBezTo>
                  <a:pt x="5618406" y="1233046"/>
                  <a:pt x="5617623" y="1245890"/>
                  <a:pt x="5624624" y="1254642"/>
                </a:cubicBezTo>
                <a:cubicBezTo>
                  <a:pt x="5632607" y="1264620"/>
                  <a:pt x="5645889" y="1268819"/>
                  <a:pt x="5656521" y="1275907"/>
                </a:cubicBezTo>
                <a:cubicBezTo>
                  <a:pt x="5710831" y="1239701"/>
                  <a:pt x="5673919" y="1273010"/>
                  <a:pt x="5709684" y="1201479"/>
                </a:cubicBezTo>
                <a:cubicBezTo>
                  <a:pt x="5722509" y="1175830"/>
                  <a:pt x="5745977" y="1141723"/>
                  <a:pt x="5762847" y="1116419"/>
                </a:cubicBezTo>
                <a:cubicBezTo>
                  <a:pt x="5782880" y="1136452"/>
                  <a:pt x="5804167" y="1153567"/>
                  <a:pt x="5816010" y="1180214"/>
                </a:cubicBezTo>
                <a:cubicBezTo>
                  <a:pt x="5825114" y="1200697"/>
                  <a:pt x="5830187" y="1222744"/>
                  <a:pt x="5837275" y="1244009"/>
                </a:cubicBezTo>
                <a:lnTo>
                  <a:pt x="5858540" y="1307805"/>
                </a:lnTo>
                <a:cubicBezTo>
                  <a:pt x="5862084" y="1318437"/>
                  <a:pt x="5866455" y="1328829"/>
                  <a:pt x="5869173" y="1339702"/>
                </a:cubicBezTo>
                <a:cubicBezTo>
                  <a:pt x="5872717" y="1353879"/>
                  <a:pt x="5876635" y="1367968"/>
                  <a:pt x="5879805" y="1382233"/>
                </a:cubicBezTo>
                <a:cubicBezTo>
                  <a:pt x="5883725" y="1399874"/>
                  <a:pt x="5884093" y="1418474"/>
                  <a:pt x="5890438" y="1435395"/>
                </a:cubicBezTo>
                <a:cubicBezTo>
                  <a:pt x="5894925" y="1447360"/>
                  <a:pt x="5905363" y="1456198"/>
                  <a:pt x="5911703" y="1467293"/>
                </a:cubicBezTo>
                <a:cubicBezTo>
                  <a:pt x="5919567" y="1481055"/>
                  <a:pt x="5925104" y="1496061"/>
                  <a:pt x="5932968" y="1509823"/>
                </a:cubicBezTo>
                <a:cubicBezTo>
                  <a:pt x="5939308" y="1520918"/>
                  <a:pt x="5944254" y="1533738"/>
                  <a:pt x="5954233" y="1541721"/>
                </a:cubicBezTo>
                <a:cubicBezTo>
                  <a:pt x="5962985" y="1548722"/>
                  <a:pt x="5975036" y="1550768"/>
                  <a:pt x="5986131" y="1552353"/>
                </a:cubicBezTo>
                <a:cubicBezTo>
                  <a:pt x="6024884" y="1557889"/>
                  <a:pt x="6064271" y="1557923"/>
                  <a:pt x="6103089" y="1562986"/>
                </a:cubicBezTo>
                <a:cubicBezTo>
                  <a:pt x="6145844" y="1568563"/>
                  <a:pt x="6230680" y="1584251"/>
                  <a:pt x="6230680" y="1584251"/>
                </a:cubicBezTo>
                <a:cubicBezTo>
                  <a:pt x="6337455" y="1577578"/>
                  <a:pt x="6370641" y="1604067"/>
                  <a:pt x="6432698" y="1552353"/>
                </a:cubicBezTo>
                <a:cubicBezTo>
                  <a:pt x="6444249" y="1542727"/>
                  <a:pt x="6453963" y="1531088"/>
                  <a:pt x="6464596" y="1520456"/>
                </a:cubicBezTo>
                <a:cubicBezTo>
                  <a:pt x="6509924" y="1407136"/>
                  <a:pt x="6465689" y="1527082"/>
                  <a:pt x="6496494" y="1414130"/>
                </a:cubicBezTo>
                <a:cubicBezTo>
                  <a:pt x="6502392" y="1392505"/>
                  <a:pt x="6510671" y="1371600"/>
                  <a:pt x="6517759" y="1350335"/>
                </a:cubicBezTo>
                <a:lnTo>
                  <a:pt x="6528391" y="1318437"/>
                </a:lnTo>
                <a:cubicBezTo>
                  <a:pt x="6535479" y="1332614"/>
                  <a:pt x="6544644" y="1345930"/>
                  <a:pt x="6549656" y="1360967"/>
                </a:cubicBezTo>
                <a:cubicBezTo>
                  <a:pt x="6565169" y="1407506"/>
                  <a:pt x="6567030" y="1510591"/>
                  <a:pt x="6570921" y="1541721"/>
                </a:cubicBezTo>
                <a:cubicBezTo>
                  <a:pt x="6572734" y="1556221"/>
                  <a:pt x="6578010" y="1570074"/>
                  <a:pt x="6581554" y="1584251"/>
                </a:cubicBezTo>
                <a:cubicBezTo>
                  <a:pt x="6661731" y="1557527"/>
                  <a:pt x="6562903" y="1593577"/>
                  <a:pt x="6645349" y="1552353"/>
                </a:cubicBezTo>
                <a:cubicBezTo>
                  <a:pt x="6655373" y="1547341"/>
                  <a:pt x="6666614" y="1545265"/>
                  <a:pt x="6677247" y="1541721"/>
                </a:cubicBezTo>
                <a:cubicBezTo>
                  <a:pt x="6687880" y="1545265"/>
                  <a:pt x="6697937" y="1552353"/>
                  <a:pt x="6709145" y="1552353"/>
                </a:cubicBezTo>
                <a:cubicBezTo>
                  <a:pt x="6727217" y="1552353"/>
                  <a:pt x="6745163" y="1547436"/>
                  <a:pt x="6762307" y="1541721"/>
                </a:cubicBezTo>
                <a:cubicBezTo>
                  <a:pt x="6777344" y="1536709"/>
                  <a:pt x="6791076" y="1528320"/>
                  <a:pt x="6804838" y="1520456"/>
                </a:cubicBezTo>
                <a:cubicBezTo>
                  <a:pt x="6826600" y="1508021"/>
                  <a:pt x="6861015" y="1480981"/>
                  <a:pt x="6879266" y="1467293"/>
                </a:cubicBezTo>
                <a:cubicBezTo>
                  <a:pt x="6924797" y="1398995"/>
                  <a:pt x="6870872" y="1475367"/>
                  <a:pt x="6943061" y="1392865"/>
                </a:cubicBezTo>
                <a:cubicBezTo>
                  <a:pt x="6954730" y="1379529"/>
                  <a:pt x="6961345" y="1361680"/>
                  <a:pt x="6974959" y="1350335"/>
                </a:cubicBezTo>
                <a:cubicBezTo>
                  <a:pt x="6983569" y="1343160"/>
                  <a:pt x="6996832" y="1344714"/>
                  <a:pt x="7006856" y="1339702"/>
                </a:cubicBezTo>
                <a:cubicBezTo>
                  <a:pt x="7018286" y="1333987"/>
                  <a:pt x="7028121" y="1325525"/>
                  <a:pt x="7038754" y="1318437"/>
                </a:cubicBezTo>
                <a:cubicBezTo>
                  <a:pt x="7049387" y="1321981"/>
                  <a:pt x="7063651" y="1320318"/>
                  <a:pt x="7070652" y="1329070"/>
                </a:cubicBezTo>
                <a:cubicBezTo>
                  <a:pt x="7079781" y="1340481"/>
                  <a:pt x="7078114" y="1357335"/>
                  <a:pt x="7081284" y="1371600"/>
                </a:cubicBezTo>
                <a:cubicBezTo>
                  <a:pt x="7085204" y="1389242"/>
                  <a:pt x="7088946" y="1406937"/>
                  <a:pt x="7091917" y="1424763"/>
                </a:cubicBezTo>
                <a:cubicBezTo>
                  <a:pt x="7096037" y="1449483"/>
                  <a:pt x="7098429" y="1474471"/>
                  <a:pt x="7102549" y="1499191"/>
                </a:cubicBezTo>
                <a:cubicBezTo>
                  <a:pt x="7105520" y="1517017"/>
                  <a:pt x="7109949" y="1534573"/>
                  <a:pt x="7113182" y="1552353"/>
                </a:cubicBezTo>
                <a:cubicBezTo>
                  <a:pt x="7140392" y="1702006"/>
                  <a:pt x="7108180" y="1537981"/>
                  <a:pt x="7134447" y="1669312"/>
                </a:cubicBezTo>
                <a:cubicBezTo>
                  <a:pt x="7142800" y="1761194"/>
                  <a:pt x="7115521" y="1782122"/>
                  <a:pt x="7187610" y="1818167"/>
                </a:cubicBezTo>
                <a:cubicBezTo>
                  <a:pt x="7200680" y="1824702"/>
                  <a:pt x="7215963" y="1825256"/>
                  <a:pt x="7230140" y="1828800"/>
                </a:cubicBezTo>
                <a:cubicBezTo>
                  <a:pt x="7240773" y="1835888"/>
                  <a:pt x="7253002" y="1841029"/>
                  <a:pt x="7262038" y="1850065"/>
                </a:cubicBezTo>
                <a:cubicBezTo>
                  <a:pt x="7277211" y="1865238"/>
                  <a:pt x="7291249" y="1907328"/>
                  <a:pt x="7315200" y="1913860"/>
                </a:cubicBezTo>
                <a:cubicBezTo>
                  <a:pt x="7342555" y="1921320"/>
                  <a:pt x="7371907" y="1913860"/>
                  <a:pt x="7400261" y="1913860"/>
                </a:cubicBezTo>
              </a:path>
            </a:pathLst>
          </a:custGeom>
          <a:noFill/>
          <a:ln w="28575">
            <a:solidFill>
              <a:schemeClr val="accent6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Freeform 14">
            <a:extLst>
              <a:ext uri="{FF2B5EF4-FFF2-40B4-BE49-F238E27FC236}">
                <a16:creationId xmlns:a16="http://schemas.microsoft.com/office/drawing/2014/main" id="{17A6F5AD-5E4F-D14C-8EA2-4FD4E7A38017}"/>
              </a:ext>
            </a:extLst>
          </p:cNvPr>
          <p:cNvSpPr/>
          <p:nvPr/>
        </p:nvSpPr>
        <p:spPr>
          <a:xfrm>
            <a:off x="1531088" y="2626242"/>
            <a:ext cx="7081284" cy="1881963"/>
          </a:xfrm>
          <a:custGeom>
            <a:avLst/>
            <a:gdLst>
              <a:gd name="connsiteX0" fmla="*/ 0 w 7081284"/>
              <a:gd name="connsiteY0" fmla="*/ 1212111 h 1881963"/>
              <a:gd name="connsiteX1" fmla="*/ 159489 w 7081284"/>
              <a:gd name="connsiteY1" fmla="*/ 1073888 h 1881963"/>
              <a:gd name="connsiteX2" fmla="*/ 202019 w 7081284"/>
              <a:gd name="connsiteY2" fmla="*/ 1063256 h 1881963"/>
              <a:gd name="connsiteX3" fmla="*/ 255182 w 7081284"/>
              <a:gd name="connsiteY3" fmla="*/ 1073888 h 1881963"/>
              <a:gd name="connsiteX4" fmla="*/ 308345 w 7081284"/>
              <a:gd name="connsiteY4" fmla="*/ 1116418 h 1881963"/>
              <a:gd name="connsiteX5" fmla="*/ 329610 w 7081284"/>
              <a:gd name="connsiteY5" fmla="*/ 1148316 h 1881963"/>
              <a:gd name="connsiteX6" fmla="*/ 361507 w 7081284"/>
              <a:gd name="connsiteY6" fmla="*/ 1190846 h 1881963"/>
              <a:gd name="connsiteX7" fmla="*/ 404038 w 7081284"/>
              <a:gd name="connsiteY7" fmla="*/ 1265274 h 1881963"/>
              <a:gd name="connsiteX8" fmla="*/ 425303 w 7081284"/>
              <a:gd name="connsiteY8" fmla="*/ 1297172 h 1881963"/>
              <a:gd name="connsiteX9" fmla="*/ 499731 w 7081284"/>
              <a:gd name="connsiteY9" fmla="*/ 1350335 h 1881963"/>
              <a:gd name="connsiteX10" fmla="*/ 552893 w 7081284"/>
              <a:gd name="connsiteY10" fmla="*/ 1371600 h 1881963"/>
              <a:gd name="connsiteX11" fmla="*/ 723014 w 7081284"/>
              <a:gd name="connsiteY11" fmla="*/ 1350335 h 1881963"/>
              <a:gd name="connsiteX12" fmla="*/ 754912 w 7081284"/>
              <a:gd name="connsiteY12" fmla="*/ 1339702 h 1881963"/>
              <a:gd name="connsiteX13" fmla="*/ 893135 w 7081284"/>
              <a:gd name="connsiteY13" fmla="*/ 1360967 h 1881963"/>
              <a:gd name="connsiteX14" fmla="*/ 925033 w 7081284"/>
              <a:gd name="connsiteY14" fmla="*/ 1382232 h 1881963"/>
              <a:gd name="connsiteX15" fmla="*/ 967563 w 7081284"/>
              <a:gd name="connsiteY15" fmla="*/ 1403498 h 1881963"/>
              <a:gd name="connsiteX16" fmla="*/ 1020726 w 7081284"/>
              <a:gd name="connsiteY16" fmla="*/ 1424763 h 1881963"/>
              <a:gd name="connsiteX17" fmla="*/ 1084521 w 7081284"/>
              <a:gd name="connsiteY17" fmla="*/ 1446028 h 1881963"/>
              <a:gd name="connsiteX18" fmla="*/ 1222745 w 7081284"/>
              <a:gd name="connsiteY18" fmla="*/ 1446028 h 1881963"/>
              <a:gd name="connsiteX19" fmla="*/ 1307805 w 7081284"/>
              <a:gd name="connsiteY19" fmla="*/ 1509823 h 1881963"/>
              <a:gd name="connsiteX20" fmla="*/ 1371600 w 7081284"/>
              <a:gd name="connsiteY20" fmla="*/ 1541721 h 1881963"/>
              <a:gd name="connsiteX21" fmla="*/ 1414131 w 7081284"/>
              <a:gd name="connsiteY21" fmla="*/ 1552353 h 1881963"/>
              <a:gd name="connsiteX22" fmla="*/ 1446028 w 7081284"/>
              <a:gd name="connsiteY22" fmla="*/ 1562986 h 1881963"/>
              <a:gd name="connsiteX23" fmla="*/ 1562986 w 7081284"/>
              <a:gd name="connsiteY23" fmla="*/ 1552353 h 1881963"/>
              <a:gd name="connsiteX24" fmla="*/ 1584252 w 7081284"/>
              <a:gd name="connsiteY24" fmla="*/ 1531088 h 1881963"/>
              <a:gd name="connsiteX25" fmla="*/ 1626782 w 7081284"/>
              <a:gd name="connsiteY25" fmla="*/ 1446028 h 1881963"/>
              <a:gd name="connsiteX26" fmla="*/ 1658679 w 7081284"/>
              <a:gd name="connsiteY26" fmla="*/ 1392865 h 1881963"/>
              <a:gd name="connsiteX27" fmla="*/ 1669312 w 7081284"/>
              <a:gd name="connsiteY27" fmla="*/ 1360967 h 1881963"/>
              <a:gd name="connsiteX28" fmla="*/ 1690577 w 7081284"/>
              <a:gd name="connsiteY28" fmla="*/ 1329070 h 1881963"/>
              <a:gd name="connsiteX29" fmla="*/ 1722475 w 7081284"/>
              <a:gd name="connsiteY29" fmla="*/ 1265274 h 1881963"/>
              <a:gd name="connsiteX30" fmla="*/ 1754372 w 7081284"/>
              <a:gd name="connsiteY30" fmla="*/ 1212111 h 1881963"/>
              <a:gd name="connsiteX31" fmla="*/ 1765005 w 7081284"/>
              <a:gd name="connsiteY31" fmla="*/ 1180214 h 1881963"/>
              <a:gd name="connsiteX32" fmla="*/ 1807535 w 7081284"/>
              <a:gd name="connsiteY32" fmla="*/ 1137684 h 1881963"/>
              <a:gd name="connsiteX33" fmla="*/ 1839433 w 7081284"/>
              <a:gd name="connsiteY33" fmla="*/ 1095153 h 1881963"/>
              <a:gd name="connsiteX34" fmla="*/ 1871331 w 7081284"/>
              <a:gd name="connsiteY34" fmla="*/ 1073888 h 1881963"/>
              <a:gd name="connsiteX35" fmla="*/ 1956391 w 7081284"/>
              <a:gd name="connsiteY35" fmla="*/ 1010093 h 1881963"/>
              <a:gd name="connsiteX36" fmla="*/ 1988289 w 7081284"/>
              <a:gd name="connsiteY36" fmla="*/ 988828 h 1881963"/>
              <a:gd name="connsiteX37" fmla="*/ 2041452 w 7081284"/>
              <a:gd name="connsiteY37" fmla="*/ 1041991 h 1881963"/>
              <a:gd name="connsiteX38" fmla="*/ 2052084 w 7081284"/>
              <a:gd name="connsiteY38" fmla="*/ 1095153 h 1881963"/>
              <a:gd name="connsiteX39" fmla="*/ 2105247 w 7081284"/>
              <a:gd name="connsiteY39" fmla="*/ 1169581 h 1881963"/>
              <a:gd name="connsiteX40" fmla="*/ 2126512 w 7081284"/>
              <a:gd name="connsiteY40" fmla="*/ 1222744 h 1881963"/>
              <a:gd name="connsiteX41" fmla="*/ 2147777 w 7081284"/>
              <a:gd name="connsiteY41" fmla="*/ 1265274 h 1881963"/>
              <a:gd name="connsiteX42" fmla="*/ 2169042 w 7081284"/>
              <a:gd name="connsiteY42" fmla="*/ 1318437 h 1881963"/>
              <a:gd name="connsiteX43" fmla="*/ 2190307 w 7081284"/>
              <a:gd name="connsiteY43" fmla="*/ 1350335 h 1881963"/>
              <a:gd name="connsiteX44" fmla="*/ 2222205 w 7081284"/>
              <a:gd name="connsiteY44" fmla="*/ 1403498 h 1881963"/>
              <a:gd name="connsiteX45" fmla="*/ 2275368 w 7081284"/>
              <a:gd name="connsiteY45" fmla="*/ 1456660 h 1881963"/>
              <a:gd name="connsiteX46" fmla="*/ 2392326 w 7081284"/>
              <a:gd name="connsiteY46" fmla="*/ 1477925 h 1881963"/>
              <a:gd name="connsiteX47" fmla="*/ 2466754 w 7081284"/>
              <a:gd name="connsiteY47" fmla="*/ 1456660 h 1881963"/>
              <a:gd name="connsiteX48" fmla="*/ 2498652 w 7081284"/>
              <a:gd name="connsiteY48" fmla="*/ 1392865 h 1881963"/>
              <a:gd name="connsiteX49" fmla="*/ 2509284 w 7081284"/>
              <a:gd name="connsiteY49" fmla="*/ 1307805 h 1881963"/>
              <a:gd name="connsiteX50" fmla="*/ 2519917 w 7081284"/>
              <a:gd name="connsiteY50" fmla="*/ 1244009 h 1881963"/>
              <a:gd name="connsiteX51" fmla="*/ 2530549 w 7081284"/>
              <a:gd name="connsiteY51" fmla="*/ 1148316 h 1881963"/>
              <a:gd name="connsiteX52" fmla="*/ 2551814 w 7081284"/>
              <a:gd name="connsiteY52" fmla="*/ 1020725 h 1881963"/>
              <a:gd name="connsiteX53" fmla="*/ 2562447 w 7081284"/>
              <a:gd name="connsiteY53" fmla="*/ 956930 h 1881963"/>
              <a:gd name="connsiteX54" fmla="*/ 2573079 w 7081284"/>
              <a:gd name="connsiteY54" fmla="*/ 839972 h 1881963"/>
              <a:gd name="connsiteX55" fmla="*/ 2583712 w 7081284"/>
              <a:gd name="connsiteY55" fmla="*/ 542260 h 1881963"/>
              <a:gd name="connsiteX56" fmla="*/ 2604977 w 7081284"/>
              <a:gd name="connsiteY56" fmla="*/ 404037 h 1881963"/>
              <a:gd name="connsiteX57" fmla="*/ 2626242 w 7081284"/>
              <a:gd name="connsiteY57" fmla="*/ 329609 h 1881963"/>
              <a:gd name="connsiteX58" fmla="*/ 2647507 w 7081284"/>
              <a:gd name="connsiteY58" fmla="*/ 297711 h 1881963"/>
              <a:gd name="connsiteX59" fmla="*/ 2679405 w 7081284"/>
              <a:gd name="connsiteY59" fmla="*/ 318977 h 1881963"/>
              <a:gd name="connsiteX60" fmla="*/ 2690038 w 7081284"/>
              <a:gd name="connsiteY60" fmla="*/ 350874 h 1881963"/>
              <a:gd name="connsiteX61" fmla="*/ 2711303 w 7081284"/>
              <a:gd name="connsiteY61" fmla="*/ 393405 h 1881963"/>
              <a:gd name="connsiteX62" fmla="*/ 2732568 w 7081284"/>
              <a:gd name="connsiteY62" fmla="*/ 457200 h 1881963"/>
              <a:gd name="connsiteX63" fmla="*/ 2775098 w 7081284"/>
              <a:gd name="connsiteY63" fmla="*/ 574158 h 1881963"/>
              <a:gd name="connsiteX64" fmla="*/ 2785731 w 7081284"/>
              <a:gd name="connsiteY64" fmla="*/ 637953 h 1881963"/>
              <a:gd name="connsiteX65" fmla="*/ 2806996 w 7081284"/>
              <a:gd name="connsiteY65" fmla="*/ 786809 h 1881963"/>
              <a:gd name="connsiteX66" fmla="*/ 2828261 w 7081284"/>
              <a:gd name="connsiteY66" fmla="*/ 850605 h 1881963"/>
              <a:gd name="connsiteX67" fmla="*/ 2849526 w 7081284"/>
              <a:gd name="connsiteY67" fmla="*/ 903767 h 1881963"/>
              <a:gd name="connsiteX68" fmla="*/ 2860159 w 7081284"/>
              <a:gd name="connsiteY68" fmla="*/ 956930 h 1881963"/>
              <a:gd name="connsiteX69" fmla="*/ 2892056 w 7081284"/>
              <a:gd name="connsiteY69" fmla="*/ 1010093 h 1881963"/>
              <a:gd name="connsiteX70" fmla="*/ 2955852 w 7081284"/>
              <a:gd name="connsiteY70" fmla="*/ 1084521 h 1881963"/>
              <a:gd name="connsiteX71" fmla="*/ 3009014 w 7081284"/>
              <a:gd name="connsiteY71" fmla="*/ 1158949 h 1881963"/>
              <a:gd name="connsiteX72" fmla="*/ 3051545 w 7081284"/>
              <a:gd name="connsiteY72" fmla="*/ 1212111 h 1881963"/>
              <a:gd name="connsiteX73" fmla="*/ 3136605 w 7081284"/>
              <a:gd name="connsiteY73" fmla="*/ 1275907 h 1881963"/>
              <a:gd name="connsiteX74" fmla="*/ 3200400 w 7081284"/>
              <a:gd name="connsiteY74" fmla="*/ 1318437 h 1881963"/>
              <a:gd name="connsiteX75" fmla="*/ 3285461 w 7081284"/>
              <a:gd name="connsiteY75" fmla="*/ 1286539 h 1881963"/>
              <a:gd name="connsiteX76" fmla="*/ 3306726 w 7081284"/>
              <a:gd name="connsiteY76" fmla="*/ 1254642 h 1881963"/>
              <a:gd name="connsiteX77" fmla="*/ 3370521 w 7081284"/>
              <a:gd name="connsiteY77" fmla="*/ 1233377 h 1881963"/>
              <a:gd name="connsiteX78" fmla="*/ 3402419 w 7081284"/>
              <a:gd name="connsiteY78" fmla="*/ 1222744 h 1881963"/>
              <a:gd name="connsiteX79" fmla="*/ 3455582 w 7081284"/>
              <a:gd name="connsiteY79" fmla="*/ 1148316 h 1881963"/>
              <a:gd name="connsiteX80" fmla="*/ 3476847 w 7081284"/>
              <a:gd name="connsiteY80" fmla="*/ 925032 h 1881963"/>
              <a:gd name="connsiteX81" fmla="*/ 3508745 w 7081284"/>
              <a:gd name="connsiteY81" fmla="*/ 850605 h 1881963"/>
              <a:gd name="connsiteX82" fmla="*/ 3530010 w 7081284"/>
              <a:gd name="connsiteY82" fmla="*/ 765544 h 1881963"/>
              <a:gd name="connsiteX83" fmla="*/ 3540642 w 7081284"/>
              <a:gd name="connsiteY83" fmla="*/ 627321 h 1881963"/>
              <a:gd name="connsiteX84" fmla="*/ 3551275 w 7081284"/>
              <a:gd name="connsiteY84" fmla="*/ 563525 h 1881963"/>
              <a:gd name="connsiteX85" fmla="*/ 3561907 w 7081284"/>
              <a:gd name="connsiteY85" fmla="*/ 457200 h 1881963"/>
              <a:gd name="connsiteX86" fmla="*/ 3583172 w 7081284"/>
              <a:gd name="connsiteY86" fmla="*/ 361507 h 1881963"/>
              <a:gd name="connsiteX87" fmla="*/ 3593805 w 7081284"/>
              <a:gd name="connsiteY87" fmla="*/ 255181 h 1881963"/>
              <a:gd name="connsiteX88" fmla="*/ 3615070 w 7081284"/>
              <a:gd name="connsiteY88" fmla="*/ 116958 h 1881963"/>
              <a:gd name="connsiteX89" fmla="*/ 3636335 w 7081284"/>
              <a:gd name="connsiteY89" fmla="*/ 42530 h 1881963"/>
              <a:gd name="connsiteX90" fmla="*/ 3700131 w 7081284"/>
              <a:gd name="connsiteY90" fmla="*/ 0 h 1881963"/>
              <a:gd name="connsiteX91" fmla="*/ 3732028 w 7081284"/>
              <a:gd name="connsiteY91" fmla="*/ 10632 h 1881963"/>
              <a:gd name="connsiteX92" fmla="*/ 3753293 w 7081284"/>
              <a:gd name="connsiteY92" fmla="*/ 63795 h 1881963"/>
              <a:gd name="connsiteX93" fmla="*/ 3763926 w 7081284"/>
              <a:gd name="connsiteY93" fmla="*/ 95693 h 1881963"/>
              <a:gd name="connsiteX94" fmla="*/ 3774559 w 7081284"/>
              <a:gd name="connsiteY94" fmla="*/ 138223 h 1881963"/>
              <a:gd name="connsiteX95" fmla="*/ 3795824 w 7081284"/>
              <a:gd name="connsiteY95" fmla="*/ 170121 h 1881963"/>
              <a:gd name="connsiteX96" fmla="*/ 3838354 w 7081284"/>
              <a:gd name="connsiteY96" fmla="*/ 308344 h 1881963"/>
              <a:gd name="connsiteX97" fmla="*/ 3880884 w 7081284"/>
              <a:gd name="connsiteY97" fmla="*/ 478465 h 1881963"/>
              <a:gd name="connsiteX98" fmla="*/ 3912782 w 7081284"/>
              <a:gd name="connsiteY98" fmla="*/ 616688 h 1881963"/>
              <a:gd name="connsiteX99" fmla="*/ 3987210 w 7081284"/>
              <a:gd name="connsiteY99" fmla="*/ 861237 h 1881963"/>
              <a:gd name="connsiteX100" fmla="*/ 4019107 w 7081284"/>
              <a:gd name="connsiteY100" fmla="*/ 956930 h 1881963"/>
              <a:gd name="connsiteX101" fmla="*/ 4061638 w 7081284"/>
              <a:gd name="connsiteY101" fmla="*/ 1095153 h 1881963"/>
              <a:gd name="connsiteX102" fmla="*/ 4082903 w 7081284"/>
              <a:gd name="connsiteY102" fmla="*/ 1127051 h 1881963"/>
              <a:gd name="connsiteX103" fmla="*/ 4093535 w 7081284"/>
              <a:gd name="connsiteY103" fmla="*/ 1169581 h 1881963"/>
              <a:gd name="connsiteX104" fmla="*/ 4146698 w 7081284"/>
              <a:gd name="connsiteY104" fmla="*/ 1244009 h 1881963"/>
              <a:gd name="connsiteX105" fmla="*/ 4178596 w 7081284"/>
              <a:gd name="connsiteY105" fmla="*/ 1275907 h 1881963"/>
              <a:gd name="connsiteX106" fmla="*/ 4199861 w 7081284"/>
              <a:gd name="connsiteY106" fmla="*/ 1318437 h 1881963"/>
              <a:gd name="connsiteX107" fmla="*/ 4221126 w 7081284"/>
              <a:gd name="connsiteY107" fmla="*/ 1446028 h 1881963"/>
              <a:gd name="connsiteX108" fmla="*/ 4242391 w 7081284"/>
              <a:gd name="connsiteY108" fmla="*/ 1499191 h 1881963"/>
              <a:gd name="connsiteX109" fmla="*/ 4284921 w 7081284"/>
              <a:gd name="connsiteY109" fmla="*/ 1605516 h 1881963"/>
              <a:gd name="connsiteX110" fmla="*/ 4316819 w 7081284"/>
              <a:gd name="connsiteY110" fmla="*/ 1648046 h 1881963"/>
              <a:gd name="connsiteX111" fmla="*/ 4327452 w 7081284"/>
              <a:gd name="connsiteY111" fmla="*/ 1690577 h 1881963"/>
              <a:gd name="connsiteX112" fmla="*/ 4401879 w 7081284"/>
              <a:gd name="connsiteY112" fmla="*/ 1765005 h 1881963"/>
              <a:gd name="connsiteX113" fmla="*/ 4433777 w 7081284"/>
              <a:gd name="connsiteY113" fmla="*/ 1796902 h 1881963"/>
              <a:gd name="connsiteX114" fmla="*/ 4476307 w 7081284"/>
              <a:gd name="connsiteY114" fmla="*/ 1818167 h 1881963"/>
              <a:gd name="connsiteX115" fmla="*/ 4518838 w 7081284"/>
              <a:gd name="connsiteY115" fmla="*/ 1850065 h 1881963"/>
              <a:gd name="connsiteX116" fmla="*/ 4550735 w 7081284"/>
              <a:gd name="connsiteY116" fmla="*/ 1860698 h 1881963"/>
              <a:gd name="connsiteX117" fmla="*/ 4603898 w 7081284"/>
              <a:gd name="connsiteY117" fmla="*/ 1881963 h 1881963"/>
              <a:gd name="connsiteX118" fmla="*/ 4678326 w 7081284"/>
              <a:gd name="connsiteY118" fmla="*/ 1871330 h 1881963"/>
              <a:gd name="connsiteX119" fmla="*/ 4710224 w 7081284"/>
              <a:gd name="connsiteY119" fmla="*/ 1807535 h 1881963"/>
              <a:gd name="connsiteX120" fmla="*/ 4784652 w 7081284"/>
              <a:gd name="connsiteY120" fmla="*/ 1679944 h 1881963"/>
              <a:gd name="connsiteX121" fmla="*/ 4816549 w 7081284"/>
              <a:gd name="connsiteY121" fmla="*/ 1584251 h 1881963"/>
              <a:gd name="connsiteX122" fmla="*/ 4837814 w 7081284"/>
              <a:gd name="connsiteY122" fmla="*/ 1446028 h 1881963"/>
              <a:gd name="connsiteX123" fmla="*/ 4848447 w 7081284"/>
              <a:gd name="connsiteY123" fmla="*/ 1403498 h 1881963"/>
              <a:gd name="connsiteX124" fmla="*/ 4890977 w 7081284"/>
              <a:gd name="connsiteY124" fmla="*/ 1392865 h 1881963"/>
              <a:gd name="connsiteX125" fmla="*/ 4976038 w 7081284"/>
              <a:gd name="connsiteY125" fmla="*/ 1307805 h 1881963"/>
              <a:gd name="connsiteX126" fmla="*/ 4997303 w 7081284"/>
              <a:gd name="connsiteY126" fmla="*/ 1286539 h 1881963"/>
              <a:gd name="connsiteX127" fmla="*/ 5029200 w 7081284"/>
              <a:gd name="connsiteY127" fmla="*/ 1254642 h 1881963"/>
              <a:gd name="connsiteX128" fmla="*/ 5039833 w 7081284"/>
              <a:gd name="connsiteY128" fmla="*/ 1222744 h 1881963"/>
              <a:gd name="connsiteX129" fmla="*/ 5061098 w 7081284"/>
              <a:gd name="connsiteY129" fmla="*/ 1169581 h 1881963"/>
              <a:gd name="connsiteX130" fmla="*/ 5071731 w 7081284"/>
              <a:gd name="connsiteY130" fmla="*/ 1127051 h 1881963"/>
              <a:gd name="connsiteX131" fmla="*/ 5082363 w 7081284"/>
              <a:gd name="connsiteY131" fmla="*/ 1031358 h 1881963"/>
              <a:gd name="connsiteX132" fmla="*/ 5124893 w 7081284"/>
              <a:gd name="connsiteY132" fmla="*/ 1052623 h 1881963"/>
              <a:gd name="connsiteX133" fmla="*/ 5167424 w 7081284"/>
              <a:gd name="connsiteY133" fmla="*/ 1084521 h 1881963"/>
              <a:gd name="connsiteX134" fmla="*/ 5220586 w 7081284"/>
              <a:gd name="connsiteY134" fmla="*/ 1116418 h 1881963"/>
              <a:gd name="connsiteX135" fmla="*/ 5305647 w 7081284"/>
              <a:gd name="connsiteY135" fmla="*/ 1201479 h 1881963"/>
              <a:gd name="connsiteX136" fmla="*/ 5316279 w 7081284"/>
              <a:gd name="connsiteY136" fmla="*/ 1233377 h 1881963"/>
              <a:gd name="connsiteX137" fmla="*/ 5337545 w 7081284"/>
              <a:gd name="connsiteY137" fmla="*/ 1350335 h 1881963"/>
              <a:gd name="connsiteX138" fmla="*/ 5369442 w 7081284"/>
              <a:gd name="connsiteY138" fmla="*/ 1414130 h 1881963"/>
              <a:gd name="connsiteX139" fmla="*/ 5411972 w 7081284"/>
              <a:gd name="connsiteY139" fmla="*/ 1446028 h 1881963"/>
              <a:gd name="connsiteX140" fmla="*/ 5454503 w 7081284"/>
              <a:gd name="connsiteY140" fmla="*/ 1456660 h 1881963"/>
              <a:gd name="connsiteX141" fmla="*/ 5497033 w 7081284"/>
              <a:gd name="connsiteY141" fmla="*/ 1446028 h 1881963"/>
              <a:gd name="connsiteX142" fmla="*/ 5528931 w 7081284"/>
              <a:gd name="connsiteY142" fmla="*/ 1424763 h 1881963"/>
              <a:gd name="connsiteX143" fmla="*/ 5571461 w 7081284"/>
              <a:gd name="connsiteY143" fmla="*/ 1392865 h 1881963"/>
              <a:gd name="connsiteX144" fmla="*/ 5635256 w 7081284"/>
              <a:gd name="connsiteY144" fmla="*/ 1275907 h 1881963"/>
              <a:gd name="connsiteX145" fmla="*/ 5656521 w 7081284"/>
              <a:gd name="connsiteY145" fmla="*/ 1201479 h 1881963"/>
              <a:gd name="connsiteX146" fmla="*/ 5667154 w 7081284"/>
              <a:gd name="connsiteY146" fmla="*/ 1169581 h 1881963"/>
              <a:gd name="connsiteX147" fmla="*/ 5709684 w 7081284"/>
              <a:gd name="connsiteY147" fmla="*/ 1116418 h 1881963"/>
              <a:gd name="connsiteX148" fmla="*/ 5762847 w 7081284"/>
              <a:gd name="connsiteY148" fmla="*/ 1041991 h 1881963"/>
              <a:gd name="connsiteX149" fmla="*/ 5784112 w 7081284"/>
              <a:gd name="connsiteY149" fmla="*/ 1020725 h 1881963"/>
              <a:gd name="connsiteX150" fmla="*/ 5847907 w 7081284"/>
              <a:gd name="connsiteY150" fmla="*/ 956930 h 1881963"/>
              <a:gd name="connsiteX151" fmla="*/ 5890438 w 7081284"/>
              <a:gd name="connsiteY151" fmla="*/ 903767 h 1881963"/>
              <a:gd name="connsiteX152" fmla="*/ 5911703 w 7081284"/>
              <a:gd name="connsiteY152" fmla="*/ 871870 h 1881963"/>
              <a:gd name="connsiteX153" fmla="*/ 5943600 w 7081284"/>
              <a:gd name="connsiteY153" fmla="*/ 850605 h 1881963"/>
              <a:gd name="connsiteX154" fmla="*/ 5996763 w 7081284"/>
              <a:gd name="connsiteY154" fmla="*/ 967563 h 1881963"/>
              <a:gd name="connsiteX155" fmla="*/ 6049926 w 7081284"/>
              <a:gd name="connsiteY155" fmla="*/ 1041991 h 1881963"/>
              <a:gd name="connsiteX156" fmla="*/ 6081824 w 7081284"/>
              <a:gd name="connsiteY156" fmla="*/ 1084521 h 1881963"/>
              <a:gd name="connsiteX157" fmla="*/ 6124354 w 7081284"/>
              <a:gd name="connsiteY157" fmla="*/ 1180214 h 1881963"/>
              <a:gd name="connsiteX158" fmla="*/ 6156252 w 7081284"/>
              <a:gd name="connsiteY158" fmla="*/ 1222744 h 1881963"/>
              <a:gd name="connsiteX159" fmla="*/ 6177517 w 7081284"/>
              <a:gd name="connsiteY159" fmla="*/ 1254642 h 1881963"/>
              <a:gd name="connsiteX160" fmla="*/ 6209414 w 7081284"/>
              <a:gd name="connsiteY160" fmla="*/ 1275907 h 1881963"/>
              <a:gd name="connsiteX161" fmla="*/ 6273210 w 7081284"/>
              <a:gd name="connsiteY161" fmla="*/ 1318437 h 1881963"/>
              <a:gd name="connsiteX162" fmla="*/ 6337005 w 7081284"/>
              <a:gd name="connsiteY162" fmla="*/ 1307805 h 1881963"/>
              <a:gd name="connsiteX163" fmla="*/ 6411433 w 7081284"/>
              <a:gd name="connsiteY163" fmla="*/ 1212111 h 1881963"/>
              <a:gd name="connsiteX164" fmla="*/ 6432698 w 7081284"/>
              <a:gd name="connsiteY164" fmla="*/ 1127051 h 1881963"/>
              <a:gd name="connsiteX165" fmla="*/ 6453963 w 7081284"/>
              <a:gd name="connsiteY165" fmla="*/ 988828 h 1881963"/>
              <a:gd name="connsiteX166" fmla="*/ 6464596 w 7081284"/>
              <a:gd name="connsiteY166" fmla="*/ 956930 h 1881963"/>
              <a:gd name="connsiteX167" fmla="*/ 6507126 w 7081284"/>
              <a:gd name="connsiteY167" fmla="*/ 882502 h 1881963"/>
              <a:gd name="connsiteX168" fmla="*/ 6539024 w 7081284"/>
              <a:gd name="connsiteY168" fmla="*/ 893135 h 1881963"/>
              <a:gd name="connsiteX169" fmla="*/ 6549656 w 7081284"/>
              <a:gd name="connsiteY169" fmla="*/ 946298 h 1881963"/>
              <a:gd name="connsiteX170" fmla="*/ 6602819 w 7081284"/>
              <a:gd name="connsiteY170" fmla="*/ 1095153 h 1881963"/>
              <a:gd name="connsiteX171" fmla="*/ 6666614 w 7081284"/>
              <a:gd name="connsiteY171" fmla="*/ 1286539 h 1881963"/>
              <a:gd name="connsiteX172" fmla="*/ 6687879 w 7081284"/>
              <a:gd name="connsiteY172" fmla="*/ 1350335 h 1881963"/>
              <a:gd name="connsiteX173" fmla="*/ 6741042 w 7081284"/>
              <a:gd name="connsiteY173" fmla="*/ 1456660 h 1881963"/>
              <a:gd name="connsiteX174" fmla="*/ 6794205 w 7081284"/>
              <a:gd name="connsiteY174" fmla="*/ 1531088 h 1881963"/>
              <a:gd name="connsiteX175" fmla="*/ 6826103 w 7081284"/>
              <a:gd name="connsiteY175" fmla="*/ 1509823 h 1881963"/>
              <a:gd name="connsiteX176" fmla="*/ 6900531 w 7081284"/>
              <a:gd name="connsiteY176" fmla="*/ 1424763 h 1881963"/>
              <a:gd name="connsiteX177" fmla="*/ 6932428 w 7081284"/>
              <a:gd name="connsiteY177" fmla="*/ 1446028 h 1881963"/>
              <a:gd name="connsiteX178" fmla="*/ 7081284 w 7081284"/>
              <a:gd name="connsiteY178" fmla="*/ 1456660 h 18819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  <a:cxn ang="0">
                <a:pos x="connsiteX90" y="connsiteY90"/>
              </a:cxn>
              <a:cxn ang="0">
                <a:pos x="connsiteX91" y="connsiteY91"/>
              </a:cxn>
              <a:cxn ang="0">
                <a:pos x="connsiteX92" y="connsiteY92"/>
              </a:cxn>
              <a:cxn ang="0">
                <a:pos x="connsiteX93" y="connsiteY93"/>
              </a:cxn>
              <a:cxn ang="0">
                <a:pos x="connsiteX94" y="connsiteY94"/>
              </a:cxn>
              <a:cxn ang="0">
                <a:pos x="connsiteX95" y="connsiteY95"/>
              </a:cxn>
              <a:cxn ang="0">
                <a:pos x="connsiteX96" y="connsiteY96"/>
              </a:cxn>
              <a:cxn ang="0">
                <a:pos x="connsiteX97" y="connsiteY97"/>
              </a:cxn>
              <a:cxn ang="0">
                <a:pos x="connsiteX98" y="connsiteY98"/>
              </a:cxn>
              <a:cxn ang="0">
                <a:pos x="connsiteX99" y="connsiteY99"/>
              </a:cxn>
              <a:cxn ang="0">
                <a:pos x="connsiteX100" y="connsiteY100"/>
              </a:cxn>
              <a:cxn ang="0">
                <a:pos x="connsiteX101" y="connsiteY101"/>
              </a:cxn>
              <a:cxn ang="0">
                <a:pos x="connsiteX102" y="connsiteY102"/>
              </a:cxn>
              <a:cxn ang="0">
                <a:pos x="connsiteX103" y="connsiteY103"/>
              </a:cxn>
              <a:cxn ang="0">
                <a:pos x="connsiteX104" y="connsiteY104"/>
              </a:cxn>
              <a:cxn ang="0">
                <a:pos x="connsiteX105" y="connsiteY105"/>
              </a:cxn>
              <a:cxn ang="0">
                <a:pos x="connsiteX106" y="connsiteY106"/>
              </a:cxn>
              <a:cxn ang="0">
                <a:pos x="connsiteX107" y="connsiteY107"/>
              </a:cxn>
              <a:cxn ang="0">
                <a:pos x="connsiteX108" y="connsiteY108"/>
              </a:cxn>
              <a:cxn ang="0">
                <a:pos x="connsiteX109" y="connsiteY109"/>
              </a:cxn>
              <a:cxn ang="0">
                <a:pos x="connsiteX110" y="connsiteY110"/>
              </a:cxn>
              <a:cxn ang="0">
                <a:pos x="connsiteX111" y="connsiteY111"/>
              </a:cxn>
              <a:cxn ang="0">
                <a:pos x="connsiteX112" y="connsiteY112"/>
              </a:cxn>
              <a:cxn ang="0">
                <a:pos x="connsiteX113" y="connsiteY113"/>
              </a:cxn>
              <a:cxn ang="0">
                <a:pos x="connsiteX114" y="connsiteY114"/>
              </a:cxn>
              <a:cxn ang="0">
                <a:pos x="connsiteX115" y="connsiteY115"/>
              </a:cxn>
              <a:cxn ang="0">
                <a:pos x="connsiteX116" y="connsiteY116"/>
              </a:cxn>
              <a:cxn ang="0">
                <a:pos x="connsiteX117" y="connsiteY117"/>
              </a:cxn>
              <a:cxn ang="0">
                <a:pos x="connsiteX118" y="connsiteY118"/>
              </a:cxn>
              <a:cxn ang="0">
                <a:pos x="connsiteX119" y="connsiteY119"/>
              </a:cxn>
              <a:cxn ang="0">
                <a:pos x="connsiteX120" y="connsiteY120"/>
              </a:cxn>
              <a:cxn ang="0">
                <a:pos x="connsiteX121" y="connsiteY121"/>
              </a:cxn>
              <a:cxn ang="0">
                <a:pos x="connsiteX122" y="connsiteY122"/>
              </a:cxn>
              <a:cxn ang="0">
                <a:pos x="connsiteX123" y="connsiteY123"/>
              </a:cxn>
              <a:cxn ang="0">
                <a:pos x="connsiteX124" y="connsiteY124"/>
              </a:cxn>
              <a:cxn ang="0">
                <a:pos x="connsiteX125" y="connsiteY125"/>
              </a:cxn>
              <a:cxn ang="0">
                <a:pos x="connsiteX126" y="connsiteY126"/>
              </a:cxn>
              <a:cxn ang="0">
                <a:pos x="connsiteX127" y="connsiteY127"/>
              </a:cxn>
              <a:cxn ang="0">
                <a:pos x="connsiteX128" y="connsiteY128"/>
              </a:cxn>
              <a:cxn ang="0">
                <a:pos x="connsiteX129" y="connsiteY129"/>
              </a:cxn>
              <a:cxn ang="0">
                <a:pos x="connsiteX130" y="connsiteY130"/>
              </a:cxn>
              <a:cxn ang="0">
                <a:pos x="connsiteX131" y="connsiteY131"/>
              </a:cxn>
              <a:cxn ang="0">
                <a:pos x="connsiteX132" y="connsiteY132"/>
              </a:cxn>
              <a:cxn ang="0">
                <a:pos x="connsiteX133" y="connsiteY133"/>
              </a:cxn>
              <a:cxn ang="0">
                <a:pos x="connsiteX134" y="connsiteY134"/>
              </a:cxn>
              <a:cxn ang="0">
                <a:pos x="connsiteX135" y="connsiteY135"/>
              </a:cxn>
              <a:cxn ang="0">
                <a:pos x="connsiteX136" y="connsiteY136"/>
              </a:cxn>
              <a:cxn ang="0">
                <a:pos x="connsiteX137" y="connsiteY137"/>
              </a:cxn>
              <a:cxn ang="0">
                <a:pos x="connsiteX138" y="connsiteY138"/>
              </a:cxn>
              <a:cxn ang="0">
                <a:pos x="connsiteX139" y="connsiteY139"/>
              </a:cxn>
              <a:cxn ang="0">
                <a:pos x="connsiteX140" y="connsiteY140"/>
              </a:cxn>
              <a:cxn ang="0">
                <a:pos x="connsiteX141" y="connsiteY141"/>
              </a:cxn>
              <a:cxn ang="0">
                <a:pos x="connsiteX142" y="connsiteY142"/>
              </a:cxn>
              <a:cxn ang="0">
                <a:pos x="connsiteX143" y="connsiteY143"/>
              </a:cxn>
              <a:cxn ang="0">
                <a:pos x="connsiteX144" y="connsiteY144"/>
              </a:cxn>
              <a:cxn ang="0">
                <a:pos x="connsiteX145" y="connsiteY145"/>
              </a:cxn>
              <a:cxn ang="0">
                <a:pos x="connsiteX146" y="connsiteY146"/>
              </a:cxn>
              <a:cxn ang="0">
                <a:pos x="connsiteX147" y="connsiteY147"/>
              </a:cxn>
              <a:cxn ang="0">
                <a:pos x="connsiteX148" y="connsiteY148"/>
              </a:cxn>
              <a:cxn ang="0">
                <a:pos x="connsiteX149" y="connsiteY149"/>
              </a:cxn>
              <a:cxn ang="0">
                <a:pos x="connsiteX150" y="connsiteY150"/>
              </a:cxn>
              <a:cxn ang="0">
                <a:pos x="connsiteX151" y="connsiteY151"/>
              </a:cxn>
              <a:cxn ang="0">
                <a:pos x="connsiteX152" y="connsiteY152"/>
              </a:cxn>
              <a:cxn ang="0">
                <a:pos x="connsiteX153" y="connsiteY153"/>
              </a:cxn>
              <a:cxn ang="0">
                <a:pos x="connsiteX154" y="connsiteY154"/>
              </a:cxn>
              <a:cxn ang="0">
                <a:pos x="connsiteX155" y="connsiteY155"/>
              </a:cxn>
              <a:cxn ang="0">
                <a:pos x="connsiteX156" y="connsiteY156"/>
              </a:cxn>
              <a:cxn ang="0">
                <a:pos x="connsiteX157" y="connsiteY157"/>
              </a:cxn>
              <a:cxn ang="0">
                <a:pos x="connsiteX158" y="connsiteY158"/>
              </a:cxn>
              <a:cxn ang="0">
                <a:pos x="connsiteX159" y="connsiteY159"/>
              </a:cxn>
              <a:cxn ang="0">
                <a:pos x="connsiteX160" y="connsiteY160"/>
              </a:cxn>
              <a:cxn ang="0">
                <a:pos x="connsiteX161" y="connsiteY161"/>
              </a:cxn>
              <a:cxn ang="0">
                <a:pos x="connsiteX162" y="connsiteY162"/>
              </a:cxn>
              <a:cxn ang="0">
                <a:pos x="connsiteX163" y="connsiteY163"/>
              </a:cxn>
              <a:cxn ang="0">
                <a:pos x="connsiteX164" y="connsiteY164"/>
              </a:cxn>
              <a:cxn ang="0">
                <a:pos x="connsiteX165" y="connsiteY165"/>
              </a:cxn>
              <a:cxn ang="0">
                <a:pos x="connsiteX166" y="connsiteY166"/>
              </a:cxn>
              <a:cxn ang="0">
                <a:pos x="connsiteX167" y="connsiteY167"/>
              </a:cxn>
              <a:cxn ang="0">
                <a:pos x="connsiteX168" y="connsiteY168"/>
              </a:cxn>
              <a:cxn ang="0">
                <a:pos x="connsiteX169" y="connsiteY169"/>
              </a:cxn>
              <a:cxn ang="0">
                <a:pos x="connsiteX170" y="connsiteY170"/>
              </a:cxn>
              <a:cxn ang="0">
                <a:pos x="connsiteX171" y="connsiteY171"/>
              </a:cxn>
              <a:cxn ang="0">
                <a:pos x="connsiteX172" y="connsiteY172"/>
              </a:cxn>
              <a:cxn ang="0">
                <a:pos x="connsiteX173" y="connsiteY173"/>
              </a:cxn>
              <a:cxn ang="0">
                <a:pos x="connsiteX174" y="connsiteY174"/>
              </a:cxn>
              <a:cxn ang="0">
                <a:pos x="connsiteX175" y="connsiteY175"/>
              </a:cxn>
              <a:cxn ang="0">
                <a:pos x="connsiteX176" y="connsiteY176"/>
              </a:cxn>
              <a:cxn ang="0">
                <a:pos x="connsiteX177" y="connsiteY177"/>
              </a:cxn>
              <a:cxn ang="0">
                <a:pos x="connsiteX178" y="connsiteY178"/>
              </a:cxn>
            </a:cxnLst>
            <a:rect l="l" t="t" r="r" b="b"/>
            <a:pathLst>
              <a:path w="7081284" h="1881963">
                <a:moveTo>
                  <a:pt x="0" y="1212111"/>
                </a:moveTo>
                <a:cubicBezTo>
                  <a:pt x="14404" y="1197707"/>
                  <a:pt x="114453" y="1085147"/>
                  <a:pt x="159489" y="1073888"/>
                </a:cubicBezTo>
                <a:lnTo>
                  <a:pt x="202019" y="1063256"/>
                </a:lnTo>
                <a:cubicBezTo>
                  <a:pt x="219740" y="1066800"/>
                  <a:pt x="238261" y="1067543"/>
                  <a:pt x="255182" y="1073888"/>
                </a:cubicBezTo>
                <a:cubicBezTo>
                  <a:pt x="270969" y="1079808"/>
                  <a:pt x="297225" y="1102518"/>
                  <a:pt x="308345" y="1116418"/>
                </a:cubicBezTo>
                <a:cubicBezTo>
                  <a:pt x="316328" y="1126397"/>
                  <a:pt x="322183" y="1137917"/>
                  <a:pt x="329610" y="1148316"/>
                </a:cubicBezTo>
                <a:cubicBezTo>
                  <a:pt x="339910" y="1162736"/>
                  <a:pt x="350875" y="1176669"/>
                  <a:pt x="361507" y="1190846"/>
                </a:cubicBezTo>
                <a:cubicBezTo>
                  <a:pt x="378762" y="1242610"/>
                  <a:pt x="363805" y="1208949"/>
                  <a:pt x="404038" y="1265274"/>
                </a:cubicBezTo>
                <a:cubicBezTo>
                  <a:pt x="411466" y="1275673"/>
                  <a:pt x="416267" y="1288136"/>
                  <a:pt x="425303" y="1297172"/>
                </a:cubicBezTo>
                <a:cubicBezTo>
                  <a:pt x="430121" y="1301990"/>
                  <a:pt x="487655" y="1344297"/>
                  <a:pt x="499731" y="1350335"/>
                </a:cubicBezTo>
                <a:cubicBezTo>
                  <a:pt x="516802" y="1358870"/>
                  <a:pt x="535172" y="1364512"/>
                  <a:pt x="552893" y="1371600"/>
                </a:cubicBezTo>
                <a:cubicBezTo>
                  <a:pt x="606362" y="1366253"/>
                  <a:pt x="669060" y="1362325"/>
                  <a:pt x="723014" y="1350335"/>
                </a:cubicBezTo>
                <a:cubicBezTo>
                  <a:pt x="733955" y="1347904"/>
                  <a:pt x="744279" y="1343246"/>
                  <a:pt x="754912" y="1339702"/>
                </a:cubicBezTo>
                <a:cubicBezTo>
                  <a:pt x="774116" y="1341836"/>
                  <a:pt x="860909" y="1347156"/>
                  <a:pt x="893135" y="1360967"/>
                </a:cubicBezTo>
                <a:cubicBezTo>
                  <a:pt x="904881" y="1366001"/>
                  <a:pt x="913938" y="1375892"/>
                  <a:pt x="925033" y="1382232"/>
                </a:cubicBezTo>
                <a:cubicBezTo>
                  <a:pt x="938795" y="1390096"/>
                  <a:pt x="953079" y="1397061"/>
                  <a:pt x="967563" y="1403498"/>
                </a:cubicBezTo>
                <a:cubicBezTo>
                  <a:pt x="985004" y="1411250"/>
                  <a:pt x="1002789" y="1418240"/>
                  <a:pt x="1020726" y="1424763"/>
                </a:cubicBezTo>
                <a:cubicBezTo>
                  <a:pt x="1041792" y="1432423"/>
                  <a:pt x="1084521" y="1446028"/>
                  <a:pt x="1084521" y="1446028"/>
                </a:cubicBezTo>
                <a:cubicBezTo>
                  <a:pt x="1135424" y="1429060"/>
                  <a:pt x="1152257" y="1418616"/>
                  <a:pt x="1222745" y="1446028"/>
                </a:cubicBezTo>
                <a:cubicBezTo>
                  <a:pt x="1255777" y="1458874"/>
                  <a:pt x="1276105" y="1493973"/>
                  <a:pt x="1307805" y="1509823"/>
                </a:cubicBezTo>
                <a:cubicBezTo>
                  <a:pt x="1329070" y="1520456"/>
                  <a:pt x="1349525" y="1532891"/>
                  <a:pt x="1371600" y="1541721"/>
                </a:cubicBezTo>
                <a:cubicBezTo>
                  <a:pt x="1385168" y="1547148"/>
                  <a:pt x="1400080" y="1548338"/>
                  <a:pt x="1414131" y="1552353"/>
                </a:cubicBezTo>
                <a:cubicBezTo>
                  <a:pt x="1424907" y="1555432"/>
                  <a:pt x="1435396" y="1559442"/>
                  <a:pt x="1446028" y="1562986"/>
                </a:cubicBezTo>
                <a:cubicBezTo>
                  <a:pt x="1485014" y="1559442"/>
                  <a:pt x="1524842" y="1561156"/>
                  <a:pt x="1562986" y="1552353"/>
                </a:cubicBezTo>
                <a:cubicBezTo>
                  <a:pt x="1572754" y="1550099"/>
                  <a:pt x="1579094" y="1539684"/>
                  <a:pt x="1584252" y="1531088"/>
                </a:cubicBezTo>
                <a:cubicBezTo>
                  <a:pt x="1600562" y="1503906"/>
                  <a:pt x="1610473" y="1473211"/>
                  <a:pt x="1626782" y="1446028"/>
                </a:cubicBezTo>
                <a:cubicBezTo>
                  <a:pt x="1637414" y="1428307"/>
                  <a:pt x="1649437" y="1411349"/>
                  <a:pt x="1658679" y="1392865"/>
                </a:cubicBezTo>
                <a:cubicBezTo>
                  <a:pt x="1663691" y="1382840"/>
                  <a:pt x="1664300" y="1370992"/>
                  <a:pt x="1669312" y="1360967"/>
                </a:cubicBezTo>
                <a:cubicBezTo>
                  <a:pt x="1675027" y="1349538"/>
                  <a:pt x="1684862" y="1340499"/>
                  <a:pt x="1690577" y="1329070"/>
                </a:cubicBezTo>
                <a:cubicBezTo>
                  <a:pt x="1734601" y="1241024"/>
                  <a:pt x="1661530" y="1356694"/>
                  <a:pt x="1722475" y="1265274"/>
                </a:cubicBezTo>
                <a:cubicBezTo>
                  <a:pt x="1752591" y="1174923"/>
                  <a:pt x="1710590" y="1285081"/>
                  <a:pt x="1754372" y="1212111"/>
                </a:cubicBezTo>
                <a:cubicBezTo>
                  <a:pt x="1760138" y="1202501"/>
                  <a:pt x="1758491" y="1189334"/>
                  <a:pt x="1765005" y="1180214"/>
                </a:cubicBezTo>
                <a:cubicBezTo>
                  <a:pt x="1776658" y="1163900"/>
                  <a:pt x="1794333" y="1152772"/>
                  <a:pt x="1807535" y="1137684"/>
                </a:cubicBezTo>
                <a:cubicBezTo>
                  <a:pt x="1819204" y="1124347"/>
                  <a:pt x="1826902" y="1107684"/>
                  <a:pt x="1839433" y="1095153"/>
                </a:cubicBezTo>
                <a:cubicBezTo>
                  <a:pt x="1848469" y="1086117"/>
                  <a:pt x="1861714" y="1082303"/>
                  <a:pt x="1871331" y="1073888"/>
                </a:cubicBezTo>
                <a:cubicBezTo>
                  <a:pt x="1946516" y="1008101"/>
                  <a:pt x="1894413" y="1030751"/>
                  <a:pt x="1956391" y="1010093"/>
                </a:cubicBezTo>
                <a:cubicBezTo>
                  <a:pt x="1967024" y="1003005"/>
                  <a:pt x="1975510" y="988828"/>
                  <a:pt x="1988289" y="988828"/>
                </a:cubicBezTo>
                <a:cubicBezTo>
                  <a:pt x="2011916" y="988828"/>
                  <a:pt x="2032001" y="1027815"/>
                  <a:pt x="2041452" y="1041991"/>
                </a:cubicBezTo>
                <a:cubicBezTo>
                  <a:pt x="2044996" y="1059712"/>
                  <a:pt x="2045739" y="1078232"/>
                  <a:pt x="2052084" y="1095153"/>
                </a:cubicBezTo>
                <a:cubicBezTo>
                  <a:pt x="2056685" y="1107422"/>
                  <a:pt x="2102422" y="1164496"/>
                  <a:pt x="2105247" y="1169581"/>
                </a:cubicBezTo>
                <a:cubicBezTo>
                  <a:pt x="2114516" y="1186265"/>
                  <a:pt x="2118760" y="1205303"/>
                  <a:pt x="2126512" y="1222744"/>
                </a:cubicBezTo>
                <a:cubicBezTo>
                  <a:pt x="2132949" y="1237228"/>
                  <a:pt x="2141340" y="1250790"/>
                  <a:pt x="2147777" y="1265274"/>
                </a:cubicBezTo>
                <a:cubicBezTo>
                  <a:pt x="2155529" y="1282715"/>
                  <a:pt x="2160507" y="1301366"/>
                  <a:pt x="2169042" y="1318437"/>
                </a:cubicBezTo>
                <a:cubicBezTo>
                  <a:pt x="2174757" y="1329867"/>
                  <a:pt x="2183534" y="1339499"/>
                  <a:pt x="2190307" y="1350335"/>
                </a:cubicBezTo>
                <a:cubicBezTo>
                  <a:pt x="2201260" y="1367860"/>
                  <a:pt x="2211252" y="1385973"/>
                  <a:pt x="2222205" y="1403498"/>
                </a:cubicBezTo>
                <a:cubicBezTo>
                  <a:pt x="2239494" y="1431160"/>
                  <a:pt x="2243902" y="1443175"/>
                  <a:pt x="2275368" y="1456660"/>
                </a:cubicBezTo>
                <a:cubicBezTo>
                  <a:pt x="2300438" y="1467404"/>
                  <a:pt x="2375073" y="1475460"/>
                  <a:pt x="2392326" y="1477925"/>
                </a:cubicBezTo>
                <a:cubicBezTo>
                  <a:pt x="2395108" y="1477230"/>
                  <a:pt x="2459819" y="1462208"/>
                  <a:pt x="2466754" y="1456660"/>
                </a:cubicBezTo>
                <a:cubicBezTo>
                  <a:pt x="2485492" y="1441670"/>
                  <a:pt x="2491648" y="1413878"/>
                  <a:pt x="2498652" y="1392865"/>
                </a:cubicBezTo>
                <a:cubicBezTo>
                  <a:pt x="2502196" y="1364512"/>
                  <a:pt x="2505243" y="1336092"/>
                  <a:pt x="2509284" y="1307805"/>
                </a:cubicBezTo>
                <a:cubicBezTo>
                  <a:pt x="2512333" y="1286463"/>
                  <a:pt x="2517068" y="1265379"/>
                  <a:pt x="2519917" y="1244009"/>
                </a:cubicBezTo>
                <a:cubicBezTo>
                  <a:pt x="2524159" y="1212197"/>
                  <a:pt x="2526010" y="1180087"/>
                  <a:pt x="2530549" y="1148316"/>
                </a:cubicBezTo>
                <a:cubicBezTo>
                  <a:pt x="2536647" y="1105632"/>
                  <a:pt x="2544726" y="1063255"/>
                  <a:pt x="2551814" y="1020725"/>
                </a:cubicBezTo>
                <a:cubicBezTo>
                  <a:pt x="2555358" y="999460"/>
                  <a:pt x="2560495" y="978400"/>
                  <a:pt x="2562447" y="956930"/>
                </a:cubicBezTo>
                <a:lnTo>
                  <a:pt x="2573079" y="839972"/>
                </a:lnTo>
                <a:cubicBezTo>
                  <a:pt x="2576623" y="740735"/>
                  <a:pt x="2578204" y="641408"/>
                  <a:pt x="2583712" y="542260"/>
                </a:cubicBezTo>
                <a:cubicBezTo>
                  <a:pt x="2586098" y="499307"/>
                  <a:pt x="2595375" y="447247"/>
                  <a:pt x="2604977" y="404037"/>
                </a:cubicBezTo>
                <a:cubicBezTo>
                  <a:pt x="2607701" y="391779"/>
                  <a:pt x="2619140" y="343813"/>
                  <a:pt x="2626242" y="329609"/>
                </a:cubicBezTo>
                <a:cubicBezTo>
                  <a:pt x="2631957" y="318179"/>
                  <a:pt x="2640419" y="308344"/>
                  <a:pt x="2647507" y="297711"/>
                </a:cubicBezTo>
                <a:cubicBezTo>
                  <a:pt x="2658140" y="304800"/>
                  <a:pt x="2671422" y="308998"/>
                  <a:pt x="2679405" y="318977"/>
                </a:cubicBezTo>
                <a:cubicBezTo>
                  <a:pt x="2686406" y="327729"/>
                  <a:pt x="2685623" y="340573"/>
                  <a:pt x="2690038" y="350874"/>
                </a:cubicBezTo>
                <a:cubicBezTo>
                  <a:pt x="2696282" y="365443"/>
                  <a:pt x="2705416" y="378688"/>
                  <a:pt x="2711303" y="393405"/>
                </a:cubicBezTo>
                <a:cubicBezTo>
                  <a:pt x="2719628" y="414217"/>
                  <a:pt x="2724243" y="436388"/>
                  <a:pt x="2732568" y="457200"/>
                </a:cubicBezTo>
                <a:cubicBezTo>
                  <a:pt x="2742233" y="481363"/>
                  <a:pt x="2771198" y="550758"/>
                  <a:pt x="2775098" y="574158"/>
                </a:cubicBezTo>
                <a:cubicBezTo>
                  <a:pt x="2778642" y="595423"/>
                  <a:pt x="2782533" y="616633"/>
                  <a:pt x="2785731" y="637953"/>
                </a:cubicBezTo>
                <a:cubicBezTo>
                  <a:pt x="2793166" y="687521"/>
                  <a:pt x="2791146" y="739259"/>
                  <a:pt x="2806996" y="786809"/>
                </a:cubicBezTo>
                <a:cubicBezTo>
                  <a:pt x="2814084" y="808074"/>
                  <a:pt x="2819936" y="829793"/>
                  <a:pt x="2828261" y="850605"/>
                </a:cubicBezTo>
                <a:cubicBezTo>
                  <a:pt x="2835349" y="868326"/>
                  <a:pt x="2844042" y="885486"/>
                  <a:pt x="2849526" y="903767"/>
                </a:cubicBezTo>
                <a:cubicBezTo>
                  <a:pt x="2854719" y="921077"/>
                  <a:pt x="2853447" y="940151"/>
                  <a:pt x="2860159" y="956930"/>
                </a:cubicBezTo>
                <a:cubicBezTo>
                  <a:pt x="2867834" y="976118"/>
                  <a:pt x="2879657" y="993560"/>
                  <a:pt x="2892056" y="1010093"/>
                </a:cubicBezTo>
                <a:cubicBezTo>
                  <a:pt x="2957302" y="1097089"/>
                  <a:pt x="2890398" y="979796"/>
                  <a:pt x="2955852" y="1084521"/>
                </a:cubicBezTo>
                <a:cubicBezTo>
                  <a:pt x="3034551" y="1210439"/>
                  <a:pt x="2917802" y="1049494"/>
                  <a:pt x="3009014" y="1158949"/>
                </a:cubicBezTo>
                <a:cubicBezTo>
                  <a:pt x="3036648" y="1192110"/>
                  <a:pt x="3020609" y="1187362"/>
                  <a:pt x="3051545" y="1212111"/>
                </a:cubicBezTo>
                <a:cubicBezTo>
                  <a:pt x="3079220" y="1234251"/>
                  <a:pt x="3107116" y="1256247"/>
                  <a:pt x="3136605" y="1275907"/>
                </a:cubicBezTo>
                <a:lnTo>
                  <a:pt x="3200400" y="1318437"/>
                </a:lnTo>
                <a:cubicBezTo>
                  <a:pt x="3238440" y="1310829"/>
                  <a:pt x="3258081" y="1313919"/>
                  <a:pt x="3285461" y="1286539"/>
                </a:cubicBezTo>
                <a:cubicBezTo>
                  <a:pt x="3294497" y="1277503"/>
                  <a:pt x="3295890" y="1261415"/>
                  <a:pt x="3306726" y="1254642"/>
                </a:cubicBezTo>
                <a:cubicBezTo>
                  <a:pt x="3325734" y="1242762"/>
                  <a:pt x="3349256" y="1240465"/>
                  <a:pt x="3370521" y="1233377"/>
                </a:cubicBezTo>
                <a:lnTo>
                  <a:pt x="3402419" y="1222744"/>
                </a:lnTo>
                <a:cubicBezTo>
                  <a:pt x="3423163" y="1202000"/>
                  <a:pt x="3451163" y="1180725"/>
                  <a:pt x="3455582" y="1148316"/>
                </a:cubicBezTo>
                <a:cubicBezTo>
                  <a:pt x="3467407" y="1061596"/>
                  <a:pt x="3445908" y="997222"/>
                  <a:pt x="3476847" y="925032"/>
                </a:cubicBezTo>
                <a:cubicBezTo>
                  <a:pt x="3498627" y="874212"/>
                  <a:pt x="3496279" y="896313"/>
                  <a:pt x="3508745" y="850605"/>
                </a:cubicBezTo>
                <a:cubicBezTo>
                  <a:pt x="3516435" y="822409"/>
                  <a:pt x="3530010" y="765544"/>
                  <a:pt x="3530010" y="765544"/>
                </a:cubicBezTo>
                <a:cubicBezTo>
                  <a:pt x="3533554" y="719470"/>
                  <a:pt x="3535805" y="673278"/>
                  <a:pt x="3540642" y="627321"/>
                </a:cubicBezTo>
                <a:cubicBezTo>
                  <a:pt x="3542899" y="605881"/>
                  <a:pt x="3548601" y="584917"/>
                  <a:pt x="3551275" y="563525"/>
                </a:cubicBezTo>
                <a:cubicBezTo>
                  <a:pt x="3555693" y="528182"/>
                  <a:pt x="3557200" y="492506"/>
                  <a:pt x="3561907" y="457200"/>
                </a:cubicBezTo>
                <a:cubicBezTo>
                  <a:pt x="3565763" y="428283"/>
                  <a:pt x="3575955" y="390378"/>
                  <a:pt x="3583172" y="361507"/>
                </a:cubicBezTo>
                <a:cubicBezTo>
                  <a:pt x="3586716" y="326065"/>
                  <a:pt x="3589871" y="290582"/>
                  <a:pt x="3593805" y="255181"/>
                </a:cubicBezTo>
                <a:cubicBezTo>
                  <a:pt x="3600964" y="190749"/>
                  <a:pt x="3602449" y="173752"/>
                  <a:pt x="3615070" y="116958"/>
                </a:cubicBezTo>
                <a:cubicBezTo>
                  <a:pt x="3616251" y="111645"/>
                  <a:pt x="3630417" y="51407"/>
                  <a:pt x="3636335" y="42530"/>
                </a:cubicBezTo>
                <a:cubicBezTo>
                  <a:pt x="3659091" y="8396"/>
                  <a:pt x="3666689" y="11147"/>
                  <a:pt x="3700131" y="0"/>
                </a:cubicBezTo>
                <a:cubicBezTo>
                  <a:pt x="3710763" y="3544"/>
                  <a:pt x="3724853" y="2022"/>
                  <a:pt x="3732028" y="10632"/>
                </a:cubicBezTo>
                <a:cubicBezTo>
                  <a:pt x="3744247" y="25294"/>
                  <a:pt x="3746591" y="45924"/>
                  <a:pt x="3753293" y="63795"/>
                </a:cubicBezTo>
                <a:cubicBezTo>
                  <a:pt x="3757228" y="74289"/>
                  <a:pt x="3760847" y="84916"/>
                  <a:pt x="3763926" y="95693"/>
                </a:cubicBezTo>
                <a:cubicBezTo>
                  <a:pt x="3767941" y="109744"/>
                  <a:pt x="3768803" y="124792"/>
                  <a:pt x="3774559" y="138223"/>
                </a:cubicBezTo>
                <a:cubicBezTo>
                  <a:pt x="3779593" y="149969"/>
                  <a:pt x="3790634" y="158444"/>
                  <a:pt x="3795824" y="170121"/>
                </a:cubicBezTo>
                <a:cubicBezTo>
                  <a:pt x="3806295" y="193682"/>
                  <a:pt x="3832748" y="286853"/>
                  <a:pt x="3838354" y="308344"/>
                </a:cubicBezTo>
                <a:cubicBezTo>
                  <a:pt x="3853109" y="364903"/>
                  <a:pt x="3867169" y="421645"/>
                  <a:pt x="3880884" y="478465"/>
                </a:cubicBezTo>
                <a:cubicBezTo>
                  <a:pt x="3891979" y="524430"/>
                  <a:pt x="3899014" y="571451"/>
                  <a:pt x="3912782" y="616688"/>
                </a:cubicBezTo>
                <a:cubicBezTo>
                  <a:pt x="3937591" y="698204"/>
                  <a:pt x="3961795" y="779908"/>
                  <a:pt x="3987210" y="861237"/>
                </a:cubicBezTo>
                <a:cubicBezTo>
                  <a:pt x="3997239" y="893330"/>
                  <a:pt x="4009870" y="924601"/>
                  <a:pt x="4019107" y="956930"/>
                </a:cubicBezTo>
                <a:cubicBezTo>
                  <a:pt x="4026211" y="981793"/>
                  <a:pt x="4049864" y="1068663"/>
                  <a:pt x="4061638" y="1095153"/>
                </a:cubicBezTo>
                <a:cubicBezTo>
                  <a:pt x="4066828" y="1106830"/>
                  <a:pt x="4075815" y="1116418"/>
                  <a:pt x="4082903" y="1127051"/>
                </a:cubicBezTo>
                <a:cubicBezTo>
                  <a:pt x="4086447" y="1141228"/>
                  <a:pt x="4087779" y="1156150"/>
                  <a:pt x="4093535" y="1169581"/>
                </a:cubicBezTo>
                <a:cubicBezTo>
                  <a:pt x="4098344" y="1180803"/>
                  <a:pt x="4143584" y="1240376"/>
                  <a:pt x="4146698" y="1244009"/>
                </a:cubicBezTo>
                <a:cubicBezTo>
                  <a:pt x="4156484" y="1255426"/>
                  <a:pt x="4169856" y="1263671"/>
                  <a:pt x="4178596" y="1275907"/>
                </a:cubicBezTo>
                <a:cubicBezTo>
                  <a:pt x="4187809" y="1288805"/>
                  <a:pt x="4192773" y="1304260"/>
                  <a:pt x="4199861" y="1318437"/>
                </a:cubicBezTo>
                <a:cubicBezTo>
                  <a:pt x="4206949" y="1360967"/>
                  <a:pt x="4205113" y="1405995"/>
                  <a:pt x="4221126" y="1446028"/>
                </a:cubicBezTo>
                <a:cubicBezTo>
                  <a:pt x="4228214" y="1463749"/>
                  <a:pt x="4235868" y="1481254"/>
                  <a:pt x="4242391" y="1499191"/>
                </a:cubicBezTo>
                <a:cubicBezTo>
                  <a:pt x="4258989" y="1544835"/>
                  <a:pt x="4260476" y="1566404"/>
                  <a:pt x="4284921" y="1605516"/>
                </a:cubicBezTo>
                <a:cubicBezTo>
                  <a:pt x="4294313" y="1620543"/>
                  <a:pt x="4306186" y="1633869"/>
                  <a:pt x="4316819" y="1648046"/>
                </a:cubicBezTo>
                <a:cubicBezTo>
                  <a:pt x="4320363" y="1662223"/>
                  <a:pt x="4320917" y="1677506"/>
                  <a:pt x="4327452" y="1690577"/>
                </a:cubicBezTo>
                <a:cubicBezTo>
                  <a:pt x="4350488" y="1736650"/>
                  <a:pt x="4364666" y="1733108"/>
                  <a:pt x="4401879" y="1765005"/>
                </a:cubicBezTo>
                <a:cubicBezTo>
                  <a:pt x="4413296" y="1774791"/>
                  <a:pt x="4421541" y="1788162"/>
                  <a:pt x="4433777" y="1796902"/>
                </a:cubicBezTo>
                <a:cubicBezTo>
                  <a:pt x="4446675" y="1806115"/>
                  <a:pt x="4462866" y="1809767"/>
                  <a:pt x="4476307" y="1818167"/>
                </a:cubicBezTo>
                <a:cubicBezTo>
                  <a:pt x="4491335" y="1827559"/>
                  <a:pt x="4503452" y="1841273"/>
                  <a:pt x="4518838" y="1850065"/>
                </a:cubicBezTo>
                <a:cubicBezTo>
                  <a:pt x="4528569" y="1855626"/>
                  <a:pt x="4540241" y="1856763"/>
                  <a:pt x="4550735" y="1860698"/>
                </a:cubicBezTo>
                <a:cubicBezTo>
                  <a:pt x="4568606" y="1867400"/>
                  <a:pt x="4586177" y="1874875"/>
                  <a:pt x="4603898" y="1881963"/>
                </a:cubicBezTo>
                <a:cubicBezTo>
                  <a:pt x="4628707" y="1878419"/>
                  <a:pt x="4655425" y="1881508"/>
                  <a:pt x="4678326" y="1871330"/>
                </a:cubicBezTo>
                <a:cubicBezTo>
                  <a:pt x="4699605" y="1861872"/>
                  <a:pt x="4700990" y="1823695"/>
                  <a:pt x="4710224" y="1807535"/>
                </a:cubicBezTo>
                <a:cubicBezTo>
                  <a:pt x="4755546" y="1728221"/>
                  <a:pt x="4744204" y="1801289"/>
                  <a:pt x="4784652" y="1679944"/>
                </a:cubicBezTo>
                <a:lnTo>
                  <a:pt x="4816549" y="1584251"/>
                </a:lnTo>
                <a:cubicBezTo>
                  <a:pt x="4833649" y="1413257"/>
                  <a:pt x="4814235" y="1528555"/>
                  <a:pt x="4837814" y="1446028"/>
                </a:cubicBezTo>
                <a:cubicBezTo>
                  <a:pt x="4841829" y="1431977"/>
                  <a:pt x="4838114" y="1413831"/>
                  <a:pt x="4848447" y="1403498"/>
                </a:cubicBezTo>
                <a:cubicBezTo>
                  <a:pt x="4858780" y="1393165"/>
                  <a:pt x="4876800" y="1396409"/>
                  <a:pt x="4890977" y="1392865"/>
                </a:cubicBezTo>
                <a:lnTo>
                  <a:pt x="4976038" y="1307805"/>
                </a:lnTo>
                <a:lnTo>
                  <a:pt x="4997303" y="1286539"/>
                </a:lnTo>
                <a:lnTo>
                  <a:pt x="5029200" y="1254642"/>
                </a:lnTo>
                <a:cubicBezTo>
                  <a:pt x="5032744" y="1244009"/>
                  <a:pt x="5035898" y="1233238"/>
                  <a:pt x="5039833" y="1222744"/>
                </a:cubicBezTo>
                <a:cubicBezTo>
                  <a:pt x="5046535" y="1204873"/>
                  <a:pt x="5055062" y="1187688"/>
                  <a:pt x="5061098" y="1169581"/>
                </a:cubicBezTo>
                <a:cubicBezTo>
                  <a:pt x="5065719" y="1155718"/>
                  <a:pt x="5068187" y="1141228"/>
                  <a:pt x="5071731" y="1127051"/>
                </a:cubicBezTo>
                <a:cubicBezTo>
                  <a:pt x="5075275" y="1095153"/>
                  <a:pt x="5063709" y="1057474"/>
                  <a:pt x="5082363" y="1031358"/>
                </a:cubicBezTo>
                <a:cubicBezTo>
                  <a:pt x="5091576" y="1018460"/>
                  <a:pt x="5111452" y="1044223"/>
                  <a:pt x="5124893" y="1052623"/>
                </a:cubicBezTo>
                <a:cubicBezTo>
                  <a:pt x="5139921" y="1062015"/>
                  <a:pt x="5152679" y="1074691"/>
                  <a:pt x="5167424" y="1084521"/>
                </a:cubicBezTo>
                <a:cubicBezTo>
                  <a:pt x="5184619" y="1095984"/>
                  <a:pt x="5204810" y="1103069"/>
                  <a:pt x="5220586" y="1116418"/>
                </a:cubicBezTo>
                <a:cubicBezTo>
                  <a:pt x="5251196" y="1142319"/>
                  <a:pt x="5305647" y="1201479"/>
                  <a:pt x="5305647" y="1201479"/>
                </a:cubicBezTo>
                <a:cubicBezTo>
                  <a:pt x="5309191" y="1212112"/>
                  <a:pt x="5313848" y="1222436"/>
                  <a:pt x="5316279" y="1233377"/>
                </a:cubicBezTo>
                <a:cubicBezTo>
                  <a:pt x="5335238" y="1318691"/>
                  <a:pt x="5318195" y="1272936"/>
                  <a:pt x="5337545" y="1350335"/>
                </a:cubicBezTo>
                <a:cubicBezTo>
                  <a:pt x="5343310" y="1373396"/>
                  <a:pt x="5352117" y="1396805"/>
                  <a:pt x="5369442" y="1414130"/>
                </a:cubicBezTo>
                <a:cubicBezTo>
                  <a:pt x="5381972" y="1426661"/>
                  <a:pt x="5396122" y="1438103"/>
                  <a:pt x="5411972" y="1446028"/>
                </a:cubicBezTo>
                <a:cubicBezTo>
                  <a:pt x="5425043" y="1452563"/>
                  <a:pt x="5440326" y="1453116"/>
                  <a:pt x="5454503" y="1456660"/>
                </a:cubicBezTo>
                <a:cubicBezTo>
                  <a:pt x="5468680" y="1453116"/>
                  <a:pt x="5483602" y="1451784"/>
                  <a:pt x="5497033" y="1446028"/>
                </a:cubicBezTo>
                <a:cubicBezTo>
                  <a:pt x="5508779" y="1440994"/>
                  <a:pt x="5518532" y="1432191"/>
                  <a:pt x="5528931" y="1424763"/>
                </a:cubicBezTo>
                <a:cubicBezTo>
                  <a:pt x="5543351" y="1414463"/>
                  <a:pt x="5558931" y="1405396"/>
                  <a:pt x="5571461" y="1392865"/>
                </a:cubicBezTo>
                <a:cubicBezTo>
                  <a:pt x="5590873" y="1373453"/>
                  <a:pt x="5635227" y="1275994"/>
                  <a:pt x="5635256" y="1275907"/>
                </a:cubicBezTo>
                <a:cubicBezTo>
                  <a:pt x="5660750" y="1199426"/>
                  <a:pt x="5629819" y="1294935"/>
                  <a:pt x="5656521" y="1201479"/>
                </a:cubicBezTo>
                <a:cubicBezTo>
                  <a:pt x="5659600" y="1190702"/>
                  <a:pt x="5661214" y="1179085"/>
                  <a:pt x="5667154" y="1169581"/>
                </a:cubicBezTo>
                <a:cubicBezTo>
                  <a:pt x="5679182" y="1150337"/>
                  <a:pt x="5696068" y="1134573"/>
                  <a:pt x="5709684" y="1116418"/>
                </a:cubicBezTo>
                <a:cubicBezTo>
                  <a:pt x="5751118" y="1061172"/>
                  <a:pt x="5708943" y="1106676"/>
                  <a:pt x="5762847" y="1041991"/>
                </a:cubicBezTo>
                <a:cubicBezTo>
                  <a:pt x="5769265" y="1034290"/>
                  <a:pt x="5777694" y="1028426"/>
                  <a:pt x="5784112" y="1020725"/>
                </a:cubicBezTo>
                <a:cubicBezTo>
                  <a:pt x="5833566" y="961379"/>
                  <a:pt x="5794134" y="992779"/>
                  <a:pt x="5847907" y="956930"/>
                </a:cubicBezTo>
                <a:cubicBezTo>
                  <a:pt x="5913351" y="858763"/>
                  <a:pt x="5829841" y="979511"/>
                  <a:pt x="5890438" y="903767"/>
                </a:cubicBezTo>
                <a:cubicBezTo>
                  <a:pt x="5898421" y="893789"/>
                  <a:pt x="5902667" y="880906"/>
                  <a:pt x="5911703" y="871870"/>
                </a:cubicBezTo>
                <a:cubicBezTo>
                  <a:pt x="5920739" y="862834"/>
                  <a:pt x="5932968" y="857693"/>
                  <a:pt x="5943600" y="850605"/>
                </a:cubicBezTo>
                <a:cubicBezTo>
                  <a:pt x="5957534" y="892403"/>
                  <a:pt x="5968241" y="929534"/>
                  <a:pt x="5996763" y="967563"/>
                </a:cubicBezTo>
                <a:cubicBezTo>
                  <a:pt x="6101010" y="1106557"/>
                  <a:pt x="5972189" y="933159"/>
                  <a:pt x="6049926" y="1041991"/>
                </a:cubicBezTo>
                <a:cubicBezTo>
                  <a:pt x="6060226" y="1056411"/>
                  <a:pt x="6073218" y="1069030"/>
                  <a:pt x="6081824" y="1084521"/>
                </a:cubicBezTo>
                <a:cubicBezTo>
                  <a:pt x="6132237" y="1175263"/>
                  <a:pt x="6075236" y="1101627"/>
                  <a:pt x="6124354" y="1180214"/>
                </a:cubicBezTo>
                <a:cubicBezTo>
                  <a:pt x="6133746" y="1195241"/>
                  <a:pt x="6145952" y="1208324"/>
                  <a:pt x="6156252" y="1222744"/>
                </a:cubicBezTo>
                <a:cubicBezTo>
                  <a:pt x="6163680" y="1233143"/>
                  <a:pt x="6168481" y="1245606"/>
                  <a:pt x="6177517" y="1254642"/>
                </a:cubicBezTo>
                <a:cubicBezTo>
                  <a:pt x="6186553" y="1263678"/>
                  <a:pt x="6199597" y="1267726"/>
                  <a:pt x="6209414" y="1275907"/>
                </a:cubicBezTo>
                <a:cubicBezTo>
                  <a:pt x="6262510" y="1320154"/>
                  <a:pt x="6217154" y="1299753"/>
                  <a:pt x="6273210" y="1318437"/>
                </a:cubicBezTo>
                <a:cubicBezTo>
                  <a:pt x="6294475" y="1314893"/>
                  <a:pt x="6317723" y="1317446"/>
                  <a:pt x="6337005" y="1307805"/>
                </a:cubicBezTo>
                <a:cubicBezTo>
                  <a:pt x="6369657" y="1291479"/>
                  <a:pt x="6394465" y="1240391"/>
                  <a:pt x="6411433" y="1212111"/>
                </a:cubicBezTo>
                <a:cubicBezTo>
                  <a:pt x="6418521" y="1183758"/>
                  <a:pt x="6429470" y="1156098"/>
                  <a:pt x="6432698" y="1127051"/>
                </a:cubicBezTo>
                <a:cubicBezTo>
                  <a:pt x="6441266" y="1049938"/>
                  <a:pt x="6437222" y="1047421"/>
                  <a:pt x="6453963" y="988828"/>
                </a:cubicBezTo>
                <a:cubicBezTo>
                  <a:pt x="6457042" y="978051"/>
                  <a:pt x="6460181" y="967232"/>
                  <a:pt x="6464596" y="956930"/>
                </a:cubicBezTo>
                <a:cubicBezTo>
                  <a:pt x="6480784" y="919158"/>
                  <a:pt x="6485770" y="914537"/>
                  <a:pt x="6507126" y="882502"/>
                </a:cubicBezTo>
                <a:cubicBezTo>
                  <a:pt x="6517759" y="886046"/>
                  <a:pt x="6532807" y="883809"/>
                  <a:pt x="6539024" y="893135"/>
                </a:cubicBezTo>
                <a:cubicBezTo>
                  <a:pt x="6549048" y="908172"/>
                  <a:pt x="6545273" y="928766"/>
                  <a:pt x="6549656" y="946298"/>
                </a:cubicBezTo>
                <a:cubicBezTo>
                  <a:pt x="6581223" y="1072567"/>
                  <a:pt x="6557737" y="969926"/>
                  <a:pt x="6602819" y="1095153"/>
                </a:cubicBezTo>
                <a:cubicBezTo>
                  <a:pt x="6625597" y="1158424"/>
                  <a:pt x="6645349" y="1222744"/>
                  <a:pt x="6666614" y="1286539"/>
                </a:cubicBezTo>
                <a:cubicBezTo>
                  <a:pt x="6673702" y="1307804"/>
                  <a:pt x="6676346" y="1331114"/>
                  <a:pt x="6687879" y="1350335"/>
                </a:cubicBezTo>
                <a:cubicBezTo>
                  <a:pt x="6776598" y="1498199"/>
                  <a:pt x="6668695" y="1311966"/>
                  <a:pt x="6741042" y="1456660"/>
                </a:cubicBezTo>
                <a:cubicBezTo>
                  <a:pt x="6748818" y="1472211"/>
                  <a:pt x="6786977" y="1521451"/>
                  <a:pt x="6794205" y="1531088"/>
                </a:cubicBezTo>
                <a:cubicBezTo>
                  <a:pt x="6804838" y="1524000"/>
                  <a:pt x="6817688" y="1519440"/>
                  <a:pt x="6826103" y="1509823"/>
                </a:cubicBezTo>
                <a:cubicBezTo>
                  <a:pt x="6912936" y="1410586"/>
                  <a:pt x="6828760" y="1472609"/>
                  <a:pt x="6900531" y="1424763"/>
                </a:cubicBezTo>
                <a:cubicBezTo>
                  <a:pt x="6911163" y="1431851"/>
                  <a:pt x="6920188" y="1442356"/>
                  <a:pt x="6932428" y="1446028"/>
                </a:cubicBezTo>
                <a:cubicBezTo>
                  <a:pt x="6979563" y="1460168"/>
                  <a:pt x="7033126" y="1456660"/>
                  <a:pt x="7081284" y="1456660"/>
                </a:cubicBezTo>
              </a:path>
            </a:pathLst>
          </a:custGeom>
          <a:noFill/>
          <a:ln w="28575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B85AF73-C7C1-5F4A-B01C-C3BCBD520DDE}"/>
              </a:ext>
            </a:extLst>
          </p:cNvPr>
          <p:cNvSpPr/>
          <p:nvPr/>
        </p:nvSpPr>
        <p:spPr>
          <a:xfrm>
            <a:off x="1531087" y="1956391"/>
            <a:ext cx="7171657" cy="35512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8115EF40-FD36-C74B-8D60-424A86B9DB9B}"/>
              </a:ext>
            </a:extLst>
          </p:cNvPr>
          <p:cNvSpPr txBox="1"/>
          <p:nvPr/>
        </p:nvSpPr>
        <p:spPr>
          <a:xfrm>
            <a:off x="1300206" y="5631433"/>
            <a:ext cx="76129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1950	1960	1970	1980	1990	2000	2010	2020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D28AEDDD-48C2-E749-A83E-FA7E560FFBDD}"/>
              </a:ext>
            </a:extLst>
          </p:cNvPr>
          <p:cNvSpPr txBox="1"/>
          <p:nvPr/>
        </p:nvSpPr>
        <p:spPr>
          <a:xfrm>
            <a:off x="1440710" y="2134132"/>
            <a:ext cx="319508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chemeClr val="accent5">
                    <a:lumMod val="75000"/>
                  </a:schemeClr>
                </a:solidFill>
              </a:rPr>
              <a:t>Inflation rate</a:t>
            </a:r>
          </a:p>
          <a:p>
            <a:r>
              <a:rPr lang="en-US" dirty="0">
                <a:solidFill>
                  <a:schemeClr val="accent6">
                    <a:lumMod val="75000"/>
                  </a:schemeClr>
                </a:solidFill>
              </a:rPr>
              <a:t>Federal funds rate</a:t>
            </a:r>
          </a:p>
          <a:p>
            <a:r>
              <a:rPr lang="en-US" dirty="0">
                <a:solidFill>
                  <a:srgbClr val="C00000"/>
                </a:solidFill>
              </a:rPr>
              <a:t>GDP gap</a:t>
            </a:r>
          </a:p>
        </p:txBody>
      </p:sp>
    </p:spTree>
    <p:extLst>
      <p:ext uri="{BB962C8B-B14F-4D97-AF65-F5344CB8AC3E}">
        <p14:creationId xmlns:p14="http://schemas.microsoft.com/office/powerpoint/2010/main" val="91431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xit" presetSubtype="2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6" dur="5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1+ppt_w/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" dur="50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3F25BF-DD28-524A-9932-4CF200CA06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Cochran-Armitage test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96046BE-11BC-3E41-B457-B7EE6C5456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0ABF343-5705-6949-919A-CE9BA66994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851900" cy="241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17BAB32-717F-8748-8581-801F7423A20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46316"/>
          <a:stretch/>
        </p:blipFill>
        <p:spPr>
          <a:xfrm>
            <a:off x="628650" y="2271268"/>
            <a:ext cx="8851900" cy="25908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451F946E-689B-1644-9323-9FB1C46142E0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60790" b="19540"/>
          <a:stretch/>
        </p:blipFill>
        <p:spPr>
          <a:xfrm>
            <a:off x="628650" y="4928616"/>
            <a:ext cx="8851900" cy="949325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013FE5D9-26D3-2347-8D9B-E4EC8A22BF5B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85460"/>
          <a:stretch/>
        </p:blipFill>
        <p:spPr>
          <a:xfrm>
            <a:off x="628650" y="5997575"/>
            <a:ext cx="8851900" cy="701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22658663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EA254F7-3C05-8F44-8CEC-586C203761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Exact </a:t>
            </a:r>
            <a:r>
              <a:rPr lang="en-US" i="1" dirty="0"/>
              <a:t>p</a:t>
            </a:r>
            <a:r>
              <a:rPr lang="en-US" dirty="0"/>
              <a:t>-values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481D2D5-E97D-474C-8B87-35B4872AA3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0114EA5-1858-EB45-8666-893766C7B15C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94019"/>
          <a:stretch/>
        </p:blipFill>
        <p:spPr>
          <a:xfrm>
            <a:off x="628650" y="2029968"/>
            <a:ext cx="8851900" cy="317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C67A77C0-A9FD-BD40-AD40-B3ABC4566B89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27990"/>
          <a:stretch/>
        </p:blipFill>
        <p:spPr>
          <a:xfrm>
            <a:off x="628650" y="2374241"/>
            <a:ext cx="8851900" cy="38227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96A20C8D-B218-644D-84C8-D82998198DB4}"/>
              </a:ext>
            </a:extLst>
          </p:cNvPr>
          <p:cNvCxnSpPr>
            <a:cxnSpLocks/>
          </p:cNvCxnSpPr>
          <p:nvPr/>
        </p:nvCxnSpPr>
        <p:spPr>
          <a:xfrm>
            <a:off x="5547360" y="2279904"/>
            <a:ext cx="196291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23172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B700977-A5CF-624E-A828-75F5E30301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New in meta-analysis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8E326E6-127A-7549-98F3-5A47C23AD60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Galbraith plots </a:t>
            </a:r>
          </a:p>
          <a:p>
            <a:r>
              <a:rPr lang="en-US" dirty="0"/>
              <a:t>Leave-one-out meta-analysis</a:t>
            </a:r>
          </a:p>
          <a:p>
            <a:r>
              <a:rPr lang="en-US" dirty="0"/>
              <a:t>Multivariate meta-analysis</a:t>
            </a:r>
          </a:p>
          <a:p>
            <a:endParaRPr lang="en-US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  <a:p>
            <a:endParaRPr lang="en-US" dirty="0">
              <a:latin typeface="Helvetica Neue Light" panose="02000403000000020004" pitchFamily="2" charset="0"/>
              <a:ea typeface="Helvetica Neue Light" panose="02000403000000020004" pitchFamily="2" charset="0"/>
            </a:endParaRP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5BC6CE9-9B7F-8943-A88C-26BCD4005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4503134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B2ED81-9863-CD40-9116-9561668BF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Meta-analysis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68E90F-F793-D44A-8F35-A40E0A09A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Graphic 5" descr="Document with solid fill">
            <a:extLst>
              <a:ext uri="{FF2B5EF4-FFF2-40B4-BE49-F238E27FC236}">
                <a16:creationId xmlns:a16="http://schemas.microsoft.com/office/drawing/2014/main" id="{3CF031CB-84DC-CE4B-91B9-B209CAFB68B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0529" y="2099815"/>
            <a:ext cx="562729" cy="562729"/>
          </a:xfrm>
          <a:prstGeom prst="rect">
            <a:avLst/>
          </a:prstGeom>
        </p:spPr>
      </p:pic>
      <p:pic>
        <p:nvPicPr>
          <p:cNvPr id="9" name="Graphic 8" descr="Document with solid fill">
            <a:extLst>
              <a:ext uri="{FF2B5EF4-FFF2-40B4-BE49-F238E27FC236}">
                <a16:creationId xmlns:a16="http://schemas.microsoft.com/office/drawing/2014/main" id="{AE91AB3D-0AF6-E042-9F51-D034C67D884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0529" y="2804932"/>
            <a:ext cx="562729" cy="562729"/>
          </a:xfrm>
          <a:prstGeom prst="rect">
            <a:avLst/>
          </a:prstGeom>
        </p:spPr>
      </p:pic>
      <p:pic>
        <p:nvPicPr>
          <p:cNvPr id="10" name="Graphic 9" descr="Document with solid fill">
            <a:extLst>
              <a:ext uri="{FF2B5EF4-FFF2-40B4-BE49-F238E27FC236}">
                <a16:creationId xmlns:a16="http://schemas.microsoft.com/office/drawing/2014/main" id="{B7B96807-5DB3-C34D-AFA9-CFC8C511F7AF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0530" y="3510049"/>
            <a:ext cx="562729" cy="562729"/>
          </a:xfrm>
          <a:prstGeom prst="rect">
            <a:avLst/>
          </a:prstGeom>
        </p:spPr>
      </p:pic>
      <p:pic>
        <p:nvPicPr>
          <p:cNvPr id="11" name="Graphic 10" descr="Document with solid fill">
            <a:extLst>
              <a:ext uri="{FF2B5EF4-FFF2-40B4-BE49-F238E27FC236}">
                <a16:creationId xmlns:a16="http://schemas.microsoft.com/office/drawing/2014/main" id="{CCE374C9-DB92-C742-8B5F-36FC38794E6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0531" y="4215166"/>
            <a:ext cx="562729" cy="562729"/>
          </a:xfrm>
          <a:prstGeom prst="rect">
            <a:avLst/>
          </a:prstGeom>
        </p:spPr>
      </p:pic>
      <p:pic>
        <p:nvPicPr>
          <p:cNvPr id="12" name="Graphic 11" descr="Document with solid fill">
            <a:extLst>
              <a:ext uri="{FF2B5EF4-FFF2-40B4-BE49-F238E27FC236}">
                <a16:creationId xmlns:a16="http://schemas.microsoft.com/office/drawing/2014/main" id="{BF074C6B-4AB4-BF44-9FC9-F7D0B3C99078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710531" y="4930295"/>
            <a:ext cx="562729" cy="562729"/>
          </a:xfrm>
          <a:prstGeom prst="rect">
            <a:avLst/>
          </a:prstGeom>
        </p:spPr>
      </p:pic>
      <p:pic>
        <p:nvPicPr>
          <p:cNvPr id="14" name="Graphic 13" descr="Document with solid fill">
            <a:extLst>
              <a:ext uri="{FF2B5EF4-FFF2-40B4-BE49-F238E27FC236}">
                <a16:creationId xmlns:a16="http://schemas.microsoft.com/office/drawing/2014/main" id="{6BD77D32-5C7F-7241-A7F9-75F9EE8D50E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692166" y="5930146"/>
            <a:ext cx="562729" cy="562729"/>
          </a:xfrm>
          <a:prstGeom prst="rect">
            <a:avLst/>
          </a:prstGeom>
        </p:spPr>
      </p:pic>
      <p:sp>
        <p:nvSpPr>
          <p:cNvPr id="27" name="TextBox 26">
            <a:extLst>
              <a:ext uri="{FF2B5EF4-FFF2-40B4-BE49-F238E27FC236}">
                <a16:creationId xmlns:a16="http://schemas.microsoft.com/office/drawing/2014/main" id="{152FDFF6-0AAC-5E4D-AB3A-B7A9FFD9F674}"/>
              </a:ext>
            </a:extLst>
          </p:cNvPr>
          <p:cNvSpPr txBox="1"/>
          <p:nvPr/>
        </p:nvSpPr>
        <p:spPr>
          <a:xfrm>
            <a:off x="561806" y="2196513"/>
            <a:ext cx="14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BF3ED80-C4C5-1C44-AF10-63144E6321F1}"/>
              </a:ext>
            </a:extLst>
          </p:cNvPr>
          <p:cNvSpPr txBox="1"/>
          <p:nvPr/>
        </p:nvSpPr>
        <p:spPr>
          <a:xfrm>
            <a:off x="487443" y="2899844"/>
            <a:ext cx="14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C491E03-74CB-A14E-9206-B1EAE27E1FDE}"/>
              </a:ext>
            </a:extLst>
          </p:cNvPr>
          <p:cNvSpPr txBox="1"/>
          <p:nvPr/>
        </p:nvSpPr>
        <p:spPr>
          <a:xfrm>
            <a:off x="474581" y="3601327"/>
            <a:ext cx="14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42BC760-2FCF-AF45-BA9F-152625C9DE31}"/>
              </a:ext>
            </a:extLst>
          </p:cNvPr>
          <p:cNvSpPr txBox="1"/>
          <p:nvPr/>
        </p:nvSpPr>
        <p:spPr>
          <a:xfrm>
            <a:off x="478263" y="4312665"/>
            <a:ext cx="14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2300A63-0E4D-514A-B3C3-24EAF9C05F09}"/>
              </a:ext>
            </a:extLst>
          </p:cNvPr>
          <p:cNvSpPr txBox="1"/>
          <p:nvPr/>
        </p:nvSpPr>
        <p:spPr>
          <a:xfrm>
            <a:off x="478263" y="5026198"/>
            <a:ext cx="14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4DA74B-E23A-B540-83D3-3C48D392D29F}"/>
              </a:ext>
            </a:extLst>
          </p:cNvPr>
          <p:cNvSpPr txBox="1"/>
          <p:nvPr/>
        </p:nvSpPr>
        <p:spPr>
          <a:xfrm>
            <a:off x="474581" y="6031502"/>
            <a:ext cx="14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9C4AB724-0FBE-9247-BFD6-D00926B7C502}"/>
                  </a:ext>
                </a:extLst>
              </p:cNvPr>
              <p:cNvSpPr txBox="1"/>
              <p:nvPr/>
            </p:nvSpPr>
            <p:spPr>
              <a:xfrm>
                <a:off x="485598" y="5452398"/>
                <a:ext cx="1831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Helvetica Neue Light" panose="02000403000000020004" pitchFamily="2" charset="0"/>
                        </a:rPr>
                        <m:t>⋮</m:t>
                      </m:r>
                    </m:oMath>
                  </m:oMathPara>
                </a14:m>
                <a:endParaRPr lang="en-US" sz="2400" dirty="0">
                  <a:latin typeface="Helvetica Neue Light" panose="02000403000000020004" pitchFamily="2" charset="0"/>
                  <a:ea typeface="Helvetica Neue Light" panose="02000403000000020004" pitchFamily="2" charset="0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9C4AB724-0FBE-9247-BFD6-D00926B7C5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98" y="5452398"/>
                <a:ext cx="183151" cy="461665"/>
              </a:xfrm>
              <a:prstGeom prst="rect">
                <a:avLst/>
              </a:prstGeom>
              <a:blipFill>
                <a:blip r:embed="rId7"/>
                <a:stretch>
                  <a:fillRect l="-6667" r="-5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Right Arrow 16">
            <a:extLst>
              <a:ext uri="{FF2B5EF4-FFF2-40B4-BE49-F238E27FC236}">
                <a16:creationId xmlns:a16="http://schemas.microsoft.com/office/drawing/2014/main" id="{C21CE224-4DEC-B046-838A-FE43623CB118}"/>
              </a:ext>
            </a:extLst>
          </p:cNvPr>
          <p:cNvSpPr/>
          <p:nvPr/>
        </p:nvSpPr>
        <p:spPr>
          <a:xfrm>
            <a:off x="3018366" y="3715611"/>
            <a:ext cx="3265641" cy="714334"/>
          </a:xfrm>
          <a:prstGeom prst="rightArrow">
            <a:avLst/>
          </a:prstGeom>
          <a:solidFill>
            <a:srgbClr val="606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BC90273-52BB-A540-8947-B97E006C799C}"/>
                  </a:ext>
                </a:extLst>
              </p:cNvPr>
              <p:cNvSpPr txBox="1"/>
              <p:nvPr/>
            </p:nvSpPr>
            <p:spPr>
              <a:xfrm>
                <a:off x="6642482" y="3827679"/>
                <a:ext cx="1872868" cy="5186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𝑝𝑜𝑝</m:t>
                        </m:r>
                      </m:sub>
                    </m:sSub>
                  </m:oMath>
                </a14:m>
                <a:r>
                  <a:rPr lang="en-US" sz="2400" dirty="0"/>
                  <a:t> </a:t>
                </a:r>
                <a:r>
                  <a:rPr lang="en-US" sz="2400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0.52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EBC90273-52BB-A540-8947-B97E006C79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2482" y="3827679"/>
                <a:ext cx="1872868" cy="518604"/>
              </a:xfrm>
              <a:prstGeom prst="rect">
                <a:avLst/>
              </a:prstGeom>
              <a:blipFill>
                <a:blip r:embed="rId8"/>
                <a:stretch>
                  <a:fillRect l="-1351" t="-7143" b="-16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9A9C24A-00F0-FC4B-A3F3-ABB9EE318345}"/>
                  </a:ext>
                </a:extLst>
              </p:cNvPr>
              <p:cNvSpPr txBox="1"/>
              <p:nvPr/>
            </p:nvSpPr>
            <p:spPr>
              <a:xfrm>
                <a:off x="3914328" y="3057532"/>
                <a:ext cx="1116524" cy="770147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US" sz="200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nary>
                            <m:naryPr>
                              <m:chr m:val="∑"/>
                              <m:ctrlPr>
                                <a:rPr lang="en-US" sz="2000" i="1" smtClean="0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2000" b="0" i="1" smtClean="0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z="2000" b="0" i="1" smtClean="0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  <m:acc>
                                <m:accPr>
                                  <m:chr m:val="̂"/>
                                  <m:ctrlPr>
                                    <a:rPr lang="en-US" sz="200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sSub>
                                    <m:sSubPr>
                                      <m:ctrlPr>
                                        <a:rPr lang="en-US" sz="200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  <a:ea typeface="Cambria Math" panose="02040503050406030204" pitchFamily="18" charset="0"/>
                                        </a:rPr>
                                        <m:t>𝜃</m:t>
                                      </m:r>
                                    </m:e>
                                    <m:sub>
                                      <m:r>
                                        <a:rPr lang="en-US" sz="2000" b="0" i="1" smtClean="0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sub>
                                  </m:sSub>
                                </m:e>
                              </m:acc>
                            </m:e>
                          </m:nary>
                        </m:num>
                        <m:den>
                          <m:nary>
                            <m:naryPr>
                              <m:chr m:val="∑"/>
                              <m:ctrlPr>
                                <a:rPr lang="en-US" sz="2000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sz="2000" i="1">
                                  <a:latin typeface="Cambria Math" panose="02040503050406030204" pitchFamily="18" charset="0"/>
                                </a:rPr>
                                <m:t>𝐾</m:t>
                              </m:r>
                            </m:sup>
                            <m:e>
                              <m:sSub>
                                <m:sSubPr>
                                  <m:ctrlP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sz="2000" i="1">
                                      <a:latin typeface="Cambria Math" panose="02040503050406030204" pitchFamily="18" charset="0"/>
                                    </a:rPr>
                                    <m:t>𝑗</m:t>
                                  </m:r>
                                </m:sub>
                              </m:sSub>
                            </m:e>
                          </m:nary>
                        </m:den>
                      </m:f>
                    </m:oMath>
                  </m:oMathPara>
                </a14:m>
                <a:endParaRPr lang="en-US" sz="2000" dirty="0"/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9A9C24A-00F0-FC4B-A3F3-ABB9EE31834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14328" y="3057532"/>
                <a:ext cx="1116524" cy="770147"/>
              </a:xfrm>
              <a:prstGeom prst="rect">
                <a:avLst/>
              </a:prstGeom>
              <a:blipFill>
                <a:blip r:embed="rId9"/>
                <a:stretch>
                  <a:fillRect l="-37500" t="-62903" r="-3409" b="-9193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7B60FFE-32D0-6A4E-B9D0-46547104B4F6}"/>
                  </a:ext>
                </a:extLst>
              </p:cNvPr>
              <p:cNvSpPr txBox="1"/>
              <p:nvPr/>
            </p:nvSpPr>
            <p:spPr>
              <a:xfrm>
                <a:off x="1273258" y="2196514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0.43</a:t>
                </a:r>
              </a:p>
            </p:txBody>
          </p:sp>
        </mc:Choice>
        <mc:Fallback xmlns="">
          <p:sp>
            <p:nvSpPr>
              <p:cNvPr id="20" name="TextBox 19">
                <a:extLst>
                  <a:ext uri="{FF2B5EF4-FFF2-40B4-BE49-F238E27FC236}">
                    <a16:creationId xmlns:a16="http://schemas.microsoft.com/office/drawing/2014/main" id="{C7B60FFE-32D0-6A4E-B9D0-46547104B4F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3258" y="2196514"/>
                <a:ext cx="1454227" cy="384272"/>
              </a:xfrm>
              <a:prstGeom prst="rect">
                <a:avLst/>
              </a:prstGeom>
              <a:blipFill>
                <a:blip r:embed="rId10"/>
                <a:stretch>
                  <a:fillRect t="-3125" b="-218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84577BC-50E6-5E44-800F-F2CE9F1DAEDC}"/>
                  </a:ext>
                </a:extLst>
              </p:cNvPr>
              <p:cNvSpPr txBox="1"/>
              <p:nvPr/>
            </p:nvSpPr>
            <p:spPr>
              <a:xfrm>
                <a:off x="1273258" y="2899844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0.51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684577BC-50E6-5E44-800F-F2CE9F1DAED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3258" y="2899844"/>
                <a:ext cx="1454227" cy="384272"/>
              </a:xfrm>
              <a:prstGeom prst="rect">
                <a:avLst/>
              </a:prstGeom>
              <a:blipFill>
                <a:blip r:embed="rId11"/>
                <a:stretch>
                  <a:fillRect t="-3226" b="-258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9D838AC-4AA1-884D-A805-FE80F069E36D}"/>
                  </a:ext>
                </a:extLst>
              </p:cNvPr>
              <p:cNvSpPr txBox="1"/>
              <p:nvPr/>
            </p:nvSpPr>
            <p:spPr>
              <a:xfrm>
                <a:off x="1273257" y="3606747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0.59</a:t>
                </a:r>
              </a:p>
            </p:txBody>
          </p:sp>
        </mc:Choice>
        <mc:Fallback xmlns="">
          <p:sp>
            <p:nvSpPr>
              <p:cNvPr id="22" name="TextBox 21">
                <a:extLst>
                  <a:ext uri="{FF2B5EF4-FFF2-40B4-BE49-F238E27FC236}">
                    <a16:creationId xmlns:a16="http://schemas.microsoft.com/office/drawing/2014/main" id="{E9D838AC-4AA1-884D-A805-FE80F069E36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3257" y="3606747"/>
                <a:ext cx="1454227" cy="384272"/>
              </a:xfrm>
              <a:prstGeom prst="rect">
                <a:avLst/>
              </a:prstGeom>
              <a:blipFill>
                <a:blip r:embed="rId12"/>
                <a:stretch>
                  <a:fillRect t="-6452" b="-22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31E2CB8-6CEC-034A-B448-D3A36EB4C35B}"/>
                  </a:ext>
                </a:extLst>
              </p:cNvPr>
              <p:cNvSpPr txBox="1"/>
              <p:nvPr/>
            </p:nvSpPr>
            <p:spPr>
              <a:xfrm>
                <a:off x="1273256" y="4311864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0.45</a:t>
                </a:r>
              </a:p>
            </p:txBody>
          </p:sp>
        </mc:Choice>
        <mc:Fallback xmlns="">
          <p:sp>
            <p:nvSpPr>
              <p:cNvPr id="23" name="TextBox 22">
                <a:extLst>
                  <a:ext uri="{FF2B5EF4-FFF2-40B4-BE49-F238E27FC236}">
                    <a16:creationId xmlns:a16="http://schemas.microsoft.com/office/drawing/2014/main" id="{F31E2CB8-6CEC-034A-B448-D3A36EB4C35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3256" y="4311864"/>
                <a:ext cx="1454227" cy="384272"/>
              </a:xfrm>
              <a:prstGeom prst="rect">
                <a:avLst/>
              </a:prstGeom>
              <a:blipFill>
                <a:blip r:embed="rId13"/>
                <a:stretch>
                  <a:fillRect t="-3226" b="-258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58330D3D-F89B-3844-8D11-1359D2F7273F}"/>
                  </a:ext>
                </a:extLst>
              </p:cNvPr>
              <p:cNvSpPr txBox="1"/>
              <p:nvPr/>
            </p:nvSpPr>
            <p:spPr>
              <a:xfrm>
                <a:off x="1273255" y="5026198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0.49</a:t>
                </a:r>
              </a:p>
            </p:txBody>
          </p:sp>
        </mc:Choice>
        <mc:Fallback xmlns="">
          <p:sp>
            <p:nvSpPr>
              <p:cNvPr id="24" name="TextBox 23">
                <a:extLst>
                  <a:ext uri="{FF2B5EF4-FFF2-40B4-BE49-F238E27FC236}">
                    <a16:creationId xmlns:a16="http://schemas.microsoft.com/office/drawing/2014/main" id="{58330D3D-F89B-3844-8D11-1359D2F727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3255" y="5026198"/>
                <a:ext cx="1454227" cy="384272"/>
              </a:xfrm>
              <a:prstGeom prst="rect">
                <a:avLst/>
              </a:prstGeom>
              <a:blipFill>
                <a:blip r:embed="rId14"/>
                <a:stretch>
                  <a:fillRect t="-6452" b="-22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CF944FF-1CBE-BC4B-899A-D52322AFD45C}"/>
                  </a:ext>
                </a:extLst>
              </p:cNvPr>
              <p:cNvSpPr txBox="1"/>
              <p:nvPr/>
            </p:nvSpPr>
            <p:spPr>
              <a:xfrm>
                <a:off x="1254887" y="6031502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0.61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1CF944FF-1CBE-BC4B-899A-D52322AFD4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4887" y="6031502"/>
                <a:ext cx="1454227" cy="384272"/>
              </a:xfrm>
              <a:prstGeom prst="rect">
                <a:avLst/>
              </a:prstGeom>
              <a:blipFill>
                <a:blip r:embed="rId15"/>
                <a:stretch>
                  <a:fillRect t="-3226" b="-258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14861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100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00"/>
                            </p:stCondLst>
                            <p:childTnLst>
                              <p:par>
                                <p:cTn id="3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5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500"/>
                            </p:stCondLst>
                            <p:childTnLst>
                              <p:par>
                                <p:cTn id="41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500"/>
                            </p:stCondLst>
                            <p:childTnLst>
                              <p:par>
                                <p:cTn id="53" presetID="1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000"/>
                            </p:stCondLst>
                            <p:childTnLst>
                              <p:par>
                                <p:cTn id="5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" presetClass="entr" presetSubtype="0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1" grpId="0"/>
      <p:bldP spid="32" grpId="0"/>
      <p:bldP spid="33" grpId="0"/>
      <p:bldP spid="17" grpId="0" animBg="1"/>
      <p:bldP spid="18" grpId="0"/>
      <p:bldP spid="19" grpId="0"/>
      <p:bldP spid="20" grpId="0"/>
      <p:bldP spid="21" grpId="0"/>
      <p:bldP spid="22" grpId="0"/>
      <p:bldP spid="23" grpId="0"/>
      <p:bldP spid="24" grpId="0"/>
      <p:bldP spid="25" grpId="0"/>
    </p:bld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EEEB549B-1121-7147-87F2-EFC694721E3D}"/>
                  </a:ext>
                </a:extLst>
              </p:cNvPr>
              <p:cNvSpPr txBox="1"/>
              <p:nvPr/>
            </p:nvSpPr>
            <p:spPr>
              <a:xfrm>
                <a:off x="6642481" y="3824718"/>
                <a:ext cx="1872868" cy="5186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𝑝𝑜𝑝</m:t>
                        </m:r>
                      </m:sub>
                    </m:sSub>
                  </m:oMath>
                </a14:m>
                <a:r>
                  <a:rPr lang="en-US" sz="2400" dirty="0"/>
                  <a:t> </a:t>
                </a:r>
                <a:r>
                  <a:rPr lang="en-US" sz="2400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0.52</a:t>
                </a:r>
              </a:p>
            </p:txBody>
          </p:sp>
        </mc:Choice>
        <mc:Fallback xmlns="">
          <p:sp>
            <p:nvSpPr>
              <p:cNvPr id="35" name="TextBox 34">
                <a:extLst>
                  <a:ext uri="{FF2B5EF4-FFF2-40B4-BE49-F238E27FC236}">
                    <a16:creationId xmlns:a16="http://schemas.microsoft.com/office/drawing/2014/main" id="{EEEB549B-1121-7147-87F2-EFC694721E3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2481" y="3824718"/>
                <a:ext cx="1872868" cy="518604"/>
              </a:xfrm>
              <a:prstGeom prst="rect">
                <a:avLst/>
              </a:prstGeom>
              <a:blipFill>
                <a:blip r:embed="rId3"/>
                <a:stretch>
                  <a:fillRect l="-1351" t="-4762" b="-190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4" name="Right Arrow 33">
            <a:extLst>
              <a:ext uri="{FF2B5EF4-FFF2-40B4-BE49-F238E27FC236}">
                <a16:creationId xmlns:a16="http://schemas.microsoft.com/office/drawing/2014/main" id="{631E4F41-EFD5-2646-BB02-A440EA31A6F5}"/>
              </a:ext>
            </a:extLst>
          </p:cNvPr>
          <p:cNvSpPr/>
          <p:nvPr/>
        </p:nvSpPr>
        <p:spPr>
          <a:xfrm>
            <a:off x="3018365" y="3715611"/>
            <a:ext cx="3265641" cy="714334"/>
          </a:xfrm>
          <a:prstGeom prst="rightArrow">
            <a:avLst/>
          </a:prstGeom>
          <a:solidFill>
            <a:srgbClr val="606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A0B2ED81-9863-CD40-9116-9561668BFD1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Meta-analysis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E68E90F-F793-D44A-8F35-A40E0A09A54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Graphic 5" descr="Document with solid fill">
            <a:extLst>
              <a:ext uri="{FF2B5EF4-FFF2-40B4-BE49-F238E27FC236}">
                <a16:creationId xmlns:a16="http://schemas.microsoft.com/office/drawing/2014/main" id="{3CF031CB-84DC-CE4B-91B9-B209CAFB68B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0529" y="2099815"/>
            <a:ext cx="562729" cy="562729"/>
          </a:xfrm>
          <a:prstGeom prst="rect">
            <a:avLst/>
          </a:prstGeom>
        </p:spPr>
      </p:pic>
      <p:pic>
        <p:nvPicPr>
          <p:cNvPr id="9" name="Graphic 8" descr="Document with solid fill">
            <a:extLst>
              <a:ext uri="{FF2B5EF4-FFF2-40B4-BE49-F238E27FC236}">
                <a16:creationId xmlns:a16="http://schemas.microsoft.com/office/drawing/2014/main" id="{AE91AB3D-0AF6-E042-9F51-D034C67D884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0529" y="2804932"/>
            <a:ext cx="562729" cy="562729"/>
          </a:xfrm>
          <a:prstGeom prst="rect">
            <a:avLst/>
          </a:prstGeom>
        </p:spPr>
      </p:pic>
      <p:pic>
        <p:nvPicPr>
          <p:cNvPr id="10" name="Graphic 9" descr="Document with solid fill">
            <a:extLst>
              <a:ext uri="{FF2B5EF4-FFF2-40B4-BE49-F238E27FC236}">
                <a16:creationId xmlns:a16="http://schemas.microsoft.com/office/drawing/2014/main" id="{B7B96807-5DB3-C34D-AFA9-CFC8C511F7A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0530" y="3510049"/>
            <a:ext cx="562729" cy="562729"/>
          </a:xfrm>
          <a:prstGeom prst="rect">
            <a:avLst/>
          </a:prstGeom>
        </p:spPr>
      </p:pic>
      <p:pic>
        <p:nvPicPr>
          <p:cNvPr id="11" name="Graphic 10" descr="Document with solid fill">
            <a:extLst>
              <a:ext uri="{FF2B5EF4-FFF2-40B4-BE49-F238E27FC236}">
                <a16:creationId xmlns:a16="http://schemas.microsoft.com/office/drawing/2014/main" id="{CCE374C9-DB92-C742-8B5F-36FC38794E60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0531" y="4215166"/>
            <a:ext cx="562729" cy="562729"/>
          </a:xfrm>
          <a:prstGeom prst="rect">
            <a:avLst/>
          </a:prstGeom>
        </p:spPr>
      </p:pic>
      <p:pic>
        <p:nvPicPr>
          <p:cNvPr id="12" name="Graphic 11" descr="Document with solid fill">
            <a:extLst>
              <a:ext uri="{FF2B5EF4-FFF2-40B4-BE49-F238E27FC236}">
                <a16:creationId xmlns:a16="http://schemas.microsoft.com/office/drawing/2014/main" id="{BF074C6B-4AB4-BF44-9FC9-F7D0B3C99078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710531" y="4930295"/>
            <a:ext cx="562729" cy="562729"/>
          </a:xfrm>
          <a:prstGeom prst="rect">
            <a:avLst/>
          </a:prstGeom>
        </p:spPr>
      </p:pic>
      <p:pic>
        <p:nvPicPr>
          <p:cNvPr id="14" name="Graphic 13" descr="Document with solid fill">
            <a:extLst>
              <a:ext uri="{FF2B5EF4-FFF2-40B4-BE49-F238E27FC236}">
                <a16:creationId xmlns:a16="http://schemas.microsoft.com/office/drawing/2014/main" id="{6BD77D32-5C7F-7241-A7F9-75F9EE8D50E6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692166" y="5930146"/>
            <a:ext cx="562729" cy="562729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D3F1BA9-F86E-0145-A1EE-1D9B6B353B9A}"/>
                  </a:ext>
                </a:extLst>
              </p:cNvPr>
              <p:cNvSpPr txBox="1"/>
              <p:nvPr/>
            </p:nvSpPr>
            <p:spPr>
              <a:xfrm>
                <a:off x="1273258" y="2196514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0.43</a:t>
                </a:r>
              </a:p>
            </p:txBody>
          </p:sp>
        </mc:Choice>
        <mc:Fallback xmlns=""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AD3F1BA9-F86E-0145-A1EE-1D9B6B353B9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3258" y="2196514"/>
                <a:ext cx="1454227" cy="384272"/>
              </a:xfrm>
              <a:prstGeom prst="rect">
                <a:avLst/>
              </a:prstGeom>
              <a:blipFill>
                <a:blip r:embed="rId6"/>
                <a:stretch>
                  <a:fillRect t="-3125" b="-2187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F0A71EB-EB2C-C342-9370-C05375D3D4E0}"/>
                  </a:ext>
                </a:extLst>
              </p:cNvPr>
              <p:cNvSpPr txBox="1"/>
              <p:nvPr/>
            </p:nvSpPr>
            <p:spPr>
              <a:xfrm>
                <a:off x="1273258" y="2899844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0.51</a:t>
                </a:r>
              </a:p>
            </p:txBody>
          </p:sp>
        </mc:Choice>
        <mc:Fallback xmlns=""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F0A71EB-EB2C-C342-9370-C05375D3D4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3258" y="2899844"/>
                <a:ext cx="1454227" cy="384272"/>
              </a:xfrm>
              <a:prstGeom prst="rect">
                <a:avLst/>
              </a:prstGeom>
              <a:blipFill>
                <a:blip r:embed="rId7"/>
                <a:stretch>
                  <a:fillRect t="-3226" b="-258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82BEDE6-9167-0840-822E-E2BCC7113656}"/>
                  </a:ext>
                </a:extLst>
              </p:cNvPr>
              <p:cNvSpPr txBox="1"/>
              <p:nvPr/>
            </p:nvSpPr>
            <p:spPr>
              <a:xfrm>
                <a:off x="1273257" y="3606747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0.59</a:t>
                </a:r>
              </a:p>
            </p:txBody>
          </p:sp>
        </mc:Choice>
        <mc:Fallback xmlns="">
          <p:sp>
            <p:nvSpPr>
              <p:cNvPr id="17" name="TextBox 16">
                <a:extLst>
                  <a:ext uri="{FF2B5EF4-FFF2-40B4-BE49-F238E27FC236}">
                    <a16:creationId xmlns:a16="http://schemas.microsoft.com/office/drawing/2014/main" id="{782BEDE6-9167-0840-822E-E2BCC71136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3257" y="3606747"/>
                <a:ext cx="1454227" cy="384272"/>
              </a:xfrm>
              <a:prstGeom prst="rect">
                <a:avLst/>
              </a:prstGeom>
              <a:blipFill>
                <a:blip r:embed="rId8"/>
                <a:stretch>
                  <a:fillRect t="-6452" b="-22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FA4B74F-EB5F-764F-88AA-3A63D2A2E4CC}"/>
                  </a:ext>
                </a:extLst>
              </p:cNvPr>
              <p:cNvSpPr txBox="1"/>
              <p:nvPr/>
            </p:nvSpPr>
            <p:spPr>
              <a:xfrm>
                <a:off x="1273256" y="4311864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0.45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8FA4B74F-EB5F-764F-88AA-3A63D2A2E4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3256" y="4311864"/>
                <a:ext cx="1454227" cy="384272"/>
              </a:xfrm>
              <a:prstGeom prst="rect">
                <a:avLst/>
              </a:prstGeom>
              <a:blipFill>
                <a:blip r:embed="rId9"/>
                <a:stretch>
                  <a:fillRect t="-3226" b="-258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B1677BC-B5DC-4D40-95AD-CF899560E8AC}"/>
                  </a:ext>
                </a:extLst>
              </p:cNvPr>
              <p:cNvSpPr txBox="1"/>
              <p:nvPr/>
            </p:nvSpPr>
            <p:spPr>
              <a:xfrm>
                <a:off x="1273255" y="5026198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0.49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9B1677BC-B5DC-4D40-95AD-CF899560E8A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73255" y="5026198"/>
                <a:ext cx="1454227" cy="384272"/>
              </a:xfrm>
              <a:prstGeom prst="rect">
                <a:avLst/>
              </a:prstGeom>
              <a:blipFill>
                <a:blip r:embed="rId10"/>
                <a:stretch>
                  <a:fillRect t="-6452" b="-22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835118B-5A61-8D43-8A57-B601776B7D09}"/>
                  </a:ext>
                </a:extLst>
              </p:cNvPr>
              <p:cNvSpPr txBox="1"/>
              <p:nvPr/>
            </p:nvSpPr>
            <p:spPr>
              <a:xfrm>
                <a:off x="1254887" y="6031502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e>
                    </m:acc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0.61</a:t>
                </a:r>
              </a:p>
            </p:txBody>
          </p:sp>
        </mc:Choice>
        <mc:Fallback xmlns="">
          <p:sp>
            <p:nvSpPr>
              <p:cNvPr id="21" name="TextBox 20">
                <a:extLst>
                  <a:ext uri="{FF2B5EF4-FFF2-40B4-BE49-F238E27FC236}">
                    <a16:creationId xmlns:a16="http://schemas.microsoft.com/office/drawing/2014/main" id="{0835118B-5A61-8D43-8A57-B601776B7D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54887" y="6031502"/>
                <a:ext cx="1454227" cy="384272"/>
              </a:xfrm>
              <a:prstGeom prst="rect">
                <a:avLst/>
              </a:prstGeom>
              <a:blipFill>
                <a:blip r:embed="rId11"/>
                <a:stretch>
                  <a:fillRect t="-3226" b="-2580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2" name="Right Arrow 21">
            <a:extLst>
              <a:ext uri="{FF2B5EF4-FFF2-40B4-BE49-F238E27FC236}">
                <a16:creationId xmlns:a16="http://schemas.microsoft.com/office/drawing/2014/main" id="{4F4BA3B9-D768-1949-9C3B-D8B3C0A4BDC3}"/>
              </a:ext>
            </a:extLst>
          </p:cNvPr>
          <p:cNvSpPr/>
          <p:nvPr/>
        </p:nvSpPr>
        <p:spPr>
          <a:xfrm>
            <a:off x="3018366" y="3715611"/>
            <a:ext cx="3265641" cy="714334"/>
          </a:xfrm>
          <a:prstGeom prst="rightArrow">
            <a:avLst/>
          </a:prstGeom>
          <a:solidFill>
            <a:srgbClr val="6069C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F8D7EFD-61B3-CC4D-AB90-5D4EF9D1308A}"/>
                  </a:ext>
                </a:extLst>
              </p:cNvPr>
              <p:cNvSpPr txBox="1"/>
              <p:nvPr/>
            </p:nvSpPr>
            <p:spPr>
              <a:xfrm>
                <a:off x="6642481" y="3824718"/>
                <a:ext cx="1872868" cy="5186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𝑝𝑜𝑝</m:t>
                        </m:r>
                      </m:sub>
                    </m:sSub>
                  </m:oMath>
                </a14:m>
                <a:r>
                  <a:rPr lang="en-US" sz="2400" dirty="0"/>
                  <a:t> </a:t>
                </a:r>
                <a:r>
                  <a:rPr lang="en-US" sz="2400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0.52</a:t>
                </a:r>
              </a:p>
            </p:txBody>
          </p:sp>
        </mc:Choice>
        <mc:Fallback xmlns="">
          <p:sp>
            <p:nvSpPr>
              <p:cNvPr id="25" name="TextBox 24">
                <a:extLst>
                  <a:ext uri="{FF2B5EF4-FFF2-40B4-BE49-F238E27FC236}">
                    <a16:creationId xmlns:a16="http://schemas.microsoft.com/office/drawing/2014/main" id="{5F8D7EFD-61B3-CC4D-AB90-5D4EF9D130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42481" y="3824718"/>
                <a:ext cx="1872868" cy="518604"/>
              </a:xfrm>
              <a:prstGeom prst="rect">
                <a:avLst/>
              </a:prstGeom>
              <a:blipFill>
                <a:blip r:embed="rId3"/>
                <a:stretch>
                  <a:fillRect l="-1351" t="-4762" b="-190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7" name="TextBox 26">
            <a:extLst>
              <a:ext uri="{FF2B5EF4-FFF2-40B4-BE49-F238E27FC236}">
                <a16:creationId xmlns:a16="http://schemas.microsoft.com/office/drawing/2014/main" id="{152FDFF6-0AAC-5E4D-AB3A-B7A9FFD9F674}"/>
              </a:ext>
            </a:extLst>
          </p:cNvPr>
          <p:cNvSpPr txBox="1"/>
          <p:nvPr/>
        </p:nvSpPr>
        <p:spPr>
          <a:xfrm>
            <a:off x="561806" y="2196513"/>
            <a:ext cx="14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1</a:t>
            </a: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id="{CBF3ED80-C4C5-1C44-AF10-63144E6321F1}"/>
              </a:ext>
            </a:extLst>
          </p:cNvPr>
          <p:cNvSpPr txBox="1"/>
          <p:nvPr/>
        </p:nvSpPr>
        <p:spPr>
          <a:xfrm>
            <a:off x="487443" y="2899844"/>
            <a:ext cx="14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2</a:t>
            </a: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id="{2C491E03-74CB-A14E-9206-B1EAE27E1FDE}"/>
              </a:ext>
            </a:extLst>
          </p:cNvPr>
          <p:cNvSpPr txBox="1"/>
          <p:nvPr/>
        </p:nvSpPr>
        <p:spPr>
          <a:xfrm>
            <a:off x="474581" y="3601327"/>
            <a:ext cx="14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3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F42BC760-2FCF-AF45-BA9F-152625C9DE31}"/>
              </a:ext>
            </a:extLst>
          </p:cNvPr>
          <p:cNvSpPr txBox="1"/>
          <p:nvPr/>
        </p:nvSpPr>
        <p:spPr>
          <a:xfrm>
            <a:off x="478263" y="4312665"/>
            <a:ext cx="14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4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id="{22300A63-0E4D-514A-B3C3-24EAF9C05F09}"/>
              </a:ext>
            </a:extLst>
          </p:cNvPr>
          <p:cNvSpPr txBox="1"/>
          <p:nvPr/>
        </p:nvSpPr>
        <p:spPr>
          <a:xfrm>
            <a:off x="478263" y="5026198"/>
            <a:ext cx="14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5</a:t>
            </a:r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84DA74B-E23A-B540-83D3-3C48D392D29F}"/>
              </a:ext>
            </a:extLst>
          </p:cNvPr>
          <p:cNvSpPr txBox="1"/>
          <p:nvPr/>
        </p:nvSpPr>
        <p:spPr>
          <a:xfrm>
            <a:off x="474581" y="6031502"/>
            <a:ext cx="14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K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9C4AB724-0FBE-9247-BFD6-D00926B7C502}"/>
                  </a:ext>
                </a:extLst>
              </p:cNvPr>
              <p:cNvSpPr txBox="1"/>
              <p:nvPr/>
            </p:nvSpPr>
            <p:spPr>
              <a:xfrm>
                <a:off x="485598" y="5452398"/>
                <a:ext cx="183151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i="1" smtClean="0">
                          <a:latin typeface="Cambria Math" panose="02040503050406030204" pitchFamily="18" charset="0"/>
                          <a:ea typeface="Helvetica Neue Light" panose="02000403000000020004" pitchFamily="2" charset="0"/>
                        </a:rPr>
                        <m:t>⋮</m:t>
                      </m:r>
                    </m:oMath>
                  </m:oMathPara>
                </a14:m>
                <a:endParaRPr lang="en-US" sz="2400" dirty="0">
                  <a:latin typeface="Helvetica Neue Light" panose="02000403000000020004" pitchFamily="2" charset="0"/>
                  <a:ea typeface="Helvetica Neue Light" panose="02000403000000020004" pitchFamily="2" charset="0"/>
                </a:endParaRPr>
              </a:p>
            </p:txBody>
          </p:sp>
        </mc:Choice>
        <mc:Fallback xmlns="">
          <p:sp>
            <p:nvSpPr>
              <p:cNvPr id="33" name="TextBox 32">
                <a:extLst>
                  <a:ext uri="{FF2B5EF4-FFF2-40B4-BE49-F238E27FC236}">
                    <a16:creationId xmlns:a16="http://schemas.microsoft.com/office/drawing/2014/main" id="{9C4AB724-0FBE-9247-BFD6-D00926B7C5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598" y="5452398"/>
                <a:ext cx="183151" cy="461665"/>
              </a:xfrm>
              <a:prstGeom prst="rect">
                <a:avLst/>
              </a:prstGeom>
              <a:blipFill>
                <a:blip r:embed="rId13"/>
                <a:stretch>
                  <a:fillRect l="-6667" r="-53333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3E7C83C4-F2BD-B945-AA5F-5C16B32116EC}"/>
                  </a:ext>
                </a:extLst>
              </p:cNvPr>
              <p:cNvSpPr txBox="1"/>
              <p:nvPr/>
            </p:nvSpPr>
            <p:spPr>
              <a:xfrm>
                <a:off x="6664516" y="3169698"/>
                <a:ext cx="1872868" cy="5186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𝑝𝑜𝑝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2400" dirty="0"/>
                  <a:t> </a:t>
                </a:r>
                <a:r>
                  <a:rPr lang="en-US" sz="2400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0.60</a:t>
                </a:r>
              </a:p>
            </p:txBody>
          </p:sp>
        </mc:Choice>
        <mc:Fallback xmlns="">
          <p:sp>
            <p:nvSpPr>
              <p:cNvPr id="36" name="TextBox 35">
                <a:extLst>
                  <a:ext uri="{FF2B5EF4-FFF2-40B4-BE49-F238E27FC236}">
                    <a16:creationId xmlns:a16="http://schemas.microsoft.com/office/drawing/2014/main" id="{3E7C83C4-F2BD-B945-AA5F-5C16B32116E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4516" y="3169698"/>
                <a:ext cx="1872868" cy="518604"/>
              </a:xfrm>
              <a:prstGeom prst="rect">
                <a:avLst/>
              </a:prstGeom>
              <a:blipFill>
                <a:blip r:embed="rId14"/>
                <a:stretch>
                  <a:fillRect l="-676" t="-7143" r="-2703" b="-190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E861E81-1E7F-6042-A2E7-E241EB3FCC5A}"/>
                  </a:ext>
                </a:extLst>
              </p:cNvPr>
              <p:cNvSpPr txBox="1"/>
              <p:nvPr/>
            </p:nvSpPr>
            <p:spPr>
              <a:xfrm>
                <a:off x="6664516" y="4479738"/>
                <a:ext cx="1872868" cy="51860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sz="240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sz="240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sz="2400" b="0" i="1" smtClean="0">
                                <a:latin typeface="Cambria Math" panose="02040503050406030204" pitchFamily="18" charset="0"/>
                                <a:ea typeface="Cambria Math" panose="02040503050406030204" pitchFamily="18" charset="0"/>
                              </a:rPr>
                              <m:t>𝜃</m:t>
                            </m:r>
                          </m:e>
                        </m:acc>
                      </m:e>
                      <m:sub>
                        <m:r>
                          <a:rPr lang="en-US" sz="2400" i="1">
                            <a:latin typeface="Cambria Math" panose="02040503050406030204" pitchFamily="18" charset="0"/>
                          </a:rPr>
                          <m:t>𝑝𝑜𝑝</m:t>
                        </m:r>
                        <m:r>
                          <a:rPr lang="en-US" sz="2400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sz="2400" dirty="0"/>
                  <a:t> </a:t>
                </a:r>
                <a:r>
                  <a:rPr lang="en-US" sz="2400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0.47</a:t>
                </a:r>
              </a:p>
            </p:txBody>
          </p:sp>
        </mc:Choice>
        <mc:Fallback xmlns="">
          <p:sp>
            <p:nvSpPr>
              <p:cNvPr id="37" name="TextBox 36">
                <a:extLst>
                  <a:ext uri="{FF2B5EF4-FFF2-40B4-BE49-F238E27FC236}">
                    <a16:creationId xmlns:a16="http://schemas.microsoft.com/office/drawing/2014/main" id="{1E861E81-1E7F-6042-A2E7-E241EB3FCC5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664516" y="4479738"/>
                <a:ext cx="1872868" cy="518604"/>
              </a:xfrm>
              <a:prstGeom prst="rect">
                <a:avLst/>
              </a:prstGeom>
              <a:blipFill>
                <a:blip r:embed="rId15"/>
                <a:stretch>
                  <a:fillRect l="-676" t="-7143" r="-2703" b="-19048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35872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7 -1.48148E-6 L 0.00017 -0.10301 " pathEditMode="relative" ptsTypes="AA">
                                      <p:cBhvr>
                                        <p:cTn id="6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8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F0544F"/>
                                      </p:to>
                                    </p:animClr>
                                    <p:set>
                                      <p:cBhvr>
                                        <p:cTn id="9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0" dur="2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-1.48148E-6 L 3.05556E-6 0.10417 " pathEditMode="relative" rAng="0" ptsTypes="AA">
                                      <p:cBhvr>
                                        <p:cTn id="12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208"/>
                                    </p:animMotion>
                                  </p:childTnLst>
                                </p:cTn>
                              </p:par>
                              <p:par>
                                <p:cTn id="13" presetID="1" presetClass="emph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4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1"/>
                                      </p:to>
                                    </p:animClr>
                                    <p:set>
                                      <p:cBhvr>
                                        <p:cTn id="15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6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43 -0.00162 L 0.00243 -0.09537 " pathEditMode="relative" rAng="0" ptsTypes="AA">
                                      <p:cBhvr>
                                        <p:cTn id="18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4699"/>
                                    </p:animMotion>
                                  </p:childTnLst>
                                </p:cTn>
                              </p:par>
                              <p:par>
                                <p:cTn id="19" presetID="0" presetClass="path" presetSubtype="0" accel="50000" de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-3.7037E-7 L 0.00017 0.10093 " pathEditMode="relative" rAng="0" ptsTypes="AA">
                                      <p:cBhvr>
                                        <p:cTn id="20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5046"/>
                                    </p:animMotion>
                                  </p:childTnLst>
                                </p:cTn>
                              </p:par>
                              <p:par>
                                <p:cTn id="21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2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054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3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054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4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26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054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7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rgbClr val="F0544F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28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0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1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2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4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5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6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38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39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0" dur="2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6" presetClass="emph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4000"/>
                                  </p:iterate>
                                  <p:childTnLst>
                                    <p:set>
                                      <p:cBhvr override="childStyle">
                                        <p:cTn id="42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3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p:clrVal>
                                          <a:schemeClr val="accent1"/>
                                        </p:clrVal>
                                      </p:to>
                                    </p:set>
                                    <p:set>
                                      <p:cBhvr>
                                        <p:cTn id="44" dur="2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2560"/>
                            </p:stCondLst>
                            <p:childTnLst>
                              <p:par>
                                <p:cTn id="46" presetID="9" presetClass="exit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/>
      <p:bldP spid="35" grpId="1"/>
      <p:bldP spid="15" grpId="0"/>
      <p:bldP spid="16" grpId="0"/>
      <p:bldP spid="17" grpId="0"/>
      <p:bldP spid="18" grpId="0"/>
      <p:bldP spid="19" grpId="0"/>
      <p:bldP spid="21" grpId="0"/>
      <p:bldP spid="22" grpId="0" animBg="1"/>
      <p:bldP spid="25" grpId="0"/>
      <p:bldP spid="25" grpId="1"/>
      <p:bldP spid="36" grpId="0"/>
      <p:bldP spid="37" grpId="0"/>
    </p:bld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87A037-7C5A-F248-AC03-37D0A731F7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Meta-analysis in Stata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522336B-2460-B44E-ADCD-96701D5497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B1F59CA4-92EC-EE49-93B0-75B163F487D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851900" cy="241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95109C97-541F-6341-A09C-3924F55B0A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271268"/>
            <a:ext cx="6857238" cy="45902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10503424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F852B-B016-1142-80AE-8E107264D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Galbraith plots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F3FE1A-5C2A-5B43-891C-35F8CED08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EA0E2C99-6138-9440-AF6A-E7C3C6D1609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851900" cy="241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471AF7B4-68E3-0B43-B306-FE770AEEA2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271268"/>
            <a:ext cx="5810250" cy="4225636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195C93B-BA37-F440-A59A-1A4E658B6F36}"/>
                  </a:ext>
                </a:extLst>
              </p:cNvPr>
              <p:cNvSpPr txBox="1"/>
              <p:nvPr/>
            </p:nvSpPr>
            <p:spPr>
              <a:xfrm>
                <a:off x="6904221" y="3575050"/>
                <a:ext cx="1393458" cy="3847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=0.430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195C93B-BA37-F440-A59A-1A4E658B6F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4221" y="3575050"/>
                <a:ext cx="1393458" cy="384785"/>
              </a:xfrm>
              <a:prstGeom prst="rect">
                <a:avLst/>
              </a:prstGeom>
              <a:blipFill>
                <a:blip r:embed="rId5"/>
                <a:stretch>
                  <a:fillRect l="-4505" t="-22581" r="-4505" b="-6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18365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75F852B-B016-1142-80AE-8E107264D0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Galbraith plots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1F3FE1A-5C2A-5B43-891C-35F8CED08B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195C93B-BA37-F440-A59A-1A4E658B6F36}"/>
                  </a:ext>
                </a:extLst>
              </p:cNvPr>
              <p:cNvSpPr txBox="1"/>
              <p:nvPr/>
            </p:nvSpPr>
            <p:spPr>
              <a:xfrm>
                <a:off x="6904221" y="3575050"/>
                <a:ext cx="1393458" cy="38478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acc>
                        <m:accPr>
                          <m:chr m:val="̂"/>
                          <m:ctrlPr>
                            <a:rPr lang="en-US" sz="2400" i="1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sz="240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𝜃</m:t>
                          </m:r>
                        </m:e>
                      </m:acc>
                      <m:r>
                        <a:rPr lang="en-US" sz="2400" b="0" i="1" smtClean="0">
                          <a:latin typeface="Cambria Math" panose="02040503050406030204" pitchFamily="18" charset="0"/>
                        </a:rPr>
                        <m:t>=0.430</m:t>
                      </m:r>
                    </m:oMath>
                  </m:oMathPara>
                </a14:m>
                <a:endParaRPr lang="en-US" sz="2400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3195C93B-BA37-F440-A59A-1A4E658B6F3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04221" y="3575050"/>
                <a:ext cx="1393458" cy="384785"/>
              </a:xfrm>
              <a:prstGeom prst="rect">
                <a:avLst/>
              </a:prstGeom>
              <a:blipFill>
                <a:blip r:embed="rId3"/>
                <a:stretch>
                  <a:fillRect l="-4505" t="-22581" r="-4505" b="-6452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>
            <a:extLst>
              <a:ext uri="{FF2B5EF4-FFF2-40B4-BE49-F238E27FC236}">
                <a16:creationId xmlns:a16="http://schemas.microsoft.com/office/drawing/2014/main" id="{CD649EEC-B6F1-AF41-B195-DB98D4EFF2E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029968"/>
            <a:ext cx="8851900" cy="241300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D1AA3FA7-9B11-7044-A77B-BB1D839DAD7D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" y="2273301"/>
            <a:ext cx="5801914" cy="4219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594790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30B46-96A9-1940-A0EE-479FA003A2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Leave-one-out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BFB00B-A7C7-3144-AFFC-C3B46FACD3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7875320-AA75-2D43-BECB-E5B2BB62A83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851900" cy="2413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5DE57213-1214-FA48-9298-D56C5D7DBF65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2921"/>
          <a:stretch/>
        </p:blipFill>
        <p:spPr>
          <a:xfrm>
            <a:off x="628650" y="2348345"/>
            <a:ext cx="6018074" cy="414453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F193F6FE-C0D6-8042-8641-369FF8E8F8CC}"/>
              </a:ext>
            </a:extLst>
          </p:cNvPr>
          <p:cNvCxnSpPr>
            <a:cxnSpLocks/>
          </p:cNvCxnSpPr>
          <p:nvPr/>
        </p:nvCxnSpPr>
        <p:spPr>
          <a:xfrm>
            <a:off x="2584704" y="2271268"/>
            <a:ext cx="1085088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2301164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F678600-C87F-4742-87F0-F105040134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Multivariate meta-analysis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806D2E9-5CE5-2048-9CAF-08BA46194F7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81200"/>
            <a:ext cx="7886700" cy="929147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Multivariate meta-analysis models the effects jointly and accounts for their dependence.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AB87A5-639B-6644-A0C4-27973C00B8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Graphic 4" descr="Document with solid fill">
            <a:extLst>
              <a:ext uri="{FF2B5EF4-FFF2-40B4-BE49-F238E27FC236}">
                <a16:creationId xmlns:a16="http://schemas.microsoft.com/office/drawing/2014/main" id="{12381856-E4A9-4F45-BF0C-F0FB8F27C2A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851736" y="3351015"/>
            <a:ext cx="562729" cy="562729"/>
          </a:xfrm>
          <a:prstGeom prst="rect">
            <a:avLst/>
          </a:prstGeom>
        </p:spPr>
      </p:pic>
      <p:pic>
        <p:nvPicPr>
          <p:cNvPr id="6" name="Graphic 5" descr="Document with solid fill">
            <a:extLst>
              <a:ext uri="{FF2B5EF4-FFF2-40B4-BE49-F238E27FC236}">
                <a16:creationId xmlns:a16="http://schemas.microsoft.com/office/drawing/2014/main" id="{DE98E3E7-CC15-F249-B528-7D46843B5EB0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6099" y="4517900"/>
            <a:ext cx="562729" cy="562729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B790BA5E-39E8-2A4A-A604-41B6D68D5347}"/>
              </a:ext>
            </a:extLst>
          </p:cNvPr>
          <p:cNvSpPr txBox="1"/>
          <p:nvPr/>
        </p:nvSpPr>
        <p:spPr>
          <a:xfrm>
            <a:off x="703013" y="3447713"/>
            <a:ext cx="14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1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9FFD1B37-BA25-ED4C-B6DE-61EA3F14D1ED}"/>
              </a:ext>
            </a:extLst>
          </p:cNvPr>
          <p:cNvSpPr txBox="1"/>
          <p:nvPr/>
        </p:nvSpPr>
        <p:spPr>
          <a:xfrm>
            <a:off x="703013" y="4612812"/>
            <a:ext cx="14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73AF55F-B342-AF4A-AB76-222E9F6AB596}"/>
                  </a:ext>
                </a:extLst>
              </p:cNvPr>
              <p:cNvSpPr txBox="1"/>
              <p:nvPr/>
            </p:nvSpPr>
            <p:spPr>
              <a:xfrm>
                <a:off x="1802560" y="3285750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b="0" i="1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baseline="-25000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1 </m:t>
                        </m:r>
                      </m:e>
                    </m:acc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0.43</a:t>
                </a:r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573AF55F-B342-AF4A-AB76-222E9F6AB59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2560" y="3285750"/>
                <a:ext cx="1454227" cy="384272"/>
              </a:xfrm>
              <a:prstGeom prst="rect">
                <a:avLst/>
              </a:prstGeom>
              <a:blipFill>
                <a:blip r:embed="rId5"/>
                <a:stretch>
                  <a:fillRect t="-6452" b="-22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DB499CB-FF81-0343-A181-444282D0E863}"/>
                  </a:ext>
                </a:extLst>
              </p:cNvPr>
              <p:cNvSpPr txBox="1"/>
              <p:nvPr/>
            </p:nvSpPr>
            <p:spPr>
              <a:xfrm>
                <a:off x="1802560" y="3682899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b="0" i="1" baseline="-2500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baseline="-25000" smtClean="0">
                            <a:latin typeface="Cambria Math" panose="02040503050406030204" pitchFamily="18" charset="0"/>
                          </a:rPr>
                          <m:t>2 </m:t>
                        </m:r>
                      </m:e>
                    </m:acc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0.21</a:t>
                </a:r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DB499CB-FF81-0343-A181-444282D0E8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02560" y="3682899"/>
                <a:ext cx="1454227" cy="384272"/>
              </a:xfrm>
              <a:prstGeom prst="rect">
                <a:avLst/>
              </a:prstGeom>
              <a:blipFill>
                <a:blip r:embed="rId6"/>
                <a:stretch>
                  <a:fillRect t="-3125" b="-18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8FC2949-F9F0-B245-8297-FA442461294D}"/>
                  </a:ext>
                </a:extLst>
              </p:cNvPr>
              <p:cNvSpPr txBox="1"/>
              <p:nvPr/>
            </p:nvSpPr>
            <p:spPr>
              <a:xfrm>
                <a:off x="1876925" y="4478461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b="0" i="1" baseline="-2500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baseline="-25000" smtClean="0">
                            <a:latin typeface="Cambria Math" panose="02040503050406030204" pitchFamily="18" charset="0"/>
                          </a:rPr>
                          <m:t>1 </m:t>
                        </m:r>
                      </m:e>
                    </m:acc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0.51</a:t>
                </a:r>
              </a:p>
            </p:txBody>
          </p:sp>
        </mc:Choice>
        <mc:Fallback xmlns=""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8FC2949-F9F0-B245-8297-FA442461294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6925" y="4478461"/>
                <a:ext cx="1454227" cy="384272"/>
              </a:xfrm>
              <a:prstGeom prst="rect">
                <a:avLst/>
              </a:prstGeom>
              <a:blipFill>
                <a:blip r:embed="rId7"/>
                <a:stretch>
                  <a:fillRect t="-6250" b="-18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9337E99-50F2-A44F-8D7F-ED73A128D98A}"/>
                  </a:ext>
                </a:extLst>
              </p:cNvPr>
              <p:cNvSpPr txBox="1"/>
              <p:nvPr/>
            </p:nvSpPr>
            <p:spPr>
              <a:xfrm>
                <a:off x="1876923" y="4875454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b="0" i="1" baseline="-2500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baseline="-25000" smtClean="0">
                            <a:latin typeface="Cambria Math" panose="02040503050406030204" pitchFamily="18" charset="0"/>
                          </a:rPr>
                          <m:t>2 </m:t>
                        </m:r>
                      </m:e>
                    </m:acc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0.18</a:t>
                </a:r>
              </a:p>
            </p:txBody>
          </p:sp>
        </mc:Choice>
        <mc:Fallback xmlns="">
          <p:sp>
            <p:nvSpPr>
              <p:cNvPr id="13" name="TextBox 12">
                <a:extLst>
                  <a:ext uri="{FF2B5EF4-FFF2-40B4-BE49-F238E27FC236}">
                    <a16:creationId xmlns:a16="http://schemas.microsoft.com/office/drawing/2014/main" id="{19337E99-50F2-A44F-8D7F-ED73A128D98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6923" y="4875454"/>
                <a:ext cx="1454227" cy="384272"/>
              </a:xfrm>
              <a:prstGeom prst="rect">
                <a:avLst/>
              </a:prstGeom>
              <a:blipFill>
                <a:blip r:embed="rId8"/>
                <a:stretch>
                  <a:fillRect t="-9677" b="-1935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6" name="Graphic 15" descr="Document with solid fill">
            <a:extLst>
              <a:ext uri="{FF2B5EF4-FFF2-40B4-BE49-F238E27FC236}">
                <a16:creationId xmlns:a16="http://schemas.microsoft.com/office/drawing/2014/main" id="{40CCF891-C544-684E-8F10-4D903D7D622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926099" y="5746629"/>
            <a:ext cx="562729" cy="56272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4140D8F2-E699-F341-B721-15A288743AB2}"/>
              </a:ext>
            </a:extLst>
          </p:cNvPr>
          <p:cNvSpPr txBox="1"/>
          <p:nvPr/>
        </p:nvSpPr>
        <p:spPr>
          <a:xfrm>
            <a:off x="703013" y="5841541"/>
            <a:ext cx="14872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3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50841CD-9F8F-BA44-BAA9-E49D55BC9E33}"/>
                  </a:ext>
                </a:extLst>
              </p:cNvPr>
              <p:cNvSpPr txBox="1"/>
              <p:nvPr/>
            </p:nvSpPr>
            <p:spPr>
              <a:xfrm>
                <a:off x="1876925" y="5707190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b="0" i="1" baseline="-2500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baseline="-25000" smtClean="0">
                            <a:latin typeface="Cambria Math" panose="02040503050406030204" pitchFamily="18" charset="0"/>
                          </a:rPr>
                          <m:t>1 </m:t>
                        </m:r>
                      </m:e>
                    </m:acc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0.47</a:t>
                </a:r>
              </a:p>
            </p:txBody>
          </p:sp>
        </mc:Choice>
        <mc:Fallback xmlns=""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A50841CD-9F8F-BA44-BAA9-E49D55BC9E3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6925" y="5707190"/>
                <a:ext cx="1454227" cy="384272"/>
              </a:xfrm>
              <a:prstGeom prst="rect">
                <a:avLst/>
              </a:prstGeom>
              <a:blipFill>
                <a:blip r:embed="rId9"/>
                <a:stretch>
                  <a:fillRect t="-6452" b="-22581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5BDFA55-B255-5740-B1E4-C5600703B74B}"/>
                  </a:ext>
                </a:extLst>
              </p:cNvPr>
              <p:cNvSpPr txBox="1"/>
              <p:nvPr/>
            </p:nvSpPr>
            <p:spPr>
              <a:xfrm>
                <a:off x="1876922" y="6117222"/>
                <a:ext cx="1454227" cy="38427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14:m>
                  <m:oMath xmlns:m="http://schemas.openxmlformats.org/officeDocument/2006/math">
                    <m:acc>
                      <m:accPr>
                        <m:chr m:val="̂"/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𝜃</m:t>
                        </m:r>
                        <m:r>
                          <a:rPr lang="en-US" b="0" i="1" baseline="-25000" smtClean="0">
                            <a:latin typeface="Cambria Math" panose="02040503050406030204" pitchFamily="18" charset="0"/>
                          </a:rPr>
                          <m:t>𝑦</m:t>
                        </m:r>
                        <m:r>
                          <a:rPr lang="en-US" b="0" i="1" baseline="-25000" smtClean="0">
                            <a:latin typeface="Cambria Math" panose="02040503050406030204" pitchFamily="18" charset="0"/>
                          </a:rPr>
                          <m:t>2 </m:t>
                        </m:r>
                      </m:e>
                    </m:acc>
                  </m:oMath>
                </a14:m>
                <a:r>
                  <a:rPr lang="en-US" dirty="0">
                    <a:latin typeface="Helvetica Neue Light" panose="02000403000000020004" pitchFamily="2" charset="0"/>
                    <a:ea typeface="Helvetica Neue Light" panose="02000403000000020004" pitchFamily="2" charset="0"/>
                  </a:rPr>
                  <a:t>= 0.19</a:t>
                </a:r>
              </a:p>
            </p:txBody>
          </p:sp>
        </mc:Choice>
        <mc:Fallback xmlns=""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F5BDFA55-B255-5740-B1E4-C5600703B74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876922" y="6117222"/>
                <a:ext cx="1454227" cy="384272"/>
              </a:xfrm>
              <a:prstGeom prst="rect">
                <a:avLst/>
              </a:prstGeom>
              <a:blipFill>
                <a:blip r:embed="rId10"/>
                <a:stretch>
                  <a:fillRect t="-6250" b="-1875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Straight Connector 19">
            <a:extLst>
              <a:ext uri="{FF2B5EF4-FFF2-40B4-BE49-F238E27FC236}">
                <a16:creationId xmlns:a16="http://schemas.microsoft.com/office/drawing/2014/main" id="{009416CD-A4C1-EA46-8C12-5E6C4BE31484}"/>
              </a:ext>
            </a:extLst>
          </p:cNvPr>
          <p:cNvCxnSpPr>
            <a:cxnSpLocks/>
            <a:endCxn id="9" idx="1"/>
          </p:cNvCxnSpPr>
          <p:nvPr/>
        </p:nvCxnSpPr>
        <p:spPr>
          <a:xfrm flipV="1">
            <a:off x="1414465" y="3477886"/>
            <a:ext cx="388095" cy="1544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1D14CFB6-1DD5-0B4D-B3C4-62F8B2292C97}"/>
              </a:ext>
            </a:extLst>
          </p:cNvPr>
          <p:cNvCxnSpPr>
            <a:cxnSpLocks/>
            <a:stCxn id="5" idx="3"/>
            <a:endCxn id="11" idx="1"/>
          </p:cNvCxnSpPr>
          <p:nvPr/>
        </p:nvCxnSpPr>
        <p:spPr>
          <a:xfrm>
            <a:off x="1414465" y="3632380"/>
            <a:ext cx="388095" cy="2426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4148AA71-F0AC-D74F-8100-D9932F1F805D}"/>
              </a:ext>
            </a:extLst>
          </p:cNvPr>
          <p:cNvCxnSpPr>
            <a:cxnSpLocks/>
          </p:cNvCxnSpPr>
          <p:nvPr/>
        </p:nvCxnSpPr>
        <p:spPr>
          <a:xfrm flipV="1">
            <a:off x="1488830" y="4664869"/>
            <a:ext cx="388095" cy="1544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233C66BB-6952-F844-8276-1C0BBB24170E}"/>
              </a:ext>
            </a:extLst>
          </p:cNvPr>
          <p:cNvCxnSpPr>
            <a:cxnSpLocks/>
          </p:cNvCxnSpPr>
          <p:nvPr/>
        </p:nvCxnSpPr>
        <p:spPr>
          <a:xfrm>
            <a:off x="1488830" y="4819363"/>
            <a:ext cx="388095" cy="2426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FBC3557C-EBD7-9849-96E8-3D031F05D47A}"/>
              </a:ext>
            </a:extLst>
          </p:cNvPr>
          <p:cNvCxnSpPr>
            <a:cxnSpLocks/>
          </p:cNvCxnSpPr>
          <p:nvPr/>
        </p:nvCxnSpPr>
        <p:spPr>
          <a:xfrm flipV="1">
            <a:off x="1488828" y="5912209"/>
            <a:ext cx="388095" cy="154494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Straight Connector 30">
            <a:extLst>
              <a:ext uri="{FF2B5EF4-FFF2-40B4-BE49-F238E27FC236}">
                <a16:creationId xmlns:a16="http://schemas.microsoft.com/office/drawing/2014/main" id="{374E8804-5763-E540-A2D8-44A9E149C456}"/>
              </a:ext>
            </a:extLst>
          </p:cNvPr>
          <p:cNvCxnSpPr>
            <a:cxnSpLocks/>
          </p:cNvCxnSpPr>
          <p:nvPr/>
        </p:nvCxnSpPr>
        <p:spPr>
          <a:xfrm>
            <a:off x="1488828" y="6066703"/>
            <a:ext cx="388095" cy="24265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48513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1000"/>
                            </p:stCondLst>
                            <p:childTnLst>
                              <p:par>
                                <p:cTn id="2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1000"/>
                            </p:stCondLst>
                            <p:childTnLst>
                              <p:par>
                                <p:cTn id="30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1000"/>
                            </p:stCondLst>
                            <p:childTnLst>
                              <p:par>
                                <p:cTn id="3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1" presetClass="entr" presetSubtype="0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2000"/>
                            </p:stCondLst>
                            <p:childTnLst>
                              <p:par>
                                <p:cTn id="3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2000"/>
                            </p:stCondLst>
                            <p:childTnLst>
                              <p:par>
                                <p:cTn id="4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2000"/>
                            </p:stCondLst>
                            <p:childTnLst>
                              <p:par>
                                <p:cTn id="4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2000"/>
                            </p:stCondLst>
                            <p:childTnLst>
                              <p:par>
                                <p:cTn id="5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9" grpId="0"/>
      <p:bldP spid="11" grpId="0"/>
      <p:bldP spid="12" grpId="0"/>
      <p:bldP spid="13" grpId="0"/>
      <p:bldP spid="17" grpId="0"/>
      <p:bldP spid="18" grpId="0"/>
      <p:bldP spid="1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B7C22-D192-154B-9D46-6E268D86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VAR(2)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6AD7A87-25A4-6746-902B-B4415DA79B7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38991" y="2075329"/>
                <a:ext cx="8905009" cy="4511671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1,1,1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,1,1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1,2,1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1,2,2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:r>
                  <a:rPr lang="en-US" dirty="0"/>
                  <a:t> </a:t>
                </a:r>
                <a:endParaRPr lang="en-US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1,3,1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1,3,2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2,1,1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+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2,1,2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,2,1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,2,2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:r>
                  <a:rPr lang="en-US" dirty="0"/>
                  <a:t> </a:t>
                </a:r>
                <a:endParaRPr lang="en-US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2,3,1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2,3,2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3,1,1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+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3,1,2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3,2,1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3,2,2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:r>
                  <a:rPr lang="en-US" dirty="0"/>
                  <a:t> </a:t>
                </a:r>
                <a:endParaRPr lang="en-US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,3,1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+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,3,2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6AD7A87-25A4-6746-902B-B4415DA79B7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8991" y="2075329"/>
                <a:ext cx="8905009" cy="4511671"/>
              </a:xfrm>
              <a:blipFill>
                <a:blip r:embed="rId3"/>
                <a:stretch>
                  <a:fillRect l="-1140" t="-2528" b="-28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7BE57B-C750-734E-B831-4EEC67EF5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612398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C964C8-DC54-2C40-B0E1-01BBEB28E9B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MV meta-regression in Stata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5259669-C201-3643-940E-40B73F286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256353D-A1CF-4F4A-9DE8-29258A345E7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851900" cy="241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EF1B64DE-C472-DC40-953C-F0E93A6C507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271268"/>
            <a:ext cx="867518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4410929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912F17A-DFB6-1E46-99A3-DBB94915EB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Heterogeneity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C88E867-1D59-1243-BA7D-361FED1A3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C10F6FBD-BBCE-AB40-842D-5F8237A19A4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851900" cy="4584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8709227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511656-C42F-4C40-94FC-BBB601722F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MV meta-regression in Stata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DB1237-7BBD-B043-9860-740A98EC3C3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5111B3E-E78A-5340-80F1-36A32433278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851900" cy="241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18F4D105-A648-B74F-807A-48A21856A8E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271268"/>
            <a:ext cx="8386011" cy="6858000"/>
          </a:xfrm>
          <a:prstGeom prst="rect">
            <a:avLst/>
          </a:prstGeom>
        </p:spPr>
      </p:pic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E82F6042-065F-4349-A59A-523ABD2BE53C}"/>
              </a:ext>
            </a:extLst>
          </p:cNvPr>
          <p:cNvCxnSpPr>
            <a:cxnSpLocks/>
          </p:cNvCxnSpPr>
          <p:nvPr/>
        </p:nvCxnSpPr>
        <p:spPr>
          <a:xfrm>
            <a:off x="2974848" y="2271268"/>
            <a:ext cx="950976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6307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Rectangle 20">
            <a:extLst>
              <a:ext uri="{FF2B5EF4-FFF2-40B4-BE49-F238E27FC236}">
                <a16:creationId xmlns:a16="http://schemas.microsoft.com/office/drawing/2014/main" id="{7FEFF8AC-9B8E-E24F-8F2F-30DDBE6BB378}"/>
              </a:ext>
            </a:extLst>
          </p:cNvPr>
          <p:cNvSpPr/>
          <p:nvPr/>
        </p:nvSpPr>
        <p:spPr>
          <a:xfrm>
            <a:off x="3811656" y="3354754"/>
            <a:ext cx="506896" cy="2638839"/>
          </a:xfrm>
          <a:prstGeom prst="rect">
            <a:avLst/>
          </a:prstGeom>
          <a:solidFill>
            <a:srgbClr val="D85E5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6470CF"/>
              </a:solidFill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66C474A9-778A-2A45-9563-128CF34D831C}"/>
              </a:ext>
            </a:extLst>
          </p:cNvPr>
          <p:cNvSpPr/>
          <p:nvPr/>
        </p:nvSpPr>
        <p:spPr>
          <a:xfrm>
            <a:off x="3811656" y="3354754"/>
            <a:ext cx="506896" cy="2638839"/>
          </a:xfrm>
          <a:prstGeom prst="rect">
            <a:avLst/>
          </a:prstGeom>
          <a:solidFill>
            <a:srgbClr val="6470C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3F498D"/>
              </a:solidFill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082CB608-DF09-BB46-B6B8-40A237B2F47D}"/>
              </a:ext>
            </a:extLst>
          </p:cNvPr>
          <p:cNvSpPr/>
          <p:nvPr/>
        </p:nvSpPr>
        <p:spPr>
          <a:xfrm>
            <a:off x="3737113" y="3333238"/>
            <a:ext cx="663437" cy="146850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2A4AFA3-84A8-1F4E-8431-24A459B1FCC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49" y="1183341"/>
            <a:ext cx="8515351" cy="986113"/>
          </a:xfrm>
        </p:spPr>
        <p:txBody>
          <a:bodyPr>
            <a:normAutofit fontScale="90000"/>
          </a:bodyPr>
          <a:lstStyle/>
          <a:p>
            <a:r>
              <a:rPr lang="en-US" dirty="0"/>
              <a:t>Zero-inflated ordered logit model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1002E91-C7D4-BC41-BECF-127A68C1F7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6357793"/>
            <a:ext cx="3086100" cy="365125"/>
          </a:xfrm>
        </p:spPr>
        <p:txBody>
          <a:bodyPr/>
          <a:lstStyle/>
          <a:p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1169241-C9AC-064E-BCC3-68D7AA3DC811}"/>
              </a:ext>
            </a:extLst>
          </p:cNvPr>
          <p:cNvSpPr/>
          <p:nvPr/>
        </p:nvSpPr>
        <p:spPr>
          <a:xfrm>
            <a:off x="4825448" y="4644356"/>
            <a:ext cx="506896" cy="1349237"/>
          </a:xfrm>
          <a:prstGeom prst="rect">
            <a:avLst/>
          </a:prstGeom>
          <a:solidFill>
            <a:srgbClr val="6470C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E4E13A42-CC76-2241-A3B8-0A57FA138307}"/>
              </a:ext>
            </a:extLst>
          </p:cNvPr>
          <p:cNvSpPr/>
          <p:nvPr/>
        </p:nvSpPr>
        <p:spPr>
          <a:xfrm>
            <a:off x="5332343" y="5278013"/>
            <a:ext cx="506896" cy="715580"/>
          </a:xfrm>
          <a:prstGeom prst="rect">
            <a:avLst/>
          </a:prstGeom>
          <a:solidFill>
            <a:srgbClr val="6470C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31B54DFE-FFC9-1444-A368-806AB3961EBA}"/>
              </a:ext>
            </a:extLst>
          </p:cNvPr>
          <p:cNvSpPr/>
          <p:nvPr/>
        </p:nvSpPr>
        <p:spPr>
          <a:xfrm>
            <a:off x="4318552" y="3809468"/>
            <a:ext cx="506896" cy="2184125"/>
          </a:xfrm>
          <a:prstGeom prst="rect">
            <a:avLst/>
          </a:prstGeom>
          <a:solidFill>
            <a:srgbClr val="6470CF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66E2DEF-CCF4-B949-B111-E396B5F39A60}"/>
              </a:ext>
            </a:extLst>
          </p:cNvPr>
          <p:cNvSpPr txBox="1"/>
          <p:nvPr/>
        </p:nvSpPr>
        <p:spPr>
          <a:xfrm>
            <a:off x="628649" y="2078562"/>
            <a:ext cx="7991095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Within the past month, how many cigarettes have you smoked each day on average?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E3DEAB8F-D0AC-1A4F-8EAF-8D14FC7D01B7}"/>
              </a:ext>
            </a:extLst>
          </p:cNvPr>
          <p:cNvSpPr txBox="1"/>
          <p:nvPr/>
        </p:nvSpPr>
        <p:spPr>
          <a:xfrm>
            <a:off x="3811656" y="5993592"/>
            <a:ext cx="50689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latin typeface="Helvetica Light" panose="020B0403020202020204" pitchFamily="34" charset="0"/>
              </a:rPr>
              <a:t>0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A2D5B516-663D-C14F-8F01-5D9BC96FFB01}"/>
              </a:ext>
            </a:extLst>
          </p:cNvPr>
          <p:cNvSpPr txBox="1"/>
          <p:nvPr/>
        </p:nvSpPr>
        <p:spPr>
          <a:xfrm>
            <a:off x="4278796" y="5993592"/>
            <a:ext cx="50689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latin typeface="Helvetica Light" panose="020B0403020202020204" pitchFamily="34" charset="0"/>
              </a:rPr>
              <a:t>1-7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6ABEAC6C-7A4B-9B42-B7A3-D6BF2B933467}"/>
              </a:ext>
            </a:extLst>
          </p:cNvPr>
          <p:cNvSpPr txBox="1"/>
          <p:nvPr/>
        </p:nvSpPr>
        <p:spPr>
          <a:xfrm>
            <a:off x="4785691" y="5993592"/>
            <a:ext cx="586407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latin typeface="Helvetica Light" panose="020B0403020202020204" pitchFamily="34" charset="0"/>
              </a:rPr>
              <a:t>8-12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03A45E3A-E7E4-164A-9803-C281FE5F3636}"/>
              </a:ext>
            </a:extLst>
          </p:cNvPr>
          <p:cNvSpPr txBox="1"/>
          <p:nvPr/>
        </p:nvSpPr>
        <p:spPr>
          <a:xfrm>
            <a:off x="5332343" y="5993592"/>
            <a:ext cx="50689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latin typeface="Helvetica Light" panose="020B0403020202020204" pitchFamily="34" charset="0"/>
              </a:rPr>
              <a:t>&gt;12</a:t>
            </a:r>
          </a:p>
        </p:txBody>
      </p:sp>
      <p:pic>
        <p:nvPicPr>
          <p:cNvPr id="15" name="Graphic 14" descr="Speech outline">
            <a:extLst>
              <a:ext uri="{FF2B5EF4-FFF2-40B4-BE49-F238E27FC236}">
                <a16:creationId xmlns:a16="http://schemas.microsoft.com/office/drawing/2014/main" id="{F5ECE00F-CB73-FE4F-9A31-973590798EE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2556" y="4803128"/>
            <a:ext cx="1350884" cy="1350884"/>
          </a:xfrm>
          <a:prstGeom prst="rect">
            <a:avLst/>
          </a:prstGeom>
        </p:spPr>
      </p:pic>
      <p:pic>
        <p:nvPicPr>
          <p:cNvPr id="16" name="Graphic 15" descr="Man with solid fill">
            <a:extLst>
              <a:ext uri="{FF2B5EF4-FFF2-40B4-BE49-F238E27FC236}">
                <a16:creationId xmlns:a16="http://schemas.microsoft.com/office/drawing/2014/main" id="{C55F60AC-F253-D848-95D0-4866FC201B60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96DAC541-7B7A-43D3-8B79-37D633B846F1}">
                <asvg:svgBlip xmlns:asvg="http://schemas.microsoft.com/office/drawing/2016/SVG/main" r:embed="rId6"/>
              </a:ext>
            </a:extLst>
          </a:blip>
          <a:stretch>
            <a:fillRect/>
          </a:stretch>
        </p:blipFill>
        <p:spPr>
          <a:xfrm>
            <a:off x="2082089" y="3724263"/>
            <a:ext cx="1062240" cy="1062240"/>
          </a:xfrm>
          <a:prstGeom prst="rect">
            <a:avLst/>
          </a:prstGeom>
        </p:spPr>
      </p:pic>
      <p:pic>
        <p:nvPicPr>
          <p:cNvPr id="17" name="Graphic 16" descr="Confused person with solid fill">
            <a:extLst>
              <a:ext uri="{FF2B5EF4-FFF2-40B4-BE49-F238E27FC236}">
                <a16:creationId xmlns:a16="http://schemas.microsoft.com/office/drawing/2014/main" id="{4238F80C-BF07-E740-B62E-FB0E9622F0B2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96DAC541-7B7A-43D3-8B79-37D633B846F1}">
                <asvg:svgBlip xmlns:asvg="http://schemas.microsoft.com/office/drawing/2016/SVG/main" r:embed="rId8"/>
              </a:ext>
            </a:extLst>
          </a:blip>
          <a:stretch>
            <a:fillRect/>
          </a:stretch>
        </p:blipFill>
        <p:spPr>
          <a:xfrm>
            <a:off x="2122587" y="5278013"/>
            <a:ext cx="1062239" cy="1062239"/>
          </a:xfrm>
          <a:prstGeom prst="rect">
            <a:avLst/>
          </a:prstGeom>
        </p:spPr>
      </p:pic>
      <p:pic>
        <p:nvPicPr>
          <p:cNvPr id="18" name="Graphic 17" descr="Speech outline">
            <a:extLst>
              <a:ext uri="{FF2B5EF4-FFF2-40B4-BE49-F238E27FC236}">
                <a16:creationId xmlns:a16="http://schemas.microsoft.com/office/drawing/2014/main" id="{41E85799-F066-FA48-A42F-FBAC163AD1C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92556" y="3211548"/>
            <a:ext cx="1350884" cy="1350884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B1E34618-9B32-0142-B853-33E119FB1F83}"/>
              </a:ext>
            </a:extLst>
          </p:cNvPr>
          <p:cNvSpPr txBox="1"/>
          <p:nvPr/>
        </p:nvSpPr>
        <p:spPr>
          <a:xfrm>
            <a:off x="1261617" y="5037317"/>
            <a:ext cx="98215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latin typeface="Helvetica Light" panose="020B0403020202020204" pitchFamily="34" charset="0"/>
              </a:rPr>
              <a:t>I didn’t smoke this month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425E73B0-8EDC-2F43-A45C-416C984C0ECD}"/>
              </a:ext>
            </a:extLst>
          </p:cNvPr>
          <p:cNvSpPr txBox="1"/>
          <p:nvPr/>
        </p:nvSpPr>
        <p:spPr>
          <a:xfrm>
            <a:off x="1337552" y="3452244"/>
            <a:ext cx="906224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350" dirty="0">
                <a:latin typeface="Helvetica Light" panose="020B0403020202020204" pitchFamily="34" charset="0"/>
              </a:rPr>
              <a:t>I would never smoke!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3970959-4C25-5B45-BC20-C388728529C3}"/>
              </a:ext>
            </a:extLst>
          </p:cNvPr>
          <p:cNvSpPr/>
          <p:nvPr/>
        </p:nvSpPr>
        <p:spPr>
          <a:xfrm>
            <a:off x="3811656" y="3333237"/>
            <a:ext cx="506896" cy="1468505"/>
          </a:xfrm>
          <a:prstGeom prst="rect">
            <a:avLst/>
          </a:prstGeom>
          <a:solidFill>
            <a:srgbClr val="D85E59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350">
              <a:solidFill>
                <a:srgbClr val="6470C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4102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1.48148E-6 L -0.00018 -0.3037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7" y="-1518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/>
      <p:bldP spid="20" grpId="0"/>
      <p:bldP spid="22" grpId="0" animBg="1"/>
    </p:bld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042D031-5FF4-CF47-BD02-DF2F766015E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83341"/>
            <a:ext cx="8515350" cy="986113"/>
          </a:xfrm>
        </p:spPr>
        <p:txBody>
          <a:bodyPr>
            <a:normAutofit fontScale="90000"/>
          </a:bodyPr>
          <a:lstStyle/>
          <a:p>
            <a:r>
              <a:rPr lang="en-US" dirty="0"/>
              <a:t>Zero-inflated ordered logit model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43645D0-3366-CC49-9028-5E6CACC1A1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1589CF8D-9192-E047-97D3-4FB575FAA94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851900" cy="241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DD20487-C696-AB41-9934-526EAF7EB35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271268"/>
            <a:ext cx="8515350" cy="58031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749468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3BFE8D-EEC3-E843-B180-BFBD02975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83341"/>
            <a:ext cx="8515350" cy="986113"/>
          </a:xfrm>
        </p:spPr>
        <p:txBody>
          <a:bodyPr>
            <a:normAutofit fontScale="90000"/>
          </a:bodyPr>
          <a:lstStyle/>
          <a:p>
            <a:r>
              <a:rPr lang="en-US" dirty="0"/>
              <a:t>Zero-inflated ordered logit model</a:t>
            </a: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702D4D7E-41B6-3448-BD18-6B2197074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49" y="2029968"/>
            <a:ext cx="8851900" cy="241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87123DB3-9C02-C941-8B8E-02072331294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3404" b="-14569"/>
          <a:stretch/>
        </p:blipFill>
        <p:spPr>
          <a:xfrm>
            <a:off x="628648" y="2276247"/>
            <a:ext cx="1469091" cy="276453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A7883C22-4DE5-9B45-A923-89F9EB949E5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48" y="2552700"/>
            <a:ext cx="5916781" cy="4305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30118154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3BFE8D-EEC3-E843-B180-BFBD02975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83341"/>
            <a:ext cx="8515350" cy="986113"/>
          </a:xfrm>
        </p:spPr>
        <p:txBody>
          <a:bodyPr>
            <a:normAutofit fontScale="90000"/>
          </a:bodyPr>
          <a:lstStyle/>
          <a:p>
            <a:r>
              <a:rPr lang="en-US" dirty="0"/>
              <a:t>Zero-inflated ordered logit model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94C5882-7C24-AD49-8C3B-F6E6BF10265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5A16E2-7271-694E-B419-294895C7899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" r="65470" b="-8501"/>
          <a:stretch/>
        </p:blipFill>
        <p:spPr>
          <a:xfrm>
            <a:off x="628650" y="2002219"/>
            <a:ext cx="3056591" cy="523625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B2CCCA84-C845-8E43-9E6D-932C1E4A1B4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3404" b="-14569"/>
          <a:stretch/>
        </p:blipFill>
        <p:spPr>
          <a:xfrm>
            <a:off x="628650" y="3022926"/>
            <a:ext cx="1469091" cy="276453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D9AC4040-9A46-5E4E-91E0-EBD343AEBA95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0712" y="3493493"/>
            <a:ext cx="4238482" cy="3082532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9521D040-1482-1D42-9F5C-928E1C168D0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83404" b="-14569"/>
          <a:stretch/>
        </p:blipFill>
        <p:spPr>
          <a:xfrm>
            <a:off x="4220695" y="3027887"/>
            <a:ext cx="1469091" cy="276453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A30E5BF2-7CA7-D143-9C55-6F1EDF71C56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300728" y="3493494"/>
            <a:ext cx="4358548" cy="3171464"/>
          </a:xfrm>
          <a:prstGeom prst="rect">
            <a:avLst/>
          </a:prstGeom>
        </p:spPr>
      </p:pic>
      <p:pic>
        <p:nvPicPr>
          <p:cNvPr id="22" name="Picture 21">
            <a:extLst>
              <a:ext uri="{FF2B5EF4-FFF2-40B4-BE49-F238E27FC236}">
                <a16:creationId xmlns:a16="http://schemas.microsoft.com/office/drawing/2014/main" id="{FA739DD5-2F49-ED4F-8789-0824162A1AC9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4118"/>
          <a:stretch/>
        </p:blipFill>
        <p:spPr>
          <a:xfrm>
            <a:off x="4220695" y="2041774"/>
            <a:ext cx="4946650" cy="965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42020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2689C8-ECA2-8943-8EA7-D5583327731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Customizable tables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89A1D2-F1C5-2841-B318-D93FFF3F5C1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Create, customize, and export tables with </a:t>
            </a: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table</a:t>
            </a:r>
            <a:r>
              <a:rPr lang="en-US" dirty="0"/>
              <a:t> and the </a:t>
            </a: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collect</a:t>
            </a: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  <a:cs typeface="CMU Typewriter Text" panose="02000609000000000000" pitchFamily="49" charset="0"/>
              </a:rPr>
              <a:t> suite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FB1CAC1-7809-1146-9A1C-49AA577CB7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B66D55D-67CC-404B-B150-B32C6302D8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54210"/>
          <a:stretch/>
        </p:blipFill>
        <p:spPr>
          <a:xfrm>
            <a:off x="879675" y="2909128"/>
            <a:ext cx="5683171" cy="2415226"/>
          </a:xfrm>
          <a:prstGeom prst="rect">
            <a:avLst/>
          </a:prstGeom>
        </p:spPr>
      </p:pic>
      <p:sp>
        <p:nvSpPr>
          <p:cNvPr id="10" name="Rectangle 9">
            <a:extLst>
              <a:ext uri="{FF2B5EF4-FFF2-40B4-BE49-F238E27FC236}">
                <a16:creationId xmlns:a16="http://schemas.microsoft.com/office/drawing/2014/main" id="{4079DD72-E5B4-DE4F-81AE-BAF5F7DE218D}"/>
              </a:ext>
            </a:extLst>
          </p:cNvPr>
          <p:cNvSpPr/>
          <p:nvPr/>
        </p:nvSpPr>
        <p:spPr>
          <a:xfrm>
            <a:off x="196770" y="2789499"/>
            <a:ext cx="8947230" cy="3703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10">
            <a:extLst>
              <a:ext uri="{FF2B5EF4-FFF2-40B4-BE49-F238E27FC236}">
                <a16:creationId xmlns:a16="http://schemas.microsoft.com/office/drawing/2014/main" id="{31BEB694-9A79-2941-B42F-F376D4F3D50F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45710"/>
          <a:stretch/>
        </p:blipFill>
        <p:spPr>
          <a:xfrm>
            <a:off x="628650" y="2855053"/>
            <a:ext cx="6701743" cy="2183833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71CE5C40-9BA2-A04A-BF23-8827FAEB6E0F}"/>
              </a:ext>
            </a:extLst>
          </p:cNvPr>
          <p:cNvSpPr/>
          <p:nvPr/>
        </p:nvSpPr>
        <p:spPr>
          <a:xfrm>
            <a:off x="196770" y="2831903"/>
            <a:ext cx="8947230" cy="3703372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1635322-46DD-2541-8793-C118FE7D2B9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0089"/>
          <a:stretch/>
        </p:blipFill>
        <p:spPr>
          <a:xfrm>
            <a:off x="879675" y="2909124"/>
            <a:ext cx="3692325" cy="2183833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F7EC7896-4E34-BD4F-B833-F278BCBEEDD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650" y="2855053"/>
            <a:ext cx="8902700" cy="3378200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98378AC0-4022-D54F-9D72-8E1492821B34}"/>
              </a:ext>
            </a:extLst>
          </p:cNvPr>
          <p:cNvSpPr/>
          <p:nvPr/>
        </p:nvSpPr>
        <p:spPr>
          <a:xfrm>
            <a:off x="196770" y="1981200"/>
            <a:ext cx="8947230" cy="457722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3" name="Picture 22">
            <a:extLst>
              <a:ext uri="{FF2B5EF4-FFF2-40B4-BE49-F238E27FC236}">
                <a16:creationId xmlns:a16="http://schemas.microsoft.com/office/drawing/2014/main" id="{51D7499C-1DD2-C046-80D4-877159C16FF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71835"/>
          <a:stretch/>
        </p:blipFill>
        <p:spPr>
          <a:xfrm>
            <a:off x="628650" y="1981196"/>
            <a:ext cx="3476746" cy="5022814"/>
          </a:xfrm>
          <a:prstGeom prst="rect">
            <a:avLst/>
          </a:prstGeom>
        </p:spPr>
      </p:pic>
      <p:sp>
        <p:nvSpPr>
          <p:cNvPr id="24" name="Rectangle 23">
            <a:extLst>
              <a:ext uri="{FF2B5EF4-FFF2-40B4-BE49-F238E27FC236}">
                <a16:creationId xmlns:a16="http://schemas.microsoft.com/office/drawing/2014/main" id="{2AF90EB2-B27A-8F46-B4DE-568ECF813E8F}"/>
              </a:ext>
            </a:extLst>
          </p:cNvPr>
          <p:cNvSpPr/>
          <p:nvPr/>
        </p:nvSpPr>
        <p:spPr>
          <a:xfrm>
            <a:off x="0" y="825500"/>
            <a:ext cx="353568" cy="6032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3B640706-FFDE-D144-BA42-4115E9C92C1F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41300" y="825500"/>
            <a:ext cx="8902700" cy="6032500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D4FE06BD-30D6-8A4B-949E-BCCDC1BCE5CA}"/>
              </a:ext>
            </a:extLst>
          </p:cNvPr>
          <p:cNvSpPr/>
          <p:nvPr/>
        </p:nvSpPr>
        <p:spPr>
          <a:xfrm>
            <a:off x="-548640" y="825500"/>
            <a:ext cx="10302240" cy="6416548"/>
          </a:xfrm>
          <a:prstGeom prst="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7" name="Picture 26">
            <a:extLst>
              <a:ext uri="{FF2B5EF4-FFF2-40B4-BE49-F238E27FC236}">
                <a16:creationId xmlns:a16="http://schemas.microsoft.com/office/drawing/2014/main" id="{EAE770ED-6DEF-334C-A31C-37CBB9DA0A12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1439507" y="1390989"/>
            <a:ext cx="4826000" cy="4648200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88CCF632-EB91-7C45-A32B-5C1CF437E66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1184177" y="986167"/>
            <a:ext cx="5916149" cy="5871833"/>
          </a:xfrm>
          <a:prstGeom prst="rect">
            <a:avLst/>
          </a:prstGeom>
        </p:spPr>
      </p:pic>
      <p:pic>
        <p:nvPicPr>
          <p:cNvPr id="42" name="Picture 41">
            <a:extLst>
              <a:ext uri="{FF2B5EF4-FFF2-40B4-BE49-F238E27FC236}">
                <a16:creationId xmlns:a16="http://schemas.microsoft.com/office/drawing/2014/main" id="{5544E4F4-20B7-704C-8FA5-BD7CC936E330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1161145" y="958319"/>
            <a:ext cx="7001438" cy="6190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94508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6000"/>
                            </p:stCondLst>
                            <p:childTnLst>
                              <p:par>
                                <p:cTn id="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6000"/>
                            </p:stCondLst>
                            <p:childTnLst>
                              <p:par>
                                <p:cTn id="11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10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6000"/>
                            </p:stCondLst>
                            <p:childTnLst>
                              <p:par>
                                <p:cTn id="2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6000"/>
                            </p:stCondLst>
                            <p:childTnLst>
                              <p:par>
                                <p:cTn id="23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6000"/>
                            </p:stCondLst>
                            <p:childTnLst>
                              <p:par>
                                <p:cTn id="26" presetID="1" presetClass="entr" presetSubtype="0" fill="hold" grpId="0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1000"/>
                            </p:stCondLst>
                            <p:childTnLst>
                              <p:par>
                                <p:cTn id="29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100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1000"/>
                            </p:stCondLst>
                            <p:childTnLst>
                              <p:par>
                                <p:cTn id="3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1000"/>
                            </p:stCondLst>
                            <p:childTnLst>
                              <p:par>
                                <p:cTn id="38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1000"/>
                            </p:stCondLst>
                            <p:childTnLst>
                              <p:par>
                                <p:cTn id="41" presetID="1" presetClass="entr" presetSubtype="0" fill="hold" nodeType="afterEffect">
                                  <p:stCondLst>
                                    <p:cond delay="5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22" grpId="0" animBg="1"/>
      <p:bldP spid="24" grpId="0" animBg="1"/>
      <p:bldP spid="28" grpId="0" animBg="1"/>
    </p:bld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0C96623-45A1-7848-B589-D4EA04BCBD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table</a:t>
            </a:r>
            <a:r>
              <a:rPr lang="en-US" dirty="0"/>
              <a:t>: Reimagined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C52345-5FEE-3947-A92E-B496A5DAA3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FB2CC9D-D271-3D46-8055-B36ED330ED9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902700" cy="26543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97971342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47E94C1-DCB6-4D42-8146-84EF31ED25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table</a:t>
            </a:r>
            <a:r>
              <a:rPr lang="en-US" dirty="0"/>
              <a:t>: Reimagined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8397F19-F333-8F4C-99D0-A5FBAAD115C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3BEB041-DFB3-3845-A7B4-2A75201221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902700" cy="3136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932836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B7C22-D192-154B-9D46-6E268D86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VAR(2)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6AD7A87-25A4-6746-902B-B4415DA79B7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38991" y="2075329"/>
                <a:ext cx="8905009" cy="4511671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1,1,1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,1,1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1,2,1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1,2,2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:r>
                  <a:rPr lang="en-US" dirty="0"/>
                  <a:t> </a:t>
                </a:r>
                <a:endParaRPr lang="en-US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1,3,1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1,3,2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2,1,1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2,1,2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,2,1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,2,2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:r>
                  <a:rPr lang="en-US" dirty="0"/>
                  <a:t> </a:t>
                </a:r>
                <a:endParaRPr lang="en-US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2,3,1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+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2,3,2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3,1,1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3,1,2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3,2,1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3,2,2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:r>
                  <a:rPr lang="en-US" dirty="0"/>
                  <a:t> </a:t>
                </a:r>
                <a:endParaRPr lang="en-US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,3,1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+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,3,2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 dirty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 dirty="0"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6AD7A87-25A4-6746-902B-B4415DA79B7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8991" y="2075329"/>
                <a:ext cx="8905009" cy="4511671"/>
              </a:xfrm>
              <a:blipFill>
                <a:blip r:embed="rId3"/>
                <a:stretch>
                  <a:fillRect l="-1140" t="-2528" b="-28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7BE57B-C750-734E-B831-4EEC67EF5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218985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9B558-1886-1F44-B9A7-F8F47D926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table</a:t>
            </a:r>
            <a:r>
              <a:rPr lang="en-US" dirty="0"/>
              <a:t>: Reimagined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C07C4C-FC42-704F-8E9A-43E24A003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BE40FB7-7755-E54F-9E60-8699F3D60BE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902700" cy="4102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4059165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A39B558-1886-1F44-B9A7-F8F47D92674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table</a:t>
            </a:r>
            <a:r>
              <a:rPr lang="en-US" dirty="0"/>
              <a:t>: Reimagined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9C07C4C-FC42-704F-8E9A-43E24A00349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917551-5FEB-D142-8BED-D57B9235DA2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902700" cy="41021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8249118-BF24-7741-AF59-E1643BF534E1}"/>
              </a:ext>
            </a:extLst>
          </p:cNvPr>
          <p:cNvCxnSpPr>
            <a:cxnSpLocks/>
          </p:cNvCxnSpPr>
          <p:nvPr/>
        </p:nvCxnSpPr>
        <p:spPr>
          <a:xfrm>
            <a:off x="4937760" y="2523744"/>
            <a:ext cx="1414272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1210907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BA1977-5E09-5343-9131-DFE86DBCDC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table</a:t>
            </a:r>
            <a:r>
              <a:rPr lang="en-US" dirty="0"/>
              <a:t>: Reimagined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E718A41-664E-064F-A2B2-3927C62C70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46B9CC1-6F6E-A041-BB2A-404FF1BA3A03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t="9848"/>
          <a:stretch/>
        </p:blipFill>
        <p:spPr>
          <a:xfrm>
            <a:off x="628650" y="2090928"/>
            <a:ext cx="8902700" cy="28279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0296919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FDB534F-661F-CA4A-9889-612B5F5369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table</a:t>
            </a:r>
            <a:r>
              <a:rPr lang="en-US" dirty="0"/>
              <a:t>: Reimagined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B47905C-1008-064C-857C-CEEF40F70A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18A63628-2DCC-3C4E-BA1D-F5BCCA35EE4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902700" cy="4102100"/>
          </a:xfrm>
          <a:prstGeom prst="rect">
            <a:avLst/>
          </a:prstGeom>
        </p:spPr>
      </p:pic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F956824C-DC4C-7044-AB4B-AAD50B3AD49B}"/>
              </a:ext>
            </a:extLst>
          </p:cNvPr>
          <p:cNvCxnSpPr>
            <a:cxnSpLocks/>
          </p:cNvCxnSpPr>
          <p:nvPr/>
        </p:nvCxnSpPr>
        <p:spPr>
          <a:xfrm>
            <a:off x="3828288" y="2292096"/>
            <a:ext cx="103632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881825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B7995A4-1D20-FA4B-9592-DBF85D5E6C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table</a:t>
            </a:r>
            <a:r>
              <a:rPr lang="en-US" dirty="0"/>
              <a:t>: Reimagined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F7B420E-F3A9-D148-B5B0-70DBC6E441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AC021657-769D-F747-A013-C44270998E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902700" cy="4584700"/>
          </a:xfrm>
          <a:prstGeom prst="rect">
            <a:avLst/>
          </a:prstGeom>
        </p:spPr>
      </p:pic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A4A03DC9-8D0F-2849-A28A-C1094BF23323}"/>
              </a:ext>
            </a:extLst>
          </p:cNvPr>
          <p:cNvCxnSpPr/>
          <p:nvPr/>
        </p:nvCxnSpPr>
        <p:spPr>
          <a:xfrm>
            <a:off x="1560576" y="2279904"/>
            <a:ext cx="1463040" cy="0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06410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D79F788-0B5C-AF48-9C1F-2BE7F53D88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The new</a:t>
            </a:r>
            <a:r>
              <a:rPr lang="en-US" dirty="0">
                <a:latin typeface="Helvetica Neue" panose="02000503000000020004" pitchFamily="2" charset="0"/>
                <a:ea typeface="Helvetica Neue" panose="02000503000000020004" pitchFamily="2" charset="0"/>
                <a:cs typeface="Helvetica Neue" panose="02000503000000020004" pitchFamily="2" charset="0"/>
              </a:rPr>
              <a:t> </a:t>
            </a: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collect </a:t>
            </a:r>
            <a:r>
              <a:rPr lang="en-US" dirty="0"/>
              <a:t>suite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2F19D98-1047-F041-9A33-9893BBBE904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en-US" dirty="0"/>
              <a:t>Collect results from Stata commands</a:t>
            </a:r>
          </a:p>
          <a:p>
            <a:pPr marL="457200" lvl="1" indent="0">
              <a:buNone/>
            </a:pP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collect:</a:t>
            </a:r>
          </a:p>
          <a:p>
            <a:pPr marL="457200" lvl="1" indent="0">
              <a:buNone/>
            </a:pP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collect get</a:t>
            </a:r>
          </a:p>
          <a:p>
            <a:pPr marL="0" indent="0">
              <a:buNone/>
            </a:pPr>
            <a:r>
              <a:rPr lang="en-US" dirty="0"/>
              <a:t>Create tables by specifying rows and columns</a:t>
            </a:r>
          </a:p>
          <a:p>
            <a:pPr marL="457200" lvl="1" indent="0">
              <a:buNone/>
            </a:pP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collect layout</a:t>
            </a:r>
          </a:p>
          <a:p>
            <a:pPr marL="0" indent="0">
              <a:buNone/>
            </a:pPr>
            <a:r>
              <a:rPr lang="en-US" dirty="0"/>
              <a:t>Customize labels, formats, borders, and more</a:t>
            </a:r>
          </a:p>
          <a:p>
            <a:pPr marL="457200" lvl="1" indent="0">
              <a:buNone/>
            </a:pP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collect label</a:t>
            </a:r>
          </a:p>
          <a:p>
            <a:pPr marL="457200" lvl="1" indent="0">
              <a:buNone/>
            </a:pP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collect style</a:t>
            </a:r>
          </a:p>
          <a:p>
            <a:pPr marL="0" indent="0">
              <a:buNone/>
            </a:pPr>
            <a:r>
              <a:rPr lang="en-US" dirty="0"/>
              <a:t>Export to Word, PDF, HTML,           , and more</a:t>
            </a:r>
          </a:p>
          <a:p>
            <a:pPr marL="457200" lvl="1" indent="0">
              <a:buNone/>
            </a:pPr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collect export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014FDD1-3A91-FB4E-8B62-CEC377D6F3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1028" name="Picture 4" descr="How to get &quot;LaTeX&quot; symbol in document - TeX - LaTeX Stack Exchange">
            <a:extLst>
              <a:ext uri="{FF2B5EF4-FFF2-40B4-BE49-F238E27FC236}">
                <a16:creationId xmlns:a16="http://schemas.microsoft.com/office/drawing/2014/main" id="{B4E142AD-528E-4041-902B-A4E055B4FBB3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12926" r="5156"/>
          <a:stretch/>
        </p:blipFill>
        <p:spPr bwMode="auto">
          <a:xfrm>
            <a:off x="5090092" y="5521124"/>
            <a:ext cx="1064862" cy="4682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20204122"/>
      </p:ext>
    </p:extLst>
  </p:cSld>
  <p:clrMapOvr>
    <a:masterClrMapping/>
  </p:clrMapOvr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390B21-9C6B-6C40-A8B1-29470246B1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Use </a:t>
            </a:r>
            <a:r>
              <a:rPr lang="en-US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collect</a:t>
            </a:r>
            <a:r>
              <a:rPr lang="en-US" dirty="0"/>
              <a:t> to customize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25F1A2FB-C231-344E-9B3E-C10D551237D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6057900" y="6364275"/>
            <a:ext cx="3086100" cy="365125"/>
          </a:xfrm>
        </p:spPr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8744054D-DD23-C542-AD4A-2571497842F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271268"/>
            <a:ext cx="8902700" cy="24130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66AA5EBB-259A-594F-B9B9-8DAD3B8C596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512568"/>
            <a:ext cx="8902700" cy="2413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0E3BB3C5-3277-D44F-A07A-50FB743BC65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" y="2763896"/>
            <a:ext cx="8902700" cy="2413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B8560973-27ED-6546-89BE-804390BAABDE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650" y="3015224"/>
            <a:ext cx="8902700" cy="241300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CCEB6250-34E9-1A4F-BAD1-EB0590481EE7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650" y="3517880"/>
            <a:ext cx="8902700" cy="2413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FE26902-AF1C-E649-8EC1-2D3210E033C7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650" y="3257408"/>
            <a:ext cx="8902700" cy="241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8FA7E8C-CCA0-FA44-8DC7-F8983A28F747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8650" y="2029968"/>
            <a:ext cx="8902700" cy="241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15F6A47-F290-EF4E-97DE-0F85B54B415F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8650" y="3824656"/>
            <a:ext cx="8902700" cy="2895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4234887"/>
      </p:ext>
    </p:extLst>
  </p:cSld>
  <p:clrMapOvr>
    <a:masterClrMapping/>
  </p:clrMapOvr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3EB8A7-96D2-2446-AD8E-2E79BDD032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Save customized styles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5313107-F199-F14E-830A-ED5D7F19615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E6EED8C-D017-B04B-B1B2-4089E5E991C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902700" cy="241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6749B175-4DC0-3E44-9242-66E2D63287C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294856"/>
            <a:ext cx="8902700" cy="241300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B269471A-A3B4-8642-9C91-8AC4BCAE180A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b="88461"/>
          <a:stretch/>
        </p:blipFill>
        <p:spPr>
          <a:xfrm>
            <a:off x="628650" y="2559744"/>
            <a:ext cx="8902700" cy="501174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C06033BC-4CBE-7A4E-8D3F-9254CAC7AB91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t="8263"/>
          <a:stretch/>
        </p:blipFill>
        <p:spPr>
          <a:xfrm>
            <a:off x="628650" y="3133661"/>
            <a:ext cx="8902700" cy="35417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89802741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D7567C-B55C-E141-AA26-713FD9BF97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Export customized tables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3590DD30-C328-CD4F-B42B-EB2E77C1CE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DFFAEC0-F1B4-A04F-9E1B-39391D8FA63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8650" y="2029968"/>
            <a:ext cx="8902700" cy="2413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280DFA76-E641-CC40-BCAB-344064884AA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407184"/>
            <a:ext cx="8137398" cy="4704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62642713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C47C1-0C53-AE4F-8790-E682381F9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Export customized tables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C562D12-22D8-3241-93AB-5366AE85222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B020194D-1C5B-A94E-AC6B-8A2DF4FBCE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029968"/>
            <a:ext cx="8902700" cy="2413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23081187-8845-6840-BE42-73E1BCF68A3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464982"/>
            <a:ext cx="8064246" cy="4388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305754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1B7C22-D192-154B-9D46-6E268D8630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VAR(2) model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6AD7A87-25A4-6746-902B-B4415DA79B71}"/>
                  </a:ext>
                </a:extLst>
              </p:cNvPr>
              <p:cNvSpPr>
                <a:spLocks noGrp="1"/>
              </p:cNvSpPr>
              <p:nvPr>
                <p:ph idx="1"/>
              </p:nvPr>
            </p:nvSpPr>
            <p:spPr>
              <a:xfrm>
                <a:off x="238991" y="2075329"/>
                <a:ext cx="8905009" cy="4511671"/>
              </a:xfrm>
            </p:spPr>
            <p:txBody>
              <a:bodyPr>
                <a:normAutofit fontScale="92500"/>
              </a:bodyPr>
              <a:lstStyle/>
              <a:p>
                <a:pPr marL="0" indent="0">
                  <a:buNone/>
                </a:pPr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0" smtClean="0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1,1,1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1</m:t>
                        </m:r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,1,1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1,2,1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1,2,2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:r>
                  <a:rPr lang="en-US" dirty="0"/>
                  <a:t> </a:t>
                </a:r>
                <a:endParaRPr lang="en-US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1,3,1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1,3,2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14:m>
                  <m:oMath xmlns:m="http://schemas.openxmlformats.org/officeDocument/2006/math"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1,</m:t>
                        </m:r>
                        <m:r>
                          <a:rPr lang="en-US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2,1,1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2,1,2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,2,1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,2,2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:r>
                  <a:rPr lang="en-US" dirty="0"/>
                  <a:t> </a:t>
                </a:r>
                <a:endParaRPr lang="en-US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2,3,1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+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2,3,2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2</m:t>
                        </m:r>
                        <m:r>
                          <a:rPr lang="en-US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r>
                  <a:rPr lang="en-US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 err="1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 </a:t>
                </a:r>
                <a:r>
                  <a:rPr lang="en-US" dirty="0"/>
                  <a:t>=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𝑐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</m:sub>
                    </m:sSub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3,1,1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3,1,2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inflation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3,2,1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 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3,2,2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ogap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:r>
                  <a:rPr lang="en-US" dirty="0"/>
                  <a:t> </a:t>
                </a:r>
                <a:endParaRPr lang="en-US" dirty="0">
                  <a:latin typeface="Cambria Math" panose="02040503050406030204" pitchFamily="18" charset="0"/>
                </a:endParaRPr>
              </a:p>
              <a:p>
                <a:pPr marL="0" indent="0">
                  <a:buNone/>
                </a:pPr>
                <a:r>
                  <a:rPr lang="en-US" dirty="0"/>
                  <a:t>	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+ 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,3,1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t-1</a:t>
                </a:r>
                <a14:m>
                  <m:oMath xmlns:m="http://schemas.openxmlformats.org/officeDocument/2006/math">
                    <m:r>
                      <a:rPr lang="en-US">
                        <a:latin typeface="Cambria Math" panose="02040503050406030204" pitchFamily="18" charset="0"/>
                      </a:rPr>
                      <m:t> +</m:t>
                    </m:r>
                    <m:sSub>
                      <m:sSubPr>
                        <m:ctrlPr>
                          <a:rPr lang="en-US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 </m:t>
                        </m:r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  <a:ea typeface="Cambria Math" panose="02040503050406030204" pitchFamily="18" charset="0"/>
                          </a:rPr>
                          <m:t>𝑎</m:t>
                        </m:r>
                      </m:e>
                      <m:sub>
                        <m:r>
                          <a:rPr lang="en-US" i="1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b="0" i="1" smtClean="0">
                            <a:solidFill>
                              <a:srgbClr val="6069C9"/>
                            </a:solidFill>
                            <a:latin typeface="Cambria Math" panose="02040503050406030204" pitchFamily="18" charset="0"/>
                          </a:rPr>
                          <m:t>,3,2</m:t>
                        </m:r>
                      </m:sub>
                    </m:sSub>
                  </m:oMath>
                </a14:m>
                <a:r>
                  <a:rPr lang="en-US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fedfunds</a:t>
                </a:r>
                <a:r>
                  <a:rPr lang="en-US" baseline="-25000" dirty="0">
                    <a:latin typeface="CMU Typewriter Text" panose="02000609000000000000" pitchFamily="49" charset="0"/>
                    <a:ea typeface="CMU Typewriter Text" panose="02000609000000000000" pitchFamily="49" charset="0"/>
                    <a:cs typeface="CMU Typewriter Text" panose="02000609000000000000" pitchFamily="49" charset="0"/>
                  </a:rPr>
                  <a:t>t-2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+</m:t>
                    </m:r>
                    <m:sSub>
                      <m:sSubPr>
                        <m:ctrlPr>
                          <a:rPr lang="en-US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dirty="0" smtClean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3</m:t>
                        </m:r>
                        <m:r>
                          <a:rPr lang="en-US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 dirty="0">
                            <a:solidFill>
                              <a:srgbClr val="FF0000"/>
                            </a:solidFill>
                            <a:latin typeface="Cambria Math" panose="02040503050406030204" pitchFamily="18" charset="0"/>
                          </a:rPr>
                          <m:t>𝑡</m:t>
                        </m:r>
                      </m:sub>
                    </m:sSub>
                  </m:oMath>
                </a14:m>
                <a:endParaRPr lang="en-US" dirty="0"/>
              </a:p>
              <a:p>
                <a:pPr marL="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Content Placeholder 2">
                <a:extLst>
                  <a:ext uri="{FF2B5EF4-FFF2-40B4-BE49-F238E27FC236}">
                    <a16:creationId xmlns:a16="http://schemas.microsoft.com/office/drawing/2014/main" id="{56AD7A87-25A4-6746-902B-B4415DA79B7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38991" y="2075329"/>
                <a:ext cx="8905009" cy="4511671"/>
              </a:xfrm>
              <a:blipFill>
                <a:blip r:embed="rId3"/>
                <a:stretch>
                  <a:fillRect l="-1140" t="-2528" b="-280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27BE57B-C750-734E-B831-4EEC67EF508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0872884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896A9-A967-3A4D-AF6F-D3A9A6B6CBB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Daily reports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11D77C4-3788-9543-913B-1EB5B0D1C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71F8307-B56D-BD4D-B588-5A1AD9BCF69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42510"/>
          <a:stretch/>
        </p:blipFill>
        <p:spPr>
          <a:xfrm>
            <a:off x="628650" y="2029968"/>
            <a:ext cx="8902700" cy="277450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08E6673-2D12-B44F-B8A4-A09DAA4D255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2846090"/>
            <a:ext cx="8902700" cy="4826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EB212BBB-9C18-7440-8445-E75490F9746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" y="3346893"/>
            <a:ext cx="8902700" cy="241300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90EA2269-4FFF-5A42-955D-BF473F2A645C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650" y="3606396"/>
            <a:ext cx="8902700" cy="241300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830091B7-7827-304E-A4A1-B87FA78A91E5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650" y="3865899"/>
            <a:ext cx="8902700" cy="241300"/>
          </a:xfrm>
          <a:prstGeom prst="rect">
            <a:avLst/>
          </a:prstGeom>
        </p:spPr>
      </p:pic>
      <p:pic>
        <p:nvPicPr>
          <p:cNvPr id="13" name="Picture 12">
            <a:extLst>
              <a:ext uri="{FF2B5EF4-FFF2-40B4-BE49-F238E27FC236}">
                <a16:creationId xmlns:a16="http://schemas.microsoft.com/office/drawing/2014/main" id="{105B527E-ED85-E241-890D-2C5CCC6BD5B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650" y="4135235"/>
            <a:ext cx="8902700" cy="241300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6FBDA947-8CC2-234A-B1B0-ECA5B9D4BEAF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8650" y="2335454"/>
            <a:ext cx="8902700" cy="4826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05F52DA6-73A0-2B4D-BA58-B8D7AECB9A8E}"/>
              </a:ext>
            </a:extLst>
          </p:cNvPr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28650" y="4402135"/>
            <a:ext cx="8902700" cy="1689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4577991"/>
      </p:ext>
    </p:extLst>
  </p:cSld>
  <p:clrMapOvr>
    <a:masterClrMapping/>
  </p:clrMapOvr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CFA6FBF-BE01-7C4A-9021-4767AE54585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1183341"/>
            <a:ext cx="8515350" cy="986113"/>
          </a:xfrm>
        </p:spPr>
        <p:txBody>
          <a:bodyPr>
            <a:normAutofit fontScale="90000"/>
          </a:bodyPr>
          <a:lstStyle/>
          <a:p>
            <a:r>
              <a:rPr lang="en-US" dirty="0"/>
              <a:t>12 new functions for dates/times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366538C-5737-A34D-AA27-D3AFF596E9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0966EB25-26B2-1444-B990-A5E1D4B2A31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81200"/>
            <a:ext cx="7886700" cy="487680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Clockdiff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clockdiff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Clockdiff_frac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clockdiff_frac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today()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now()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daysinmonth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firstdayofmonth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lastdayofmonth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isleapsecond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Clockpart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clockpart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6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datepart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</p:txBody>
      </p:sp>
    </p:spTree>
    <p:extLst>
      <p:ext uri="{BB962C8B-B14F-4D97-AF65-F5344CB8AC3E}">
        <p14:creationId xmlns:p14="http://schemas.microsoft.com/office/powerpoint/2010/main" val="1377862096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9119753-7AB9-694D-9793-389F8AB85C6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23 new functions in Mata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6E05C25-D646-9B46-B484-9EA45C6F85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5">
            <a:extLst>
              <a:ext uri="{FF2B5EF4-FFF2-40B4-BE49-F238E27FC236}">
                <a16:creationId xmlns:a16="http://schemas.microsoft.com/office/drawing/2014/main" id="{1F2B7456-FC9F-A84B-AEE8-FD2B8ABFA7DC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981200"/>
            <a:ext cx="4476750" cy="4876800"/>
          </a:xfrm>
        </p:spPr>
        <p:txBody>
          <a:bodyPr>
            <a:noAutofit/>
          </a:bodyPr>
          <a:lstStyle/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Clockdiff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clockdiff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Clockdiff_frac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clockdiff_frac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 ()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today()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now()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daysinmonth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firstdayofmonth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lastdayofmonth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Clockpart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clockpart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datepart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endParaRPr lang="en-US" sz="2200" dirty="0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409BC25-8B13-6347-BDEB-C09B18223C8E}"/>
              </a:ext>
            </a:extLst>
          </p:cNvPr>
          <p:cNvSpPr txBox="1">
            <a:spLocks/>
          </p:cNvSpPr>
          <p:nvPr/>
        </p:nvSpPr>
        <p:spPr>
          <a:xfrm>
            <a:off x="5105400" y="1981200"/>
            <a:ext cx="4476750" cy="4876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Helvetica Neue" panose="02000503000000020004" pitchFamily="2" charset="0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b="0" i="0" kern="1200">
                <a:solidFill>
                  <a:schemeClr val="tx1"/>
                </a:solidFill>
                <a:latin typeface="Helvetica Neue Light" panose="02000403000000020004" pitchFamily="2" charset="0"/>
                <a:ea typeface="Helvetica Neue Light" panose="02000403000000020004" pitchFamily="2" charset="0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age()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age_frac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birthday() 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previousbirthday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nextbirthday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datediff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datediff_frac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isleapyear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previousleapyear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nextleapyear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 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r>
              <a:rPr lang="en-US" sz="2200" dirty="0" err="1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isleapsecond</a:t>
            </a:r>
            <a:r>
              <a:rPr lang="en-US" sz="2200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()</a:t>
            </a:r>
          </a:p>
          <a:p>
            <a:pPr marL="0" indent="0">
              <a:spcBef>
                <a:spcPts val="0"/>
              </a:spcBef>
              <a:spcAft>
                <a:spcPts val="800"/>
              </a:spcAft>
              <a:buNone/>
            </a:pP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2474335202"/>
      </p:ext>
    </p:extLst>
  </p:cSld>
  <p:clrMapOvr>
    <a:masterClrMapping/>
  </p:clrMapOvr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F7D5BF-2C46-2842-937C-4B568EE96E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Do-file Editor enhancements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B206661-9E96-C140-8684-5D724A23F6A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Syntax highlighting for Java and XML </a:t>
            </a:r>
          </a:p>
          <a:p>
            <a:r>
              <a:rPr lang="en-US" dirty="0"/>
              <a:t>Autocompletion of quotes, parentheses, and brackets </a:t>
            </a:r>
          </a:p>
          <a:p>
            <a:r>
              <a:rPr lang="en-US" dirty="0"/>
              <a:t>Bookmarks and Navigation Control!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2EC64F-A309-BA43-A7E9-4273195A6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136909"/>
      </p:ext>
    </p:extLst>
  </p:cSld>
  <p:clrMapOvr>
    <a:masterClrMapping/>
  </p:clrMapOvr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CF2EC64F-A309-BA43-A7E9-4273195A6A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3" name="dofile2.mp4" descr="dofile2.mp4">
            <a:hlinkClick r:id="" action="ppaction://media"/>
            <a:extLst>
              <a:ext uri="{FF2B5EF4-FFF2-40B4-BE49-F238E27FC236}">
                <a16:creationId xmlns:a16="http://schemas.microsoft.com/office/drawing/2014/main" id="{6E5BAA67-F8DF-1A49-9C62-77C4B3712ACD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 rotWithShape="1">
          <a:blip r:embed="rId5"/>
          <a:srcRect r="49067"/>
          <a:stretch/>
        </p:blipFill>
        <p:spPr>
          <a:xfrm>
            <a:off x="158496" y="1349375"/>
            <a:ext cx="4657344" cy="51435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8D35D079-FCD8-694A-8BB3-14F89D32D797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815840" y="1349374"/>
            <a:ext cx="4169664" cy="515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21426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00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72B29F-0A5A-F44B-BD8B-A070795CCDD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Stata 17 is faster!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6B34AC6-6CDA-8D49-8993-8310616113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sort</a:t>
            </a: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 is 1.5 to 6 times faster</a:t>
            </a:r>
          </a:p>
          <a:p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collapse</a:t>
            </a: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 is 6 to 13 times faster for mean computation and 40 to 70 times faster for computation of statistics</a:t>
            </a:r>
          </a:p>
          <a:p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import delimited </a:t>
            </a: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is up to 4 times faster</a:t>
            </a:r>
          </a:p>
          <a:p>
            <a:r>
              <a:rPr lang="en-US" b="1" dirty="0"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mixed</a:t>
            </a:r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 is 2 to 3 times faster</a:t>
            </a:r>
          </a:p>
          <a:p>
            <a:r>
              <a:rPr lang="en-US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The Linear Algebra Package (LAPACK) underlying many of Mata's functions and operators is now powered by Intel Math Kernel Library (MKL)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41FC53F-DE34-4A4A-9434-BDB11B8802A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8558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 p14:presetBounceEnd="5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0000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0000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8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5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" fill="hold">
                                <p:stCondLst>
                                  <p:cond delay="500"/>
                                </p:stCondLst>
                                <p:childTnLst>
                                  <p:par>
                                    <p:cTn id="10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" dur="500" fill="hold"/>
                                            <p:tgtEl>
                                              <p:spTgt spid="3">
                                                <p:txEl>
                                                  <p:pRg st="0" end="0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4" fill="hold">
                                <p:stCondLst>
                                  <p:cond delay="1500"/>
                                </p:stCondLst>
                                <p:childTnLst>
                                  <p:par>
                                    <p:cTn id="15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500" fill="hold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500" fill="hold"/>
                                            <p:tgtEl>
                                              <p:spTgt spid="3">
                                                <p:txEl>
                                                  <p:pRg st="1" end="1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9" fill="hold">
                                <p:stCondLst>
                                  <p:cond delay="2500"/>
                                </p:stCondLst>
                                <p:childTnLst>
                                  <p:par>
                                    <p:cTn id="20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2" dur="500" fill="hold"/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3" dur="500" fill="hold"/>
                                            <p:tgtEl>
                                              <p:spTgt spid="3">
                                                <p:txEl>
                                                  <p:pRg st="2" end="2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4" fill="hold">
                                <p:stCondLst>
                                  <p:cond delay="3500"/>
                                </p:stCondLst>
                                <p:childTnLst>
                                  <p:par>
                                    <p:cTn id="25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500" fill="hold"/>
                                            <p:tgtEl>
                                              <p:spTgt spid="3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500" fill="hold"/>
                                            <p:tgtEl>
                                              <p:spTgt spid="3">
                                                <p:txEl>
                                                  <p:pRg st="3" end="3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29" fill="hold">
                                <p:stCondLst>
                                  <p:cond delay="4500"/>
                                </p:stCondLst>
                                <p:childTnLst>
                                  <p:par>
                                    <p:cTn id="30" presetID="2" presetClass="entr" presetSubtype="8" fill="hold" nodeType="after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500" fill="hold"/>
                                            <p:tgtEl>
                                              <p:spTgt spid="3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500" fill="hold"/>
                                            <p:tgtEl>
                                              <p:spTgt spid="3">
                                                <p:txEl>
                                                  <p:pRg st="4" end="4"/>
                                                </p:txEl>
                                              </p:spTgt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" grpId="0"/>
        </p:bldLst>
      </p:timing>
    </mc:Fallback>
  </mc:AlternateContent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100B3-6EDA-1D4C-9465-5C9FC23A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Speed improvements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266C6A-BFB6-C049-836E-715C79306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0B82BE-39EC-014A-874E-1F673552217C}"/>
              </a:ext>
            </a:extLst>
          </p:cNvPr>
          <p:cNvSpPr txBox="1"/>
          <p:nvPr/>
        </p:nvSpPr>
        <p:spPr>
          <a:xfrm>
            <a:off x="628650" y="1874244"/>
            <a:ext cx="713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6069C9"/>
                </a:solidFill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sort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E1F5962-047F-C74F-93DA-1EBBF562D2E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335908"/>
            <a:ext cx="5730586" cy="41676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6214650"/>
      </p:ext>
    </p:extLst>
  </p:cSld>
  <p:clrMapOvr>
    <a:masterClrMapping/>
  </p:clrMapOvr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100B3-6EDA-1D4C-9465-5C9FC23A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Speed improvements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266C6A-BFB6-C049-836E-715C79306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0B82BE-39EC-014A-874E-1F673552217C}"/>
              </a:ext>
            </a:extLst>
          </p:cNvPr>
          <p:cNvSpPr txBox="1"/>
          <p:nvPr/>
        </p:nvSpPr>
        <p:spPr>
          <a:xfrm>
            <a:off x="628650" y="1874244"/>
            <a:ext cx="713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6069C9"/>
                </a:solidFill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collapse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2364B5DB-0389-3149-A53D-53D5D223366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2315126"/>
            <a:ext cx="5751368" cy="41828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5184144"/>
      </p:ext>
    </p:extLst>
  </p:cSld>
  <p:clrMapOvr>
    <a:masterClrMapping/>
  </p:clrMapOvr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45100B3-6EDA-1D4C-9465-5C9FC23A97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Speed improvements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6E266C6A-BFB6-C049-836E-715C7930604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On Mac MP4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000B82BE-39EC-014A-874E-1F673552217C}"/>
              </a:ext>
            </a:extLst>
          </p:cNvPr>
          <p:cNvSpPr txBox="1"/>
          <p:nvPr/>
        </p:nvSpPr>
        <p:spPr>
          <a:xfrm>
            <a:off x="628650" y="1874244"/>
            <a:ext cx="713335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>
                <a:solidFill>
                  <a:srgbClr val="6069C9"/>
                </a:solidFill>
                <a:latin typeface="CMU Typewriter Text" panose="02000609000000000000" pitchFamily="49" charset="0"/>
                <a:ea typeface="CMU Typewriter Text" panose="02000609000000000000" pitchFamily="49" charset="0"/>
                <a:cs typeface="CMU Typewriter Text" panose="02000609000000000000" pitchFamily="49" charset="0"/>
              </a:rPr>
              <a:t>mixed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731B1A75-F5BA-CF4A-9A3D-72F430A0B31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5734585"/>
            <a:ext cx="9144000" cy="221602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37C41583-E848-FF40-A1AF-3AE79D1DFAB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8650" y="5982214"/>
            <a:ext cx="9144000" cy="221602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241BB4ED-4C55-944A-AB58-FBDD3C54623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28650" y="5265284"/>
            <a:ext cx="9144000" cy="221602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ED73B9EB-7BF1-114A-8A64-CF933574980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650" y="4819391"/>
            <a:ext cx="9144000" cy="443204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C9C9941-3209-414D-945B-58010BEC0644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650" y="4730347"/>
            <a:ext cx="9144000" cy="221602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F3C2306F-131B-744F-A2A8-9B339CC9C7DA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628650" y="3880829"/>
            <a:ext cx="9144000" cy="225339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37696625-16E3-E744-AA43-49B31A4B4C60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628650" y="3187237"/>
            <a:ext cx="9144000" cy="2253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A53F8A26-F018-6946-99CD-7F3E6DF7A00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8650" y="3654674"/>
            <a:ext cx="9144000" cy="221602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C1E70016-76A2-1540-B25B-D44FAF70659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28650" y="2739480"/>
            <a:ext cx="9144000" cy="443204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F774F87D-1AF4-954E-9AE5-8060DE3D33B8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28650" y="2650436"/>
            <a:ext cx="9144000" cy="221602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5ADD75A1-5A3E-B64C-9751-D4EE16C53035}"/>
              </a:ext>
            </a:extLst>
          </p:cNvPr>
          <p:cNvSpPr txBox="1"/>
          <p:nvPr/>
        </p:nvSpPr>
        <p:spPr>
          <a:xfrm>
            <a:off x="628650" y="2317473"/>
            <a:ext cx="3943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In Stata 16: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8555DABD-0E5F-7241-A0F8-E2F642F713AF}"/>
              </a:ext>
            </a:extLst>
          </p:cNvPr>
          <p:cNvSpPr txBox="1"/>
          <p:nvPr/>
        </p:nvSpPr>
        <p:spPr>
          <a:xfrm>
            <a:off x="628650" y="4393254"/>
            <a:ext cx="394335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u="sng" dirty="0">
                <a:latin typeface="Helvetica Neue Light" panose="02000403000000020004" pitchFamily="2" charset="0"/>
                <a:ea typeface="Helvetica Neue Light" panose="02000403000000020004" pitchFamily="2" charset="0"/>
              </a:rPr>
              <a:t>In Stata 17:</a:t>
            </a:r>
          </a:p>
        </p:txBody>
      </p:sp>
    </p:spTree>
    <p:extLst>
      <p:ext uri="{BB962C8B-B14F-4D97-AF65-F5344CB8AC3E}">
        <p14:creationId xmlns:p14="http://schemas.microsoft.com/office/powerpoint/2010/main" val="2307139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30504F4-5F89-4C49-A9A5-04945BD50E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940272"/>
            <a:ext cx="7886700" cy="986113"/>
          </a:xfrm>
        </p:spPr>
        <p:txBody>
          <a:bodyPr/>
          <a:lstStyle/>
          <a:p>
            <a:r>
              <a:rPr lang="en-US" dirty="0" err="1"/>
              <a:t>PyStata</a:t>
            </a:r>
            <a:endParaRPr lang="en-US" dirty="0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6D51DA3-7483-1A42-A4D7-E746E1D987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C7B90F9-21C2-6B40-837D-80071E0F310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1801586"/>
            <a:ext cx="9144000" cy="5056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765834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tata17_wnotes" id="{378B17D0-42E8-664C-B659-22B88D6D409B}" vid="{251EDADC-3F8E-AD41-9DF7-84147BA94F76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107855</TotalTime>
  <Words>2718</Words>
  <Application>Microsoft Office PowerPoint</Application>
  <PresentationFormat>On-screen Show (4:3)</PresentationFormat>
  <Paragraphs>894</Paragraphs>
  <Slides>105</Slides>
  <Notes>104</Notes>
  <HiddenSlides>0</HiddenSlides>
  <MMClips>1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105</vt:i4>
      </vt:variant>
    </vt:vector>
  </HeadingPairs>
  <TitlesOfParts>
    <vt:vector size="117" baseType="lpstr">
      <vt:lpstr>CMU Typewriter Text</vt:lpstr>
      <vt:lpstr>HELVETICA LIGHT</vt:lpstr>
      <vt:lpstr>HELVETICA LIGHT</vt:lpstr>
      <vt:lpstr>Helvetica Neue</vt:lpstr>
      <vt:lpstr>HELVETICA NEUE LIGHT</vt:lpstr>
      <vt:lpstr>HELVETICA NEUE LIGHT</vt:lpstr>
      <vt:lpstr>Helvetica Neue Medium</vt:lpstr>
      <vt:lpstr>Helvetica Neue UltraLight</vt:lpstr>
      <vt:lpstr>Arial</vt:lpstr>
      <vt:lpstr>Calibri</vt:lpstr>
      <vt:lpstr>Cambria Math</vt:lpstr>
      <vt:lpstr>Office Theme</vt:lpstr>
      <vt:lpstr>Stata 17:  A guided tour</vt:lpstr>
      <vt:lpstr>New in Stata 17</vt:lpstr>
      <vt:lpstr>Outline</vt:lpstr>
      <vt:lpstr>New in Bayesian</vt:lpstr>
      <vt:lpstr>bayes:</vt:lpstr>
      <vt:lpstr>Vector autoregressive (VAR) models</vt:lpstr>
      <vt:lpstr>VAR(2) model</vt:lpstr>
      <vt:lpstr>VAR(2) model</vt:lpstr>
      <vt:lpstr>VAR(2) model</vt:lpstr>
      <vt:lpstr>What is Bayesian analysis?</vt:lpstr>
      <vt:lpstr>Why Bayesian analysis?</vt:lpstr>
      <vt:lpstr>Bayesian VAR models</vt:lpstr>
      <vt:lpstr>Comparing lags</vt:lpstr>
      <vt:lpstr>Parameter stability</vt:lpstr>
      <vt:lpstr>Dynamic forecasts</vt:lpstr>
      <vt:lpstr>IRF analysis</vt:lpstr>
      <vt:lpstr>FEVD analysis</vt:lpstr>
      <vt:lpstr>Bayesian DSGE models</vt:lpstr>
      <vt:lpstr>IRF analysis</vt:lpstr>
      <vt:lpstr>bayes: </vt:lpstr>
      <vt:lpstr>Panel-data  multinomial logit (MNL) models</vt:lpstr>
      <vt:lpstr>Panel-data MNL model </vt:lpstr>
      <vt:lpstr>Marginal probabilities </vt:lpstr>
      <vt:lpstr>Panel-data MNL model </vt:lpstr>
      <vt:lpstr>Panel-data MNL model </vt:lpstr>
      <vt:lpstr>New in bayesmh</vt:lpstr>
      <vt:lpstr>Chick growth</vt:lpstr>
      <vt:lpstr>Bayesian MV multilevel model</vt:lpstr>
      <vt:lpstr>Informative dropout model</vt:lpstr>
      <vt:lpstr>Informative dropout model</vt:lpstr>
      <vt:lpstr>Interval-censored Cox models</vt:lpstr>
      <vt:lpstr>Interval-censored Cox models</vt:lpstr>
      <vt:lpstr>Diagnostics</vt:lpstr>
      <vt:lpstr>Survivor functions</vt:lpstr>
      <vt:lpstr>New in lasso</vt:lpstr>
      <vt:lpstr>Prediction</vt:lpstr>
      <vt:lpstr>OLS Regression</vt:lpstr>
      <vt:lpstr>OLS Regression</vt:lpstr>
      <vt:lpstr>Lasso</vt:lpstr>
      <vt:lpstr>Lasso in Stata</vt:lpstr>
      <vt:lpstr>BIC selection</vt:lpstr>
      <vt:lpstr>BIC selection</vt:lpstr>
      <vt:lpstr>Lasso with clustered data</vt:lpstr>
      <vt:lpstr>Lasso for clustered data</vt:lpstr>
      <vt:lpstr>Lasso for clustered data</vt:lpstr>
      <vt:lpstr>Treatment effects</vt:lpstr>
      <vt:lpstr>Treatment effects</vt:lpstr>
      <vt:lpstr>Treatment-effects lasso</vt:lpstr>
      <vt:lpstr>Difference in differences (DID)</vt:lpstr>
      <vt:lpstr>Difference in differences (DID)</vt:lpstr>
      <vt:lpstr>A new admissions procedure</vt:lpstr>
      <vt:lpstr>DID in Stata</vt:lpstr>
      <vt:lpstr>DID in Stata</vt:lpstr>
      <vt:lpstr>DID diagnostics</vt:lpstr>
      <vt:lpstr>DID diagnostics</vt:lpstr>
      <vt:lpstr>Small number of groups</vt:lpstr>
      <vt:lpstr>New in trend tests</vt:lpstr>
      <vt:lpstr>Nonparametric tests for trend</vt:lpstr>
      <vt:lpstr>Response types</vt:lpstr>
      <vt:lpstr>Cochran-Armitage test</vt:lpstr>
      <vt:lpstr>Exact p-values</vt:lpstr>
      <vt:lpstr>New in meta-analysis</vt:lpstr>
      <vt:lpstr>Meta-analysis</vt:lpstr>
      <vt:lpstr>Meta-analysis</vt:lpstr>
      <vt:lpstr>Meta-analysis in Stata</vt:lpstr>
      <vt:lpstr>Galbraith plots</vt:lpstr>
      <vt:lpstr>Galbraith plots</vt:lpstr>
      <vt:lpstr>Leave-one-out</vt:lpstr>
      <vt:lpstr>Multivariate meta-analysis</vt:lpstr>
      <vt:lpstr>MV meta-regression in Stata</vt:lpstr>
      <vt:lpstr>Heterogeneity</vt:lpstr>
      <vt:lpstr>MV meta-regression in Stata</vt:lpstr>
      <vt:lpstr>Zero-inflated ordered logit model</vt:lpstr>
      <vt:lpstr>Zero-inflated ordered logit model</vt:lpstr>
      <vt:lpstr>Zero-inflated ordered logit model</vt:lpstr>
      <vt:lpstr>Zero-inflated ordered logit model</vt:lpstr>
      <vt:lpstr>Customizable tables</vt:lpstr>
      <vt:lpstr>table: Reimagined</vt:lpstr>
      <vt:lpstr>table: Reimagined</vt:lpstr>
      <vt:lpstr>table: Reimagined</vt:lpstr>
      <vt:lpstr>table: Reimagined</vt:lpstr>
      <vt:lpstr>table: Reimagined</vt:lpstr>
      <vt:lpstr>table: Reimagined</vt:lpstr>
      <vt:lpstr>table: Reimagined</vt:lpstr>
      <vt:lpstr>The new collect suite</vt:lpstr>
      <vt:lpstr>Use collect to customize</vt:lpstr>
      <vt:lpstr>Save customized styles</vt:lpstr>
      <vt:lpstr>Export customized tables</vt:lpstr>
      <vt:lpstr>Export customized tables</vt:lpstr>
      <vt:lpstr>Daily reports</vt:lpstr>
      <vt:lpstr>12 new functions for dates/times</vt:lpstr>
      <vt:lpstr>23 new functions in Mata</vt:lpstr>
      <vt:lpstr>Do-file Editor enhancements</vt:lpstr>
      <vt:lpstr>PowerPoint Presentation</vt:lpstr>
      <vt:lpstr>Stata 17 is faster!</vt:lpstr>
      <vt:lpstr>Speed improvements</vt:lpstr>
      <vt:lpstr>Speed improvements</vt:lpstr>
      <vt:lpstr>Speed improvements</vt:lpstr>
      <vt:lpstr>PyStata</vt:lpstr>
      <vt:lpstr>PyStata</vt:lpstr>
      <vt:lpstr>Jupyter Notebook</vt:lpstr>
      <vt:lpstr>Interactions with other languages, software, and operating systems</vt:lpstr>
      <vt:lpstr>New in Stata 17</vt:lpstr>
      <vt:lpstr>Learn more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Multilevel/  Mixed Models  Using Stata</dc:title>
  <dc:creator>Meghan Cain</dc:creator>
  <cp:lastModifiedBy>Training Instructor</cp:lastModifiedBy>
  <cp:revision>1411</cp:revision>
  <cp:lastPrinted>2020-09-18T16:12:50Z</cp:lastPrinted>
  <dcterms:created xsi:type="dcterms:W3CDTF">2020-06-30T21:17:10Z</dcterms:created>
  <dcterms:modified xsi:type="dcterms:W3CDTF">2021-05-20T21:27:46Z</dcterms:modified>
</cp:coreProperties>
</file>