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56" r:id="rId2"/>
    <p:sldId id="257" r:id="rId3"/>
    <p:sldId id="278" r:id="rId4"/>
    <p:sldId id="260" r:id="rId5"/>
    <p:sldId id="332" r:id="rId6"/>
    <p:sldId id="262" r:id="rId7"/>
    <p:sldId id="298" r:id="rId8"/>
    <p:sldId id="266" r:id="rId9"/>
    <p:sldId id="267" r:id="rId10"/>
    <p:sldId id="268" r:id="rId11"/>
    <p:sldId id="269" r:id="rId12"/>
    <p:sldId id="272" r:id="rId13"/>
    <p:sldId id="343" r:id="rId14"/>
    <p:sldId id="319" r:id="rId15"/>
    <p:sldId id="271" r:id="rId16"/>
    <p:sldId id="274" r:id="rId17"/>
    <p:sldId id="276" r:id="rId18"/>
    <p:sldId id="284" r:id="rId19"/>
    <p:sldId id="285" r:id="rId20"/>
    <p:sldId id="337" r:id="rId21"/>
    <p:sldId id="338" r:id="rId22"/>
    <p:sldId id="339" r:id="rId23"/>
    <p:sldId id="320" r:id="rId24"/>
    <p:sldId id="283" r:id="rId25"/>
    <p:sldId id="279" r:id="rId26"/>
    <p:sldId id="286" r:id="rId27"/>
    <p:sldId id="333" r:id="rId28"/>
    <p:sldId id="280" r:id="rId29"/>
    <p:sldId id="281" r:id="rId30"/>
    <p:sldId id="287" r:id="rId31"/>
    <p:sldId id="288" r:id="rId32"/>
    <p:sldId id="331" r:id="rId33"/>
    <p:sldId id="321" r:id="rId34"/>
    <p:sldId id="291" r:id="rId35"/>
    <p:sldId id="292" r:id="rId36"/>
    <p:sldId id="293" r:id="rId37"/>
    <p:sldId id="334" r:id="rId38"/>
    <p:sldId id="322" r:id="rId39"/>
    <p:sldId id="329" r:id="rId40"/>
    <p:sldId id="296" r:id="rId41"/>
    <p:sldId id="335" r:id="rId42"/>
    <p:sldId id="336" r:id="rId43"/>
    <p:sldId id="297" r:id="rId44"/>
    <p:sldId id="323" r:id="rId45"/>
    <p:sldId id="299" r:id="rId46"/>
    <p:sldId id="300" r:id="rId47"/>
    <p:sldId id="301" r:id="rId48"/>
    <p:sldId id="324" r:id="rId49"/>
    <p:sldId id="303" r:id="rId50"/>
    <p:sldId id="302" r:id="rId51"/>
    <p:sldId id="304" r:id="rId52"/>
    <p:sldId id="305" r:id="rId53"/>
    <p:sldId id="325" r:id="rId54"/>
    <p:sldId id="306" r:id="rId55"/>
    <p:sldId id="340" r:id="rId56"/>
    <p:sldId id="341" r:id="rId57"/>
    <p:sldId id="328" r:id="rId58"/>
    <p:sldId id="342" r:id="rId59"/>
    <p:sldId id="327" r:id="rId60"/>
    <p:sldId id="326" r:id="rId61"/>
    <p:sldId id="330" r:id="rId62"/>
    <p:sldId id="258" r:id="rId6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7" autoAdjust="0"/>
    <p:restoredTop sz="94660"/>
  </p:normalViewPr>
  <p:slideViewPr>
    <p:cSldViewPr snapToGrid="0">
      <p:cViewPr varScale="1">
        <p:scale>
          <a:sx n="69" d="100"/>
          <a:sy n="69" d="100"/>
        </p:scale>
        <p:origin x="167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6ADE45-53BD-413A-B3A0-8AEDBD6BBAAD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2CD416-DBA9-4EA0-9555-78930EDE18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645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23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03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252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8906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546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place(</a:t>
            </a:r>
            <a:r>
              <a:rPr lang="en-US" dirty="0" err="1"/>
              <a:t>inlabels</a:t>
            </a:r>
            <a:r>
              <a:rPr lang="en-US" dirty="0"/>
              <a:t>) specifies that the sample frequency statistics be added to the column header labels.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279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place(</a:t>
            </a:r>
            <a:r>
              <a:rPr lang="en-US" dirty="0" err="1"/>
              <a:t>seplabels</a:t>
            </a:r>
            <a:r>
              <a:rPr lang="en-US" dirty="0"/>
              <a:t>) specifies that the sample frequency statistics be stacked in the column header as separate labels.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6930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722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7498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337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Kruskal-Wallis rank test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881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6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Kruskal-Wallis rank test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9831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2294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1685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1057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8629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Kwallis</a:t>
            </a:r>
            <a:r>
              <a:rPr lang="en-US" sz="1200" dirty="0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dirty="0"/>
              <a:t>Kruskal-Wallis rank test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fisher Fisher's exact test</a:t>
            </a:r>
          </a:p>
          <a:p>
            <a:r>
              <a:rPr lang="en-US" sz="1200" dirty="0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lrchi2</a:t>
            </a:r>
            <a:r>
              <a:rPr lang="en-US" dirty="0"/>
              <a:t> likelihood-ratio chi-squared test</a:t>
            </a:r>
          </a:p>
          <a:p>
            <a:r>
              <a:rPr lang="en-US" dirty="0"/>
              <a:t>Gamma  Goodman and Kruskal's gamma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462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5069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305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86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931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905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099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CD416-DBA9-4EA0-9555-78930EDE185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559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451D-768B-41AE-8009-6D04A65E5B64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213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7D6D5-18A4-421F-8F72-B6C04424ACA0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352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F8A1E-B40B-480A-9F14-B7F78A51A0B5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73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1A0C-F69C-4CA6-AEF4-6C7A931695FF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62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6237-73F9-4934-94EB-EE369B02003E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367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0FC46-69D6-4B91-94C7-A22048629A58}" type="datetime1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28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3E17-E292-47AC-BFF1-FBC3F135354F}" type="datetime1">
              <a:rPr lang="en-US" smtClean="0"/>
              <a:t>3/3/2025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311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43CC2-AE38-4FBD-B7B1-026B5F43289D}" type="datetime1">
              <a:rPr lang="en-US" smtClean="0"/>
              <a:t>3/3/2025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75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8633D-10DF-4F8A-902C-5C6304E73900}" type="datetime1">
              <a:rPr lang="en-US" smtClean="0"/>
              <a:t>3/3/2025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84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8942F-D9D9-48C3-988E-0D884441F4F4}" type="datetime1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035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8AAA5-4CEE-4AB7-ADE2-193AE139854A}" type="datetime1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391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5BD5A-1E40-4373-B4F1-C97E22B0E44B}" type="datetime1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67742-289C-492E-89CF-E686C94A7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731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a.com/manuals13/svysubpopulationestimation.pdf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a.com/support/faqs/reporting/dtable-handle-survey-data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hyperlink" Target="https://blog.stata.com/2023/06/26/creating-tables-of-descriptive-statistics-in-stata-18-the-new-dtable-command/" TargetMode="Externa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ata.com/support/faqs/reporting/combine-multiple-tables/#ex_3b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alist.org/forums/forum/general-stata-discussion/general/1719272-formatting-binary-and-categorical-variables-and-p-values-using-table" TargetMode="External"/><Relationship Id="rId2" Type="http://schemas.openxmlformats.org/officeDocument/2006/relationships/hyperlink" Target="https://blog.stata.com/2021/06/24/customizable-tables-in-stata-17-part-3-the-classic-table-1/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a.com/new-in-stata/create-export-descriptive-statistic-tables/" TargetMode="External"/><Relationship Id="rId7" Type="http://schemas.openxmlformats.org/officeDocument/2006/relationships/hyperlink" Target="https://www.stata.com/training/public/customize-reproducible-tables-using-stata/" TargetMode="External"/><Relationship Id="rId2" Type="http://schemas.openxmlformats.org/officeDocument/2006/relationships/hyperlink" Target="https://www.stata.com/manuals/rdtable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208AgliXs3E" TargetMode="External"/><Relationship Id="rId5" Type="http://schemas.openxmlformats.org/officeDocument/2006/relationships/hyperlink" Target="https://www.youtube.com/watch?v=NGLJig-nfZU" TargetMode="External"/><Relationship Id="rId4" Type="http://schemas.openxmlformats.org/officeDocument/2006/relationships/hyperlink" Target="https://blog.stata.com/2023/06/26/creating-tables-of-descriptive-statistics-in-stata-18-the-new-dtable-command/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alist.org/" TargetMode="External"/><Relationship Id="rId2" Type="http://schemas.openxmlformats.org/officeDocument/2006/relationships/hyperlink" Target="mailto:tech-support@stata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FFD79-34AC-7591-4996-055DB793AE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014984"/>
            <a:ext cx="7772400" cy="2496311"/>
          </a:xfrm>
        </p:spPr>
        <p:txBody>
          <a:bodyPr>
            <a:normAutofit/>
          </a:bodyPr>
          <a:lstStyle/>
          <a:p>
            <a:r>
              <a:rPr lang="en-US" sz="3200" b="1" i="0" dirty="0">
                <a:solidFill>
                  <a:schemeClr val="bg1"/>
                </a:solidFill>
                <a:effectLst/>
                <a:latin typeface="Inter" panose="02000503000000020004" pitchFamily="2" charset="0"/>
                <a:ea typeface="Inter" panose="02000503000000020004" pitchFamily="2" charset="0"/>
              </a:rPr>
              <a:t>Tables of descriptive statistics</a:t>
            </a:r>
            <a:endParaRPr lang="en-US" dirty="0">
              <a:solidFill>
                <a:schemeClr val="bg1"/>
              </a:solidFill>
              <a:latin typeface="Inter Light" panose="02000503000000020004" pitchFamily="2" charset="0"/>
              <a:ea typeface="Inter Light" panose="02000503000000020004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B446F5-D4AE-9F69-6F7F-4E2188C268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6858000" cy="137160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4 March 2025, 11:00 AM CST</a:t>
            </a:r>
            <a:endParaRPr lang="en-US" altLang="zh-CN" dirty="0">
              <a:solidFill>
                <a:schemeClr val="accent1">
                  <a:lumMod val="40000"/>
                  <a:lumOff val="60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  <a:p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Mia Lv, </a:t>
            </a:r>
            <a:r>
              <a:rPr lang="en-US" dirty="0" err="1">
                <a:solidFill>
                  <a:schemeClr val="accent1">
                    <a:lumMod val="40000"/>
                    <a:lumOff val="60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StataCorp</a:t>
            </a:r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654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1: The first try (3)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49" y="1609343"/>
            <a:ext cx="4109605" cy="476374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sysuse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auto, clear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(1978 automobile data)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Summary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 74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6,165.257 (2,949.496)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3,019.459 (777.194)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21.297 (5.786)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(2.9%)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(11.6%)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30 (43.5%)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18 (26.1%)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11 (15.9%)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2779552-824D-5CC7-0BC4-EBDB26DD51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437769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FF0000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Continuous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 variable default statistics: </a:t>
            </a:r>
          </a:p>
          <a:p>
            <a:pPr marL="0" indent="0">
              <a:buNone/>
            </a:pP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  </a:t>
            </a:r>
            <a:r>
              <a:rPr lang="en-US" b="1" dirty="0">
                <a:latin typeface="Inter Light" panose="02000503000000020004" pitchFamily="2" charset="0"/>
                <a:ea typeface="Inter Light" panose="02000503000000020004" pitchFamily="2" charset="0"/>
              </a:rPr>
              <a:t>mean (standard deviation)</a:t>
            </a:r>
          </a:p>
          <a:p>
            <a:pPr marL="0" indent="0">
              <a:buNone/>
            </a:pPr>
            <a:endParaRPr lang="en-US" b="1" dirty="0">
              <a:latin typeface="Inter Light" panose="02000503000000020004" pitchFamily="2" charset="0"/>
              <a:ea typeface="Inter Light" panose="02000503000000020004" pitchFamily="2" charset="0"/>
            </a:endParaRPr>
          </a:p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25D87C-FCCA-4B53-434C-AED821673348}"/>
              </a:ext>
            </a:extLst>
          </p:cNvPr>
          <p:cNvSpPr/>
          <p:nvPr/>
        </p:nvSpPr>
        <p:spPr>
          <a:xfrm>
            <a:off x="628650" y="3603371"/>
            <a:ext cx="3623310" cy="81318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74BC87D-0559-A087-550B-5C6F25CD430C}"/>
              </a:ext>
            </a:extLst>
          </p:cNvPr>
          <p:cNvCxnSpPr>
            <a:cxnSpLocks/>
          </p:cNvCxnSpPr>
          <p:nvPr/>
        </p:nvCxnSpPr>
        <p:spPr>
          <a:xfrm>
            <a:off x="1435608" y="2331720"/>
            <a:ext cx="14081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1101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1: The first try (3)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09344"/>
            <a:ext cx="3886200" cy="463600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sysuse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auto, clear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(1978 automobile data)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Summary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 74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6,165.257 (2,949.496)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3,019.459 (777.194)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21.297 (5.786)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(2.9%)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(11.6%)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30 (43.5%)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18 (26.1%)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11 (15.9%)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2779552-824D-5CC7-0BC4-EBDB26DD51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4341114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Continuous variable default statistics: </a:t>
            </a:r>
          </a:p>
          <a:p>
            <a:pPr marL="0" indent="0">
              <a:buNone/>
            </a:pP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  </a:t>
            </a:r>
            <a:r>
              <a:rPr lang="en-US" b="1" dirty="0">
                <a:latin typeface="Inter Light" panose="02000503000000020004" pitchFamily="2" charset="0"/>
                <a:ea typeface="Inter Light" panose="02000503000000020004" pitchFamily="2" charset="0"/>
              </a:rPr>
              <a:t>mean (standard deviation)</a:t>
            </a:r>
          </a:p>
          <a:p>
            <a:r>
              <a:rPr lang="en-US" dirty="0">
                <a:solidFill>
                  <a:srgbClr val="FF0000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Factor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 variable default statistics</a:t>
            </a:r>
          </a:p>
          <a:p>
            <a:pPr marL="0" indent="0">
              <a:buNone/>
            </a:pP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  </a:t>
            </a:r>
            <a:r>
              <a:rPr lang="en-US" b="1" dirty="0">
                <a:latin typeface="Inter Light" panose="02000503000000020004" pitchFamily="2" charset="0"/>
                <a:ea typeface="Inter Light" panose="02000503000000020004" pitchFamily="2" charset="0"/>
              </a:rPr>
              <a:t>frequency (percent)</a:t>
            </a:r>
          </a:p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25D87C-FCCA-4B53-434C-AED821673348}"/>
              </a:ext>
            </a:extLst>
          </p:cNvPr>
          <p:cNvSpPr/>
          <p:nvPr/>
        </p:nvSpPr>
        <p:spPr>
          <a:xfrm>
            <a:off x="628650" y="4353178"/>
            <a:ext cx="3614166" cy="1590421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74BC87D-0559-A087-550B-5C6F25CD430C}"/>
              </a:ext>
            </a:extLst>
          </p:cNvPr>
          <p:cNvCxnSpPr>
            <a:cxnSpLocks/>
          </p:cNvCxnSpPr>
          <p:nvPr/>
        </p:nvCxnSpPr>
        <p:spPr>
          <a:xfrm>
            <a:off x="2916936" y="2331720"/>
            <a:ext cx="6035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6308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1: The first try (3)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09344"/>
            <a:ext cx="3886200" cy="463600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sysuse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auto, clear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(1978 automobile data)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Summary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 74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6,165.257 (2,949.496)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3,019.459 (777.194)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21.297 (5.786)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(2.9%)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(11.6%)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30 (43.5%)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18 (26.1%)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11 (15.9%)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2779552-824D-5CC7-0BC4-EBDB26DD51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4441698" cy="4351338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Continuous variable default statistics: </a:t>
            </a:r>
          </a:p>
          <a:p>
            <a:pPr marL="0" indent="0">
              <a:buNone/>
            </a:pP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  </a:t>
            </a:r>
            <a:r>
              <a:rPr lang="en-US" b="1" dirty="0">
                <a:latin typeface="Inter Light" panose="02000503000000020004" pitchFamily="2" charset="0"/>
                <a:ea typeface="Inter Light" panose="02000503000000020004" pitchFamily="2" charset="0"/>
              </a:rPr>
              <a:t>mean (standard deviation)</a:t>
            </a:r>
          </a:p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Factor variable default statistics</a:t>
            </a:r>
          </a:p>
          <a:p>
            <a:pPr marL="0" indent="0">
              <a:buNone/>
            </a:pP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  </a:t>
            </a:r>
            <a:r>
              <a:rPr lang="en-US" b="1" dirty="0">
                <a:latin typeface="Inter Light" panose="02000503000000020004" pitchFamily="2" charset="0"/>
                <a:ea typeface="Inter Light" panose="02000503000000020004" pitchFamily="2" charset="0"/>
              </a:rPr>
              <a:t>frequency (percent)</a:t>
            </a:r>
          </a:p>
          <a:p>
            <a:pPr marL="0" indent="0">
              <a:buNone/>
            </a:pPr>
            <a:endParaRPr lang="en-US" b="1" dirty="0">
              <a:latin typeface="Inter Light" panose="02000503000000020004" pitchFamily="2" charset="0"/>
              <a:ea typeface="Inter Light" panose="02000503000000020004" pitchFamily="2" charset="0"/>
            </a:endParaRPr>
          </a:p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Show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variable labels </a:t>
            </a:r>
            <a:r>
              <a:rPr lang="en-US" altLang="zh-CN" dirty="0">
                <a:latin typeface="Inter Light" panose="02000503000000020004" pitchFamily="2" charset="0"/>
                <a:ea typeface="Inter Light" panose="02000503000000020004" pitchFamily="2" charset="0"/>
              </a:rPr>
              <a:t>by default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 instead of variable names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E5966B7-EFCE-7890-E72A-86BB7ADCEE6A}"/>
              </a:ext>
            </a:extLst>
          </p:cNvPr>
          <p:cNvSpPr/>
          <p:nvPr/>
        </p:nvSpPr>
        <p:spPr>
          <a:xfrm>
            <a:off x="628650" y="3602736"/>
            <a:ext cx="1666494" cy="1051560"/>
          </a:xfrm>
          <a:prstGeom prst="rect">
            <a:avLst/>
          </a:prstGeom>
          <a:noFill/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07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1: The first try (4)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09344"/>
            <a:ext cx="4441698" cy="46360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i.rep78,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novarlabel</a:t>
            </a: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Summary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74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6,165.257 (2,949.496)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  3,019.459 (777.194)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mpg           21.297 (5.786)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rep78 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2 (2.9%)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8 (11.6%)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30 (43.5%)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18 (26.1%)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11 (15.9%)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2779552-824D-5CC7-0BC4-EBDB26DD51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21808" y="2374265"/>
            <a:ext cx="3822192" cy="4351338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Show the variable names instead of variable labels.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E5966B7-EFCE-7890-E72A-86BB7ADCEE6A}"/>
              </a:ext>
            </a:extLst>
          </p:cNvPr>
          <p:cNvSpPr/>
          <p:nvPr/>
        </p:nvSpPr>
        <p:spPr>
          <a:xfrm>
            <a:off x="628650" y="3429000"/>
            <a:ext cx="669798" cy="103327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5ED57CE-B925-0BD6-D082-3AAD1040821E}"/>
              </a:ext>
            </a:extLst>
          </p:cNvPr>
          <p:cNvCxnSpPr>
            <a:cxnSpLocks/>
          </p:cNvCxnSpPr>
          <p:nvPr/>
        </p:nvCxnSpPr>
        <p:spPr>
          <a:xfrm>
            <a:off x="3867912" y="2103120"/>
            <a:ext cx="9235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5089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AAFFF-8E7A-D459-88F0-0DD0BBE01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DD0DD-654A-5279-0A9E-5460BD098A41}"/>
              </a:ext>
            </a:extLst>
          </p:cNvPr>
          <p:cNvCxnSpPr>
            <a:cxnSpLocks/>
          </p:cNvCxnSpPr>
          <p:nvPr/>
        </p:nvCxnSpPr>
        <p:spPr>
          <a:xfrm>
            <a:off x="232028" y="2478024"/>
            <a:ext cx="39090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16CCD5A-8896-7744-69DC-6B425A9E2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933" y="1839479"/>
            <a:ext cx="8385599" cy="46121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1: The first try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2: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by()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total()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note()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3: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4: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factor()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5: The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6: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define()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	    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7: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export()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8: Work together with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Example 9: Using the dialog box</a:t>
            </a:r>
            <a:endParaRPr lang="en-US" sz="2400" dirty="0">
              <a:solidFill>
                <a:schemeClr val="accent5"/>
              </a:solidFill>
            </a:endParaRPr>
          </a:p>
          <a:p>
            <a:endParaRPr lang="en-US" sz="24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455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2: The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by()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 title()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and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note()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options (1)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76" y="1690689"/>
            <a:ext cx="8586216" cy="50932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i.rep78, by(foreign)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      Car origin     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Domestic              Foreign                Total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52 (70.3%)            22 (29.7%)           74 (100.0%)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6,072.423 (3,097.104) 6,384.682 (2,621.915) 6,165.257 (2,949.496)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3,317.115 (695.364)   2,315.909 (433.003)   3,019.459 (777.194)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19.827 (4.743)        24.773 (6.611)        21.297 (5.786)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                      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(4.2%)              0 (0.0%)              2 (2.9%)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(16.7%)              0 (0.0%)             8 (11.6%)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27 (56.2%)             3 (14.3%)            30 (43.5%)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 9 (18.8%)             9 (42.9%)            18 (26.1%)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  2 (4.2%)             9 (42.9%)            11 (15.9%)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------------------------------------------------------------------------------------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804F40-E52D-B4F4-C630-241399454C0E}"/>
              </a:ext>
            </a:extLst>
          </p:cNvPr>
          <p:cNvCxnSpPr>
            <a:cxnSpLocks/>
          </p:cNvCxnSpPr>
          <p:nvPr/>
        </p:nvCxnSpPr>
        <p:spPr>
          <a:xfrm>
            <a:off x="3584448" y="1911096"/>
            <a:ext cx="10881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285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2: The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by(), title()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and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note()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options (2)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690688"/>
            <a:ext cx="8586216" cy="494785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i.rep78, by(foreign,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nototal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Car origin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Domestic              Foreign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52 (70.3%)            22 (29.7%)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6,072.423 (3,097.104) 6,384.682 (2,621.915)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3,317.115 (695.364)   2,315.909 (433.003)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19.827 (4.743)        24.773 (6.611)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(4.2%)              0 (0.0%)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(16.7%)              0 (0.0%)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27 (56.2%)             3 (14.3%)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 9 (18.8%)             9 (42.9%)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  2 (4.2%)             9 (42.9%)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804F40-E52D-B4F4-C630-241399454C0E}"/>
              </a:ext>
            </a:extLst>
          </p:cNvPr>
          <p:cNvCxnSpPr>
            <a:cxnSpLocks/>
          </p:cNvCxnSpPr>
          <p:nvPr/>
        </p:nvCxnSpPr>
        <p:spPr>
          <a:xfrm>
            <a:off x="3570732" y="1920240"/>
            <a:ext cx="18379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334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2: The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by(), title()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and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note()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options (3)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545336"/>
            <a:ext cx="8586216" cy="509320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i.rep78, by(foreign,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nototal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tests)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note: using test regress across levels of foreign for price, weight, and mpg.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note: using test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pearson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across levels of foreign for rep78.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Car origin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Domestic              Foreign         Test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52 (70.3%)            22 (29.7%)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6,072.423 (3,097.104) 6,384.682 (2,621.915)  0.680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3,317.115 (695.364)   2,315.909 (433.003)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19.827 (4.743)        24.773 (6.611)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       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(4.2%)              0 (0.0%)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(16.7%)              0 (0.0%)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27 (56.2%)             3 (14.3%)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 9 (18.8%)             9 (42.9%)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  2 (4.2%)             9 (42.9%)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804F40-E52D-B4F4-C630-241399454C0E}"/>
              </a:ext>
            </a:extLst>
          </p:cNvPr>
          <p:cNvCxnSpPr>
            <a:cxnSpLocks/>
          </p:cNvCxnSpPr>
          <p:nvPr/>
        </p:nvCxnSpPr>
        <p:spPr>
          <a:xfrm>
            <a:off x="5056632" y="1718121"/>
            <a:ext cx="5212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E41837B-1962-07F1-4AA7-A6D8A100BD51}"/>
              </a:ext>
            </a:extLst>
          </p:cNvPr>
          <p:cNvSpPr/>
          <p:nvPr/>
        </p:nvSpPr>
        <p:spPr>
          <a:xfrm>
            <a:off x="5724144" y="2957608"/>
            <a:ext cx="722376" cy="2414016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6A165B2-75F1-BF26-7A68-98345F714D6F}"/>
              </a:ext>
            </a:extLst>
          </p:cNvPr>
          <p:cNvSpPr/>
          <p:nvPr/>
        </p:nvSpPr>
        <p:spPr>
          <a:xfrm>
            <a:off x="365760" y="1810512"/>
            <a:ext cx="6665976" cy="466341"/>
          </a:xfrm>
          <a:prstGeom prst="rect">
            <a:avLst/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5181CB-35E4-D174-BC71-0D327CC4BDD7}"/>
              </a:ext>
            </a:extLst>
          </p:cNvPr>
          <p:cNvSpPr txBox="1"/>
          <p:nvPr/>
        </p:nvSpPr>
        <p:spPr>
          <a:xfrm>
            <a:off x="7031736" y="1763838"/>
            <a:ext cx="19933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Not part of the table, </a:t>
            </a:r>
          </a:p>
          <a:p>
            <a:r>
              <a:rPr lang="en-US" dirty="0">
                <a:solidFill>
                  <a:schemeClr val="accent4"/>
                </a:solidFill>
              </a:rPr>
              <a:t>only displayed in the result window</a:t>
            </a:r>
          </a:p>
        </p:txBody>
      </p:sp>
    </p:spTree>
    <p:extLst>
      <p:ext uri="{BB962C8B-B14F-4D97-AF65-F5344CB8AC3E}">
        <p14:creationId xmlns:p14="http://schemas.microsoft.com/office/powerpoint/2010/main" val="6580019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2: The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by(), title()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and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note()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options (4)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545336"/>
            <a:ext cx="8586216" cy="50932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i.rep78, by(foreign,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nototal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tests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notestnotes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Car origin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Domestic              Foreign         Test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52 (70.3%)            22 (29.7%)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6,072.423 (3,097.104) 6,384.682 (2,621.915)  0.680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3,317.115 (695.364)   2,315.909 (433.003)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19.827 (4.743)        24.773 (6.611)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       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(4.2%)              0 (0.0%)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(16.7%)              0 (0.0%)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27 (56.2%)             3 (14.3%)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 9 (18.8%)             9 (42.9%)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  2 (4.2%)             9 (42.9%)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804F40-E52D-B4F4-C630-241399454C0E}"/>
              </a:ext>
            </a:extLst>
          </p:cNvPr>
          <p:cNvCxnSpPr>
            <a:cxnSpLocks/>
          </p:cNvCxnSpPr>
          <p:nvPr/>
        </p:nvCxnSpPr>
        <p:spPr>
          <a:xfrm>
            <a:off x="5971032" y="1783080"/>
            <a:ext cx="10698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57827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2: The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by(), title()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and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note()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options (5)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545336"/>
            <a:ext cx="8586216" cy="50932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replace foreign=. in 1/5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i.rep78, by(foreign,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nototal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tests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notestnotes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missing)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         Car origin         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Domestic              Foreign                  .            Test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47 (63.5%)            22 (29.7%)              5 (6.8%)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6,180.340 (3,207.247) 6,384.682 (2,621.915) 5,058.000 (1,606.718)  0.667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3,324.255 (714.169)   2,315.909 (433.003)   3,250.000 (541.618)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19.894 (4.904)        24.773 (6.611)        19.200 (3.114)  0.002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                             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(4.5%)              0 (0.0%)              0 (0.0%)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(18.2%)              0 (0.0%)              0 (0.0%)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24 (54.5%)             3 (14.3%)             3 (75.0%)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 8 (18.2%)             9 (42.9%)             1 (25.0%)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  2 (4.5%)             9 (42.9%)              0 (0.0%)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-------------------------------------------------------------------------------------------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804F40-E52D-B4F4-C630-241399454C0E}"/>
              </a:ext>
            </a:extLst>
          </p:cNvPr>
          <p:cNvCxnSpPr>
            <a:cxnSpLocks/>
          </p:cNvCxnSpPr>
          <p:nvPr/>
        </p:nvCxnSpPr>
        <p:spPr>
          <a:xfrm>
            <a:off x="7031736" y="2004169"/>
            <a:ext cx="78638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EC83F3FA-78A3-0ACC-1D84-BA05C72006E8}"/>
              </a:ext>
            </a:extLst>
          </p:cNvPr>
          <p:cNvSpPr/>
          <p:nvPr/>
        </p:nvSpPr>
        <p:spPr>
          <a:xfrm>
            <a:off x="6126481" y="2424932"/>
            <a:ext cx="1956816" cy="3733546"/>
          </a:xfrm>
          <a:prstGeom prst="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25D9E8-68ED-BD05-20DA-58DA09B13267}"/>
              </a:ext>
            </a:extLst>
          </p:cNvPr>
          <p:cNvSpPr/>
          <p:nvPr/>
        </p:nvSpPr>
        <p:spPr>
          <a:xfrm>
            <a:off x="8156448" y="2424931"/>
            <a:ext cx="612647" cy="3733545"/>
          </a:xfrm>
          <a:prstGeom prst="rect">
            <a:avLst/>
          </a:prstGeom>
          <a:noFill/>
          <a:ln w="381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037E1-C7DD-AFA1-7A37-B9134D694CEE}"/>
              </a:ext>
            </a:extLst>
          </p:cNvPr>
          <p:cNvSpPr txBox="1"/>
          <p:nvPr/>
        </p:nvSpPr>
        <p:spPr>
          <a:xfrm>
            <a:off x="8039418" y="1819503"/>
            <a:ext cx="951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affected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1DBC29C-6549-4497-B965-9C8E001FF9BB}"/>
              </a:ext>
            </a:extLst>
          </p:cNvPr>
          <p:cNvCxnSpPr>
            <a:cxnSpLocks/>
          </p:cNvCxnSpPr>
          <p:nvPr/>
        </p:nvCxnSpPr>
        <p:spPr>
          <a:xfrm>
            <a:off x="8467121" y="2125835"/>
            <a:ext cx="0" cy="29909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901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D16F4-E440-E629-AB57-0DD3088EF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Stata’s table framework 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AEDF13D-E3A5-B1B9-DC9A-DFB3FD736906}"/>
              </a:ext>
            </a:extLst>
          </p:cNvPr>
          <p:cNvSpPr/>
          <p:nvPr/>
        </p:nvSpPr>
        <p:spPr>
          <a:xfrm>
            <a:off x="3525012" y="2565051"/>
            <a:ext cx="2093976" cy="202082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nsolas" panose="020B0609020204030204" pitchFamily="49" charset="0"/>
                <a:cs typeface="Courier New" panose="02070309020205020404" pitchFamily="49" charset="0"/>
              </a:rPr>
              <a:t>collect</a:t>
            </a:r>
            <a:endParaRPr lang="en-US" sz="20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E1CFE2B-6DB2-F8C6-2B45-74A909EB6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8393" y="1902270"/>
            <a:ext cx="1346454" cy="1325562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indent="0" algn="ctr">
              <a:buNone/>
            </a:pPr>
            <a:r>
              <a:rPr lang="en-US" sz="2000" dirty="0">
                <a:latin typeface="Consolas" panose="020B0609020204030204" pitchFamily="49" charset="0"/>
                <a:cs typeface="Courier New" panose="02070309020205020404" pitchFamily="49" charset="0"/>
              </a:rPr>
              <a:t>table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6908E053-2F09-C53D-0B84-D11A89D8BF66}"/>
              </a:ext>
            </a:extLst>
          </p:cNvPr>
          <p:cNvSpPr txBox="1">
            <a:spLocks/>
          </p:cNvSpPr>
          <p:nvPr/>
        </p:nvSpPr>
        <p:spPr>
          <a:xfrm>
            <a:off x="3776472" y="4993258"/>
            <a:ext cx="1591056" cy="150025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endParaRPr lang="en-US" sz="20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64612F81-CC12-DBCA-BC0A-17424F0842EB}"/>
              </a:ext>
            </a:extLst>
          </p:cNvPr>
          <p:cNvSpPr txBox="1">
            <a:spLocks/>
          </p:cNvSpPr>
          <p:nvPr/>
        </p:nvSpPr>
        <p:spPr>
          <a:xfrm>
            <a:off x="6009153" y="1754697"/>
            <a:ext cx="1566653" cy="144443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 err="1">
                <a:latin typeface="Consolas" panose="020B0609020204030204" pitchFamily="49" charset="0"/>
                <a:cs typeface="Courier New" panose="02070309020205020404" pitchFamily="49" charset="0"/>
              </a:rPr>
              <a:t>etable</a:t>
            </a:r>
            <a:endParaRPr lang="en-US" sz="20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FEF0EF0-4C5B-A1A2-B286-97A4EFE5010D}"/>
              </a:ext>
            </a:extLst>
          </p:cNvPr>
          <p:cNvCxnSpPr>
            <a:cxnSpLocks/>
          </p:cNvCxnSpPr>
          <p:nvPr/>
        </p:nvCxnSpPr>
        <p:spPr>
          <a:xfrm>
            <a:off x="2982108" y="2953512"/>
            <a:ext cx="611483" cy="30962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BA09691-F85B-764B-A656-76B2BA391FBB}"/>
              </a:ext>
            </a:extLst>
          </p:cNvPr>
          <p:cNvCxnSpPr>
            <a:cxnSpLocks/>
          </p:cNvCxnSpPr>
          <p:nvPr/>
        </p:nvCxnSpPr>
        <p:spPr>
          <a:xfrm flipH="1">
            <a:off x="5550410" y="2843784"/>
            <a:ext cx="611482" cy="41935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3DA207F-49F2-685D-2338-A48E9EA1CFB9}"/>
              </a:ext>
            </a:extLst>
          </p:cNvPr>
          <p:cNvCxnSpPr>
            <a:cxnSpLocks/>
            <a:stCxn id="6" idx="0"/>
            <a:endCxn id="4" idx="4"/>
          </p:cNvCxnSpPr>
          <p:nvPr/>
        </p:nvCxnSpPr>
        <p:spPr>
          <a:xfrm flipV="1">
            <a:off x="4572000" y="4585875"/>
            <a:ext cx="0" cy="40738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E9DB0D46-13BD-5E16-3657-D1A7A4C90D1C}"/>
              </a:ext>
            </a:extLst>
          </p:cNvPr>
          <p:cNvSpPr/>
          <p:nvPr/>
        </p:nvSpPr>
        <p:spPr>
          <a:xfrm>
            <a:off x="1307592" y="1600200"/>
            <a:ext cx="6949440" cy="3273552"/>
          </a:xfrm>
          <a:prstGeom prst="roundRect">
            <a:avLst/>
          </a:prstGeom>
          <a:noFill/>
          <a:ln w="9525" cap="flat" cmpd="sng" algn="ctr">
            <a:solidFill>
              <a:schemeClr val="accent5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341EA7F-8196-332D-DF9A-7F9CBF7F1040}"/>
              </a:ext>
            </a:extLst>
          </p:cNvPr>
          <p:cNvSpPr txBox="1"/>
          <p:nvPr/>
        </p:nvSpPr>
        <p:spPr>
          <a:xfrm>
            <a:off x="6464808" y="4425696"/>
            <a:ext cx="105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Stata 17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2843766-4F5C-EE89-E9B2-901DF2661B3D}"/>
              </a:ext>
            </a:extLst>
          </p:cNvPr>
          <p:cNvSpPr/>
          <p:nvPr/>
        </p:nvSpPr>
        <p:spPr>
          <a:xfrm>
            <a:off x="2907792" y="4956682"/>
            <a:ext cx="3657600" cy="1536192"/>
          </a:xfrm>
          <a:prstGeom prst="roundRect">
            <a:avLst/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EE0C84-71A9-336C-57D2-1BF9FA917321}"/>
              </a:ext>
            </a:extLst>
          </p:cNvPr>
          <p:cNvSpPr txBox="1"/>
          <p:nvPr/>
        </p:nvSpPr>
        <p:spPr>
          <a:xfrm>
            <a:off x="5390475" y="6021593"/>
            <a:ext cx="1074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Stata 18</a:t>
            </a:r>
          </a:p>
        </p:txBody>
      </p:sp>
    </p:spTree>
    <p:extLst>
      <p:ext uri="{BB962C8B-B14F-4D97-AF65-F5344CB8AC3E}">
        <p14:creationId xmlns:p14="http://schemas.microsoft.com/office/powerpoint/2010/main" val="40838457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2: The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by(), title()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and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note()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options (6)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545336"/>
            <a:ext cx="8586216" cy="509320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i.rep78, by(foreign,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nototal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tests) title("Table 1: Descriptive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stastics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")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note: using test regress across levels of foreign for price, weight, and mpg.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note: using test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pearson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across levels of foreign for rep78.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Table 1: Descriptive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stastics</a:t>
            </a: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Car origin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Domestic              Foreign         Test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47 (68.1%)            22 (31.9%)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6,180.340 (3,207.247) 6,384.682 (2,621.915)  0.795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3,324.255 (714.169)   2,315.909 (433.003)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19.894 (4.904)        24.773 (6.611)  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       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(4.5%)              0 (0.0%)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(18.2%)              0 (0.0%)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24 (54.5%)             3 (14.3%)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 8 (18.2%)             9 (42.9%)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  2 (4.5%)             9 (42.9%)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804F40-E52D-B4F4-C630-241399454C0E}"/>
              </a:ext>
            </a:extLst>
          </p:cNvPr>
          <p:cNvCxnSpPr>
            <a:cxnSpLocks/>
          </p:cNvCxnSpPr>
          <p:nvPr/>
        </p:nvCxnSpPr>
        <p:spPr>
          <a:xfrm>
            <a:off x="5148072" y="1766425"/>
            <a:ext cx="30083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7AD4A66-E73C-6CBD-8948-03C9AC0A5D9C}"/>
              </a:ext>
            </a:extLst>
          </p:cNvPr>
          <p:cNvSpPr/>
          <p:nvPr/>
        </p:nvSpPr>
        <p:spPr>
          <a:xfrm>
            <a:off x="365760" y="2450592"/>
            <a:ext cx="2386584" cy="32004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78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40016"/>
          </a:xfrm>
        </p:spPr>
        <p:txBody>
          <a:bodyPr>
            <a:normAutofit/>
          </a:bodyPr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2: The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by(), title()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and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note()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options (7)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408176"/>
            <a:ext cx="8586216" cy="523036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i.rep78, by(foreign,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nototal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tests) title("Table 1: Descriptive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stastics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") ///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&gt; note("linear regression test performed for price weight mpg.") ///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&gt; note ("Pearson's chi-squared test for rep78.")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note: using test regress across levels of foreign for price, weight, and mpg.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note: using test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pearson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across levels of foreign for rep78.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Table 1: Descriptive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stastics</a:t>
            </a: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Car origin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Domestic              Foreign         Test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47 (68.1%)            22 (31.9%)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6,180.340 (3,207.247) 6,384.682 (2,621.915)  0.795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3,324.255 (714.169)   2,315.909 (433.003)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19.894 (4.904)        24.773 (6.611)  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       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(4.5%)              0 (0.0%) &lt;0.001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(18.2%)              0 (0.0%)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24 (54.5%)             3 (14.3%)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 8 (18.2%)             9 (42.9%)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  2 (4.5%)             9 (42.9%)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linear regression test performed for price weight mpg.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Pearson's chi-squared test for rep78.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804F40-E52D-B4F4-C630-241399454C0E}"/>
              </a:ext>
            </a:extLst>
          </p:cNvPr>
          <p:cNvCxnSpPr>
            <a:cxnSpLocks/>
          </p:cNvCxnSpPr>
          <p:nvPr/>
        </p:nvCxnSpPr>
        <p:spPr>
          <a:xfrm>
            <a:off x="365760" y="2004169"/>
            <a:ext cx="30083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7AD4A66-E73C-6CBD-8948-03C9AC0A5D9C}"/>
              </a:ext>
            </a:extLst>
          </p:cNvPr>
          <p:cNvSpPr/>
          <p:nvPr/>
        </p:nvSpPr>
        <p:spPr>
          <a:xfrm>
            <a:off x="365760" y="5989320"/>
            <a:ext cx="3236976" cy="503554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0E77901-76FF-600F-E7A4-F6A548D35B47}"/>
              </a:ext>
            </a:extLst>
          </p:cNvPr>
          <p:cNvCxnSpPr>
            <a:cxnSpLocks/>
          </p:cNvCxnSpPr>
          <p:nvPr/>
        </p:nvCxnSpPr>
        <p:spPr>
          <a:xfrm>
            <a:off x="435864" y="1790809"/>
            <a:ext cx="38709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AEA37953-89B2-8392-F955-CE83C9414C34}"/>
              </a:ext>
            </a:extLst>
          </p:cNvPr>
          <p:cNvSpPr/>
          <p:nvPr/>
        </p:nvSpPr>
        <p:spPr>
          <a:xfrm>
            <a:off x="251460" y="2070274"/>
            <a:ext cx="4631436" cy="503554"/>
          </a:xfrm>
          <a:prstGeom prst="rect">
            <a:avLst/>
          </a:prstGeom>
          <a:noFill/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C527A1-4CF6-EBBC-B8BA-A2A376EBF0BC}"/>
              </a:ext>
            </a:extLst>
          </p:cNvPr>
          <p:cNvSpPr txBox="1"/>
          <p:nvPr/>
        </p:nvSpPr>
        <p:spPr>
          <a:xfrm>
            <a:off x="4997196" y="2070274"/>
            <a:ext cx="3504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Not part of the table, </a:t>
            </a:r>
          </a:p>
          <a:p>
            <a:r>
              <a:rPr lang="en-US" dirty="0">
                <a:solidFill>
                  <a:schemeClr val="accent4"/>
                </a:solidFill>
              </a:rPr>
              <a:t>only displayed in the result window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270764-CD6C-E347-A482-2EA88360F5C3}"/>
              </a:ext>
            </a:extLst>
          </p:cNvPr>
          <p:cNvSpPr txBox="1"/>
          <p:nvPr/>
        </p:nvSpPr>
        <p:spPr>
          <a:xfrm>
            <a:off x="3657600" y="6056431"/>
            <a:ext cx="1552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Multiple notes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774FF19-7994-7853-04BE-B6EE3A0731F9}"/>
              </a:ext>
            </a:extLst>
          </p:cNvPr>
          <p:cNvCxnSpPr>
            <a:cxnSpLocks/>
          </p:cNvCxnSpPr>
          <p:nvPr/>
        </p:nvCxnSpPr>
        <p:spPr>
          <a:xfrm flipH="1">
            <a:off x="2139696" y="2788920"/>
            <a:ext cx="3070637" cy="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4D5B1F2-3E01-570A-7455-41977B441D5B}"/>
              </a:ext>
            </a:extLst>
          </p:cNvPr>
          <p:cNvSpPr txBox="1"/>
          <p:nvPr/>
        </p:nvSpPr>
        <p:spPr>
          <a:xfrm>
            <a:off x="5210333" y="2604254"/>
            <a:ext cx="1339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Part of table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9324323-22D2-2A44-1EA5-431CAC5F4447}"/>
              </a:ext>
            </a:extLst>
          </p:cNvPr>
          <p:cNvCxnSpPr>
            <a:cxnSpLocks/>
          </p:cNvCxnSpPr>
          <p:nvPr/>
        </p:nvCxnSpPr>
        <p:spPr>
          <a:xfrm flipH="1">
            <a:off x="3657600" y="6352876"/>
            <a:ext cx="1709928" cy="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D76383E-FC74-2F9F-6626-467CDFB757B5}"/>
              </a:ext>
            </a:extLst>
          </p:cNvPr>
          <p:cNvSpPr txBox="1"/>
          <p:nvPr/>
        </p:nvSpPr>
        <p:spPr>
          <a:xfrm>
            <a:off x="5367528" y="6107570"/>
            <a:ext cx="1339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Part of table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6CF2D26-7800-3E97-1710-17B0DF3C2013}"/>
              </a:ext>
            </a:extLst>
          </p:cNvPr>
          <p:cNvSpPr/>
          <p:nvPr/>
        </p:nvSpPr>
        <p:spPr>
          <a:xfrm>
            <a:off x="284514" y="2600163"/>
            <a:ext cx="1855182" cy="253129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6682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216786"/>
          </a:xfrm>
        </p:spPr>
        <p:txBody>
          <a:bodyPr>
            <a:normAutofit/>
          </a:bodyPr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2: The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by(), title()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and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note()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options (8)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408176"/>
            <a:ext cx="8586216" cy="5230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i.rep78, by(foreign,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nototal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tests) title("Table 1: Descriptive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stastics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") ///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&gt; note("linear regression test performed for price weight mpg.") ///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&gt; note ("Pearson's chi-squared test for rep78.") export(table.docx, replace)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FA770E0-768A-80B9-9158-5640EED1B9B7}"/>
              </a:ext>
            </a:extLst>
          </p:cNvPr>
          <p:cNvCxnSpPr>
            <a:cxnSpLocks/>
          </p:cNvCxnSpPr>
          <p:nvPr/>
        </p:nvCxnSpPr>
        <p:spPr>
          <a:xfrm>
            <a:off x="5245608" y="2513185"/>
            <a:ext cx="270967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A70D44B5-546F-7D5D-84AB-38943B84A9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896" y="2708722"/>
            <a:ext cx="7246207" cy="347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1561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AAFFF-8E7A-D459-88F0-0DD0BBE01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DD0DD-654A-5279-0A9E-5460BD098A41}"/>
              </a:ext>
            </a:extLst>
          </p:cNvPr>
          <p:cNvCxnSpPr>
            <a:cxnSpLocks/>
          </p:cNvCxnSpPr>
          <p:nvPr/>
        </p:nvCxnSpPr>
        <p:spPr>
          <a:xfrm>
            <a:off x="232028" y="2926080"/>
            <a:ext cx="39090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55F43A6-9DC4-B991-123A-3F53539D9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933" y="1839479"/>
            <a:ext cx="8385599" cy="46121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1: The first try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2: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by()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total()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note()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3: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4: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factor()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5: The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6: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define()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	    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7: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export()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8: Work together with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Example 9: Using the dialog box</a:t>
            </a:r>
            <a:endParaRPr lang="en-US" sz="2400" dirty="0">
              <a:solidFill>
                <a:schemeClr val="accent5"/>
              </a:solidFill>
            </a:endParaRPr>
          </a:p>
          <a:p>
            <a:endParaRPr lang="en-US" sz="24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6551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3: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(1)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141918-0233-EAAC-8622-D08FBB835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344" y="1563624"/>
            <a:ext cx="8430768" cy="492925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webuse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idu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, clear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age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i.needle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, by(male)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               Male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No             Yes            Total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   76 (6.8%)   1,048 (93.2%)  1,124 (100.0%)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 28.776 (7.289)  31.656 (7.695)  31.462 (7.699)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22.129 (13.095) 24.323 (11.661) 24.175 (11.770)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11.951 (10.055)  14.428 (9.170)  14.167 (9.258)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Shared needles                                             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No                                   43 (56.6%)     679 (64.8%)     722 (64.2%)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Yes                                  33 (43.4%)     369 (35.2%)     402 (35.8%)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800" dirty="0">
              <a:latin typeface="Consolas" panose="020B0609020204030204" pitchFamily="49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5D5D51B-637E-DCD8-5BF9-82EA05BC64C6}"/>
              </a:ext>
            </a:extLst>
          </p:cNvPr>
          <p:cNvCxnSpPr/>
          <p:nvPr/>
        </p:nvCxnSpPr>
        <p:spPr>
          <a:xfrm>
            <a:off x="155448" y="4251960"/>
            <a:ext cx="31089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FD4749-9652-FC18-596D-8EF2EBB44A95}"/>
              </a:ext>
            </a:extLst>
          </p:cNvPr>
          <p:cNvSpPr txBox="1"/>
          <p:nvPr/>
        </p:nvSpPr>
        <p:spPr>
          <a:xfrm>
            <a:off x="0" y="3658917"/>
            <a:ext cx="1712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Default row title</a:t>
            </a:r>
          </a:p>
        </p:txBody>
      </p:sp>
    </p:spTree>
    <p:extLst>
      <p:ext uri="{BB962C8B-B14F-4D97-AF65-F5344CB8AC3E}">
        <p14:creationId xmlns:p14="http://schemas.microsoft.com/office/powerpoint/2010/main" val="21472649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8030718" cy="1325563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3: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(2)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033108-C5E5-5E54-29E7-18CD6DC43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472" y="1825625"/>
            <a:ext cx="8311896" cy="435133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age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i.needle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, by(male) sample("Sample frequency (percent)")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               Male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No             Yes            Total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Sample frequency (percent)              76 (6.8%)   1,048 (93.2%)  1,124 (100.0%)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 28.776 (7.289)  31.656 (7.695)  31.462 (7.699)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22.129 (13.095) 24.323 (11.661) 24.175 (11.770)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11.951 (10.055)  14.428 (9.170)  14.167 (9.258)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Shared needles                                              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No                                   43 (56.6%)     679 (64.8%)     722 (64.2%)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Yes                                  33 (43.4%)     369 (35.2%)     402 (35.8%)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5E1EFA-5CC5-1AEF-7469-6C550C7F0720}"/>
              </a:ext>
            </a:extLst>
          </p:cNvPr>
          <p:cNvCxnSpPr>
            <a:cxnSpLocks/>
          </p:cNvCxnSpPr>
          <p:nvPr/>
        </p:nvCxnSpPr>
        <p:spPr>
          <a:xfrm>
            <a:off x="4370832" y="2340864"/>
            <a:ext cx="35204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CCEECB-C613-E2B1-71FB-FA69782B79C9}"/>
              </a:ext>
            </a:extLst>
          </p:cNvPr>
          <p:cNvCxnSpPr/>
          <p:nvPr/>
        </p:nvCxnSpPr>
        <p:spPr>
          <a:xfrm>
            <a:off x="100584" y="3785616"/>
            <a:ext cx="31089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6197AAA-0227-75BF-FAE6-6DE55DF77D0D}"/>
              </a:ext>
            </a:extLst>
          </p:cNvPr>
          <p:cNvSpPr txBox="1"/>
          <p:nvPr/>
        </p:nvSpPr>
        <p:spPr>
          <a:xfrm>
            <a:off x="0" y="316415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Custom row title</a:t>
            </a:r>
          </a:p>
        </p:txBody>
      </p:sp>
    </p:spTree>
    <p:extLst>
      <p:ext uri="{BB962C8B-B14F-4D97-AF65-F5344CB8AC3E}">
        <p14:creationId xmlns:p14="http://schemas.microsoft.com/office/powerpoint/2010/main" val="21551097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8222742" cy="1325563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3: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(3)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033108-C5E5-5E54-29E7-18CD6DC43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472" y="1825625"/>
            <a:ext cx="8311896" cy="435133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age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i.needle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, by(male) ///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&gt;  sample(, statistics(frequency proportion))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               Male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No             Yes            Total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    76 0.068     1,048 0.932     1,124 1.000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 28.776 (7.289)  31.656 (7.695)  31.462 (7.699)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22.129 (13.095) 24.323 (11.661) 24.175 (11.770)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11.951 (10.055)  14.428 (9.170)  14.167 (9.258)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Shared needles                                              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No                                   43 (56.6%)     679 (64.8%)     722 (64.2%)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Yes                                  33 (43.4%)     369 (35.2%)     402 (35.8%)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5E1EFA-5CC5-1AEF-7469-6C550C7F0720}"/>
              </a:ext>
            </a:extLst>
          </p:cNvPr>
          <p:cNvCxnSpPr>
            <a:cxnSpLocks/>
          </p:cNvCxnSpPr>
          <p:nvPr/>
        </p:nvCxnSpPr>
        <p:spPr>
          <a:xfrm>
            <a:off x="564642" y="2322576"/>
            <a:ext cx="382447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63944A58-34B3-0425-CB81-1FEB97CD923C}"/>
              </a:ext>
            </a:extLst>
          </p:cNvPr>
          <p:cNvSpPr/>
          <p:nvPr/>
        </p:nvSpPr>
        <p:spPr>
          <a:xfrm>
            <a:off x="3904488" y="3895345"/>
            <a:ext cx="3968496" cy="301749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1333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8222742" cy="1325563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3: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(4)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033108-C5E5-5E54-29E7-18CD6DC43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472" y="1825625"/>
            <a:ext cx="8311896" cy="435133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age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i.needle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, by(male) ///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&gt;  sample(, statistics(frequency proportion)) ///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&gt; 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sformat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("N=%s" frequency)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sformat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("(%s)" proportion) 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               Male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No             Yes            Total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N=76 (0.068) N=1,048 (0.932) N=1,124 (1.000)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 28.776 (7.289)  31.656 (7.695)  31.462 (7.699)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22.129 (13.095) 24.323 (11.661) 24.175 (11.770)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11.951 (10.055)  14.428 (9.170)  14.167 (9.258)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Shared needles                                              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No                                   43 (56.6%)     679 (64.8%)     722 (64.2%)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Yes                                  33 (43.4%)     369 (35.2%)     402 (35.8%)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C5E1EFA-5CC5-1AEF-7469-6C550C7F0720}"/>
              </a:ext>
            </a:extLst>
          </p:cNvPr>
          <p:cNvCxnSpPr>
            <a:cxnSpLocks/>
          </p:cNvCxnSpPr>
          <p:nvPr/>
        </p:nvCxnSpPr>
        <p:spPr>
          <a:xfrm>
            <a:off x="628650" y="2596896"/>
            <a:ext cx="483946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63944A58-34B3-0425-CB81-1FEB97CD923C}"/>
              </a:ext>
            </a:extLst>
          </p:cNvPr>
          <p:cNvSpPr/>
          <p:nvPr/>
        </p:nvSpPr>
        <p:spPr>
          <a:xfrm>
            <a:off x="3712464" y="3934302"/>
            <a:ext cx="4133088" cy="24450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4314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8012430" cy="1325563"/>
          </a:xfrm>
        </p:spPr>
        <p:txBody>
          <a:bodyPr/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3: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(5)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FE3736-E381-C273-29D8-09FCCB638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8494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Supported sample frequency statistics:</a:t>
            </a:r>
          </a:p>
          <a:p>
            <a:pPr marL="0" indent="0">
              <a:buNone/>
            </a:pPr>
            <a:endParaRPr lang="en-US" sz="14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solidFill>
                <a:schemeClr val="accent2"/>
              </a:solidFill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         </a:t>
            </a:r>
          </a:p>
          <a:p>
            <a:pPr marL="0" indent="0">
              <a:buNone/>
            </a:pPr>
            <a:endParaRPr lang="en-US" sz="14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r>
              <a:rPr lang="en-US" sz="1400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Without weights, the default sample frequency statistic is frequency.</a:t>
            </a:r>
          </a:p>
          <a:p>
            <a:r>
              <a:rPr lang="en-US" sz="1400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With weights, the default sample frequency statistic is </a:t>
            </a:r>
            <a:r>
              <a:rPr lang="en-US" sz="1400" dirty="0" err="1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sumw</a:t>
            </a:r>
            <a:r>
              <a:rPr lang="en-US" sz="1400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.</a:t>
            </a:r>
          </a:p>
          <a:p>
            <a:r>
              <a:rPr lang="en-US" sz="1400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With option by(), percent is added to the default sample frequency statistic</a:t>
            </a:r>
            <a:r>
              <a:rPr lang="en-US" sz="800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C4383B4-37AF-34C8-E13A-1C8327182C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100" r="53600"/>
          <a:stretch/>
        </p:blipFill>
        <p:spPr>
          <a:xfrm>
            <a:off x="1380744" y="2577089"/>
            <a:ext cx="3767328" cy="224272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B31BD6-8068-FD5F-09C9-8C2E2FFFEA00}"/>
              </a:ext>
            </a:extLst>
          </p:cNvPr>
          <p:cNvSpPr/>
          <p:nvPr/>
        </p:nvSpPr>
        <p:spPr>
          <a:xfrm>
            <a:off x="1554480" y="3328416"/>
            <a:ext cx="3017520" cy="768096"/>
          </a:xfrm>
          <a:prstGeom prst="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9467A0C-84D9-F336-7482-930FAC0D5799}"/>
              </a:ext>
            </a:extLst>
          </p:cNvPr>
          <p:cNvCxnSpPr>
            <a:cxnSpLocks/>
            <a:stCxn id="9" idx="3"/>
          </p:cNvCxnSpPr>
          <p:nvPr/>
        </p:nvCxnSpPr>
        <p:spPr>
          <a:xfrm flipH="1">
            <a:off x="4572000" y="3698454"/>
            <a:ext cx="576072" cy="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434173D-35DE-0C5B-3B78-8E6EAB9A046D}"/>
              </a:ext>
            </a:extLst>
          </p:cNvPr>
          <p:cNvSpPr txBox="1"/>
          <p:nvPr/>
        </p:nvSpPr>
        <p:spPr>
          <a:xfrm>
            <a:off x="5148072" y="3513787"/>
            <a:ext cx="2371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Affected by weights</a:t>
            </a:r>
          </a:p>
        </p:txBody>
      </p:sp>
    </p:spTree>
    <p:extLst>
      <p:ext uri="{BB962C8B-B14F-4D97-AF65-F5344CB8AC3E}">
        <p14:creationId xmlns:p14="http://schemas.microsoft.com/office/powerpoint/2010/main" val="131745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8186166" cy="1325563"/>
          </a:xfrm>
        </p:spPr>
        <p:txBody>
          <a:bodyPr/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3: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(6)</a:t>
            </a:r>
            <a:endParaRPr lang="en-US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B58248-0DF1-D2D3-A9EB-D18660D02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168" y="1591056"/>
            <a:ext cx="8494776" cy="467258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age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i.needle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, by(male) ///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&gt;  sample(, statistics(frequency proportion) place(item)) ///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&gt; 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sformat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("N=%s" frequency)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sformat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("(%s)" proportion)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               Male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No             Yes            Total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N=76 (0.068) N=1,048 (0.932) N=1,124 (1.000)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 28.776 (7.289)  31.656 (7.695)  31.462 (7.699)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22.129 (13.095) 24.323 (11.661) 24.175 (11.770)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11.951 (10.055)  14.428 (9.170)  14.167 (9.258)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Shared needles                                              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No                                   43 (56.6%)     679 (64.8%)     722 (64.2%)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Yes                                  33 (43.4%)     369 (35.2%)     402 (35.8%)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FB33FB9-1E96-B5F5-8765-465DC935F92B}"/>
              </a:ext>
            </a:extLst>
          </p:cNvPr>
          <p:cNvCxnSpPr>
            <a:cxnSpLocks/>
          </p:cNvCxnSpPr>
          <p:nvPr/>
        </p:nvCxnSpPr>
        <p:spPr>
          <a:xfrm>
            <a:off x="4325112" y="2331720"/>
            <a:ext cx="10881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9133AFF-4340-8BF2-6AF2-4ADD00203C37}"/>
              </a:ext>
            </a:extLst>
          </p:cNvPr>
          <p:cNvSpPr txBox="1"/>
          <p:nvPr/>
        </p:nvSpPr>
        <p:spPr>
          <a:xfrm>
            <a:off x="5541264" y="3742682"/>
            <a:ext cx="2450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The default position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C2C8C6-184F-D2B0-1939-E985ED72A3E3}"/>
              </a:ext>
            </a:extLst>
          </p:cNvPr>
          <p:cNvCxnSpPr>
            <a:cxnSpLocks/>
          </p:cNvCxnSpPr>
          <p:nvPr/>
        </p:nvCxnSpPr>
        <p:spPr>
          <a:xfrm>
            <a:off x="265176" y="4184904"/>
            <a:ext cx="74980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7640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3811E9C-C1D1-F3B8-3152-158D573070DE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Stata’s table framework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CF8ABA-E404-1ECB-3754-784C0A9ABB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71416" y="1609344"/>
            <a:ext cx="4672584" cy="478231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collect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>
                <a:latin typeface="Inter Light" panose="02000503000000020004" pitchFamily="2" charset="0"/>
                <a:ea typeface="Inter Light" panose="02000503000000020004" pitchFamily="2" charset="0"/>
              </a:rPr>
              <a:t>commands to create, customize, and export tables </a:t>
            </a:r>
          </a:p>
          <a:p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table</a:t>
            </a:r>
            <a:endParaRPr lang="en-US" altLang="zh-CN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>
                <a:latin typeface="Inter Light" panose="02000503000000020004" pitchFamily="2" charset="0"/>
                <a:ea typeface="Inter Light" panose="02000503000000020004" pitchFamily="2" charset="0"/>
              </a:rPr>
              <a:t>tables of frequencies, summary statistics, and commands results</a:t>
            </a:r>
          </a:p>
          <a:p>
            <a:r>
              <a:rPr lang="en-US" altLang="zh-CN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etable</a:t>
            </a:r>
            <a:endParaRPr lang="en-US" altLang="zh-CN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>
                <a:latin typeface="Inter Light" panose="02000503000000020004" pitchFamily="2" charset="0"/>
                <a:ea typeface="Inter Light" panose="02000503000000020004" pitchFamily="2" charset="0"/>
              </a:rPr>
              <a:t>tables of estimation results</a:t>
            </a:r>
          </a:p>
          <a:p>
            <a:r>
              <a:rPr lang="en-US" altLang="zh-CN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endParaRPr lang="en-US" altLang="zh-CN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>
                <a:latin typeface="Inter Light" panose="02000503000000020004" pitchFamily="2" charset="0"/>
                <a:ea typeface="Inter Light" panose="02000503000000020004" pitchFamily="2" charset="0"/>
              </a:rPr>
              <a:t>tables of descriptive statistics</a:t>
            </a:r>
            <a:endParaRPr lang="en-US" dirty="0">
              <a:latin typeface="Inter Light" panose="02000503000000020004" pitchFamily="2" charset="0"/>
              <a:ea typeface="Inter Light" panose="02000503000000020004" pitchFamily="2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6D2FB9B-B89E-1A46-CBEB-DB85BC406952}"/>
              </a:ext>
            </a:extLst>
          </p:cNvPr>
          <p:cNvSpPr/>
          <p:nvPr/>
        </p:nvSpPr>
        <p:spPr>
          <a:xfrm>
            <a:off x="4179958" y="4004902"/>
            <a:ext cx="4745736" cy="1849923"/>
          </a:xfrm>
          <a:prstGeom prst="roundRect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81C5B-BA5A-628E-F10B-AF212C441C2C}"/>
              </a:ext>
            </a:extLst>
          </p:cNvPr>
          <p:cNvSpPr txBox="1"/>
          <p:nvPr/>
        </p:nvSpPr>
        <p:spPr>
          <a:xfrm>
            <a:off x="4267200" y="5855747"/>
            <a:ext cx="46584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ED7D31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Convenience commands of </a:t>
            </a:r>
          </a:p>
          <a:p>
            <a:pPr algn="ctr"/>
            <a:r>
              <a:rPr lang="en-US" b="1" dirty="0">
                <a:solidFill>
                  <a:srgbClr val="ED7D31"/>
                </a:solidFill>
                <a:latin typeface="Consolas" panose="020B0609020204030204" pitchFamily="49" charset="0"/>
                <a:ea typeface="Inter Light" panose="02000503000000020004" pitchFamily="2" charset="0"/>
              </a:rPr>
              <a:t>table</a:t>
            </a:r>
            <a:r>
              <a:rPr lang="en-US" b="1" dirty="0">
                <a:solidFill>
                  <a:srgbClr val="ED7D31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and </a:t>
            </a:r>
            <a:r>
              <a:rPr lang="en-US" b="1" dirty="0">
                <a:solidFill>
                  <a:srgbClr val="ED7D31"/>
                </a:solidFill>
                <a:latin typeface="Consolas" panose="020B0609020204030204" pitchFamily="49" charset="0"/>
                <a:ea typeface="Inter Light" panose="02000503000000020004" pitchFamily="2" charset="0"/>
              </a:rPr>
              <a:t>collect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288FF18-EE7A-9A5C-0E5E-656E7E62330E}"/>
              </a:ext>
            </a:extLst>
          </p:cNvPr>
          <p:cNvSpPr/>
          <p:nvPr/>
        </p:nvSpPr>
        <p:spPr>
          <a:xfrm>
            <a:off x="1413118" y="3047688"/>
            <a:ext cx="1403234" cy="135804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collect</a:t>
            </a:r>
            <a:endParaRPr lang="en-US" sz="1400" dirty="0"/>
          </a:p>
        </p:txBody>
      </p:sp>
      <p:sp>
        <p:nvSpPr>
          <p:cNvPr id="30" name="Content Placeholder 4">
            <a:extLst>
              <a:ext uri="{FF2B5EF4-FFF2-40B4-BE49-F238E27FC236}">
                <a16:creationId xmlns:a16="http://schemas.microsoft.com/office/drawing/2014/main" id="{4179B5BC-A13C-153E-C2BC-11B62330A166}"/>
              </a:ext>
            </a:extLst>
          </p:cNvPr>
          <p:cNvSpPr txBox="1">
            <a:spLocks/>
          </p:cNvSpPr>
          <p:nvPr/>
        </p:nvSpPr>
        <p:spPr>
          <a:xfrm>
            <a:off x="200842" y="2166932"/>
            <a:ext cx="1047684" cy="969460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table</a:t>
            </a:r>
            <a:endParaRPr lang="en-US" sz="12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sp>
        <p:nvSpPr>
          <p:cNvPr id="31" name="Content Placeholder 4">
            <a:extLst>
              <a:ext uri="{FF2B5EF4-FFF2-40B4-BE49-F238E27FC236}">
                <a16:creationId xmlns:a16="http://schemas.microsoft.com/office/drawing/2014/main" id="{D3B4AA69-79CC-04D0-254A-9E1763D4AA67}"/>
              </a:ext>
            </a:extLst>
          </p:cNvPr>
          <p:cNvSpPr txBox="1">
            <a:spLocks/>
          </p:cNvSpPr>
          <p:nvPr/>
        </p:nvSpPr>
        <p:spPr>
          <a:xfrm>
            <a:off x="1566862" y="4916933"/>
            <a:ext cx="1103953" cy="1035811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B0E95CFB-D2F2-73D2-E04B-6A017858CEB3}"/>
              </a:ext>
            </a:extLst>
          </p:cNvPr>
          <p:cNvSpPr txBox="1">
            <a:spLocks/>
          </p:cNvSpPr>
          <p:nvPr/>
        </p:nvSpPr>
        <p:spPr>
          <a:xfrm>
            <a:off x="2935836" y="2093781"/>
            <a:ext cx="1162404" cy="1042611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etable</a:t>
            </a:r>
            <a:endParaRPr lang="en-US" sz="11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433B723-6E29-E5CC-47D0-B33476362F59}"/>
              </a:ext>
            </a:extLst>
          </p:cNvPr>
          <p:cNvCxnSpPr>
            <a:cxnSpLocks/>
          </p:cNvCxnSpPr>
          <p:nvPr/>
        </p:nvCxnSpPr>
        <p:spPr>
          <a:xfrm>
            <a:off x="1022952" y="3000221"/>
            <a:ext cx="552626" cy="3570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49686B7-94BB-A0AC-A799-60747A0DDF04}"/>
              </a:ext>
            </a:extLst>
          </p:cNvPr>
          <p:cNvCxnSpPr>
            <a:cxnSpLocks/>
          </p:cNvCxnSpPr>
          <p:nvPr/>
        </p:nvCxnSpPr>
        <p:spPr>
          <a:xfrm flipH="1">
            <a:off x="2670815" y="3011590"/>
            <a:ext cx="474721" cy="3570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E6B42ED-C844-1508-6DF9-1A2A1F3FB53B}"/>
              </a:ext>
            </a:extLst>
          </p:cNvPr>
          <p:cNvCxnSpPr>
            <a:cxnSpLocks/>
            <a:stCxn id="31" idx="0"/>
            <a:endCxn id="29" idx="4"/>
          </p:cNvCxnSpPr>
          <p:nvPr/>
        </p:nvCxnSpPr>
        <p:spPr>
          <a:xfrm flipH="1" flipV="1">
            <a:off x="2114735" y="4405732"/>
            <a:ext cx="4104" cy="51120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10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8067294" cy="1325563"/>
          </a:xfrm>
        </p:spPr>
        <p:txBody>
          <a:bodyPr/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3: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(7)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B58248-0DF1-D2D3-A9EB-D18660D02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168" y="1825625"/>
            <a:ext cx="8494776" cy="435133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age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i.needle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, by(male) ///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&gt;  sample(, statistics(frequency proportion) place(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inlabels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)) ///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&gt; 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sformat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("N=%s" frequency)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sformat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("(%s)" proportion) 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                    Male     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No N=76 (0.068) Yes N=1,048 (0.932) Total N=1,124 (1.000)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 28.776 (7.289)      31.656 (7.695)        31.462 (7.699)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22.129 (13.095)     24.323 (11.661)       24.175 (11.770)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11.951 (10.055)      14.428 (9.170)        14.167 (9.258)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Shared needles                                                        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No                                   43 (56.6%)         679 (64.8%)           722 (64.2%)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Yes                                  33 (43.4%)         369 (35.2%)           402 (35.8%)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-------------------------------------------------------------------------------------------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FB33FB9-1E96-B5F5-8765-465DC935F92B}"/>
              </a:ext>
            </a:extLst>
          </p:cNvPr>
          <p:cNvCxnSpPr>
            <a:cxnSpLocks/>
          </p:cNvCxnSpPr>
          <p:nvPr/>
        </p:nvCxnSpPr>
        <p:spPr>
          <a:xfrm>
            <a:off x="4343400" y="2313432"/>
            <a:ext cx="18379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C2C8C6-184F-D2B0-1939-E985ED72A3E3}"/>
              </a:ext>
            </a:extLst>
          </p:cNvPr>
          <p:cNvCxnSpPr>
            <a:cxnSpLocks/>
          </p:cNvCxnSpPr>
          <p:nvPr/>
        </p:nvCxnSpPr>
        <p:spPr>
          <a:xfrm>
            <a:off x="3593592" y="3654552"/>
            <a:ext cx="496519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FA93292-DE4C-6035-31AC-38E8434F8AF9}"/>
              </a:ext>
            </a:extLst>
          </p:cNvPr>
          <p:cNvSpPr txBox="1"/>
          <p:nvPr/>
        </p:nvSpPr>
        <p:spPr>
          <a:xfrm>
            <a:off x="6483096" y="305966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In column header</a:t>
            </a:r>
          </a:p>
        </p:txBody>
      </p:sp>
    </p:spTree>
    <p:extLst>
      <p:ext uri="{BB962C8B-B14F-4D97-AF65-F5344CB8AC3E}">
        <p14:creationId xmlns:p14="http://schemas.microsoft.com/office/powerpoint/2010/main" val="12265709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8067294" cy="1325563"/>
          </a:xfrm>
        </p:spPr>
        <p:txBody>
          <a:bodyPr/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3: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(8)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B58248-0DF1-D2D3-A9EB-D18660D02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168" y="1825625"/>
            <a:ext cx="8494776" cy="435133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age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i.needle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, by(male) ///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&gt;  sample(, statistics(frequency proportion) place(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seplabels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)) ///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&gt; 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sformat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("N=%s" frequency)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sformat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("(%s)" proportion)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               Male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No             Yes            Total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N=76 (0.068)  N=1,048 (0.932) N=1,124 (1.000)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 28.776 (7.289)  31.656 (7.695)  31.462 (7.699)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22.129 (13.095) 24.323 (11.661) 24.175 (11.770)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11.951 (10.055)  14.428 (9.170)  14.167 (9.258)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Shared needles                                              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No                                   43 (56.6%)     679 (64.8%)     722 (64.2%)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Yes                                  33 (43.4%)     369 (35.2%)     402 (35.8%)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FB33FB9-1E96-B5F5-8765-465DC935F92B}"/>
              </a:ext>
            </a:extLst>
          </p:cNvPr>
          <p:cNvCxnSpPr>
            <a:cxnSpLocks/>
          </p:cNvCxnSpPr>
          <p:nvPr/>
        </p:nvCxnSpPr>
        <p:spPr>
          <a:xfrm>
            <a:off x="4334256" y="2313432"/>
            <a:ext cx="15819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3C2C8C6-184F-D2B0-1939-E985ED72A3E3}"/>
              </a:ext>
            </a:extLst>
          </p:cNvPr>
          <p:cNvCxnSpPr>
            <a:cxnSpLocks/>
          </p:cNvCxnSpPr>
          <p:nvPr/>
        </p:nvCxnSpPr>
        <p:spPr>
          <a:xfrm>
            <a:off x="3520440" y="3901440"/>
            <a:ext cx="41239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05584B5-EF0F-D649-454F-4050B5968531}"/>
              </a:ext>
            </a:extLst>
          </p:cNvPr>
          <p:cNvSpPr txBox="1"/>
          <p:nvPr/>
        </p:nvSpPr>
        <p:spPr>
          <a:xfrm>
            <a:off x="5769864" y="315803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Stacked in column header</a:t>
            </a:r>
          </a:p>
        </p:txBody>
      </p:sp>
    </p:spTree>
    <p:extLst>
      <p:ext uri="{BB962C8B-B14F-4D97-AF65-F5344CB8AC3E}">
        <p14:creationId xmlns:p14="http://schemas.microsoft.com/office/powerpoint/2010/main" val="26656675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8067294" cy="1325563"/>
          </a:xfrm>
        </p:spPr>
        <p:txBody>
          <a:bodyPr/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3: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(9)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B58248-0DF1-D2D3-A9EB-D18660D02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168" y="1825625"/>
            <a:ext cx="8494776" cy="435133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age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i.needle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, by(male)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nosample</a:t>
            </a: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               Male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No             Yes            Total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 28.776 (7.289)  31.656 (7.695)  31.462 (7.699)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22.129 (13.095) 24.323 (11.661) 24.175 (11.770)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11.951 (10.055)  14.428 (9.170)  14.167 (9.258)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Shared needles                                                             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No                                   43 (56.6%)     679 (64.8%)     722 (64.2%)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Yes                                  33 (43.4%)     369 (35.2%)     402 (35.8%)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---------------------------------------------------------------------------------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FB33FB9-1E96-B5F5-8765-465DC935F92B}"/>
              </a:ext>
            </a:extLst>
          </p:cNvPr>
          <p:cNvCxnSpPr>
            <a:cxnSpLocks/>
          </p:cNvCxnSpPr>
          <p:nvPr/>
        </p:nvCxnSpPr>
        <p:spPr>
          <a:xfrm>
            <a:off x="4215107" y="2068484"/>
            <a:ext cx="8279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9896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AAFFF-8E7A-D459-88F0-0DD0BBE01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DD0DD-654A-5279-0A9E-5460BD098A41}"/>
              </a:ext>
            </a:extLst>
          </p:cNvPr>
          <p:cNvCxnSpPr>
            <a:cxnSpLocks/>
          </p:cNvCxnSpPr>
          <p:nvPr/>
        </p:nvCxnSpPr>
        <p:spPr>
          <a:xfrm>
            <a:off x="232028" y="3392424"/>
            <a:ext cx="39090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B7C7FA7-70A5-2AF5-AC6E-6017BCB7A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933" y="1839479"/>
            <a:ext cx="8385599" cy="46121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1: The first try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2: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by()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total()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note()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3: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4: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factor()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5: The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6: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define()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	    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7: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export()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8: Work together with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Example 9: Using the dialog box</a:t>
            </a:r>
            <a:endParaRPr lang="en-US" sz="2400" dirty="0">
              <a:solidFill>
                <a:schemeClr val="accent5"/>
              </a:solidFill>
            </a:endParaRPr>
          </a:p>
          <a:p>
            <a:endParaRPr lang="en-US" sz="24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7749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4: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factor()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(1)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531097-B09D-7E0B-F010-82B36B571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612" y="1834769"/>
            <a:ext cx="8771382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</a:rPr>
              <a:t>For default statistics and tests, variables can be specified right after </a:t>
            </a:r>
            <a:r>
              <a:rPr lang="en-US" sz="2400" b="1" dirty="0" err="1">
                <a:solidFill>
                  <a:srgbClr val="0070C0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dtable</a:t>
            </a: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. For example: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. </a:t>
            </a:r>
            <a:r>
              <a:rPr lang="en-US" sz="24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dtable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price mpg i.rep78 </a:t>
            </a:r>
            <a:r>
              <a:rPr lang="en-US" sz="24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i.foreign</a:t>
            </a:r>
            <a:endParaRPr lang="en-US" sz="2400" b="1" dirty="0">
              <a:solidFill>
                <a:schemeClr val="accent5">
                  <a:lumMod val="75000"/>
                </a:schemeClr>
              </a:solidFill>
              <a:latin typeface="Consolas" panose="020B0609020204030204" pitchFamily="49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2.   However, variables should be specified within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or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factor()</a:t>
            </a: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if you want to customize their statistics or tests.</a:t>
            </a:r>
          </a:p>
          <a:p>
            <a:pPr marL="0" indent="0">
              <a:buNone/>
            </a:pP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* Or you can use both 1 and 2!</a:t>
            </a:r>
            <a:endParaRPr lang="en-US" sz="2400" dirty="0">
              <a:latin typeface="Inter Light" panose="02000503000000020004" pitchFamily="2" charset="0"/>
              <a:ea typeface="Inter Light" panose="02000503000000020004" pitchFamily="2" charset="0"/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. </a:t>
            </a:r>
            <a:r>
              <a:rPr lang="en-US" sz="24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dtable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x1 x2, continuous(x3 x4) factor(y1 y2)</a:t>
            </a:r>
          </a:p>
          <a:p>
            <a:pPr marL="0" indent="0">
              <a:buNone/>
            </a:pP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* T</a:t>
            </a:r>
            <a:r>
              <a:rPr lang="en-US" altLang="zh-CN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hese two options are  repeatable, and when multiple text styles, statistics, or tests apply to a variable, the rightmost specification is applied.</a:t>
            </a:r>
          </a:p>
          <a:p>
            <a:pPr marL="0" indent="0">
              <a:buNone/>
            </a:pPr>
            <a:endParaRPr lang="en-US" sz="24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endParaRPr lang="en-US" sz="2400" dirty="0">
              <a:latin typeface="Inter Light" panose="02000503000000020004" pitchFamily="2" charset="0"/>
              <a:ea typeface="Inter Light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33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4: The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factor()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(2)</a:t>
            </a:r>
            <a:endParaRPr 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531097-B09D-7E0B-F010-82B36B571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328" y="1825625"/>
            <a:ext cx="9198864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Syntax: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continuous(</a:t>
            </a:r>
            <a:r>
              <a:rPr lang="en-US" sz="1800" b="1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[</a:t>
            </a:r>
            <a:r>
              <a:rPr lang="en-US" sz="1800" b="1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varlist_c</a:t>
            </a:r>
            <a:r>
              <a:rPr lang="en-US" sz="1800" b="1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][</a:t>
            </a:r>
            <a:r>
              <a:rPr lang="en-US" sz="1800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, statistics(</a:t>
            </a:r>
            <a:r>
              <a:rPr lang="en-US" sz="1800" b="1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cstats</a:t>
            </a:r>
            <a:r>
              <a:rPr lang="en-US" sz="1800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) test(</a:t>
            </a:r>
            <a:r>
              <a:rPr lang="en-US" sz="1800" b="1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ctest</a:t>
            </a:r>
            <a:r>
              <a:rPr lang="en-US" sz="1800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) </a:t>
            </a:r>
            <a:r>
              <a:rPr lang="en-US" sz="1800" b="1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text_styles</a:t>
            </a:r>
            <a:r>
              <a:rPr lang="en-US" sz="1800" b="1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]</a:t>
            </a:r>
            <a:r>
              <a:rPr lang="en-US" sz="1800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)</a:t>
            </a:r>
            <a:r>
              <a:rPr lang="en-US" sz="18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factor(</a:t>
            </a:r>
            <a:r>
              <a:rPr lang="en-US" sz="1800" b="1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[</a:t>
            </a:r>
            <a:r>
              <a:rPr lang="en-US" sz="1800" b="1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varlist_f</a:t>
            </a:r>
            <a:r>
              <a:rPr lang="en-US" sz="1800" b="1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][</a:t>
            </a:r>
            <a:r>
              <a:rPr lang="en-US" sz="1800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, statistics(</a:t>
            </a:r>
            <a:r>
              <a:rPr lang="en-US" sz="1800" b="1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fstats</a:t>
            </a:r>
            <a:r>
              <a:rPr lang="en-US" sz="1800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) test(</a:t>
            </a:r>
            <a:r>
              <a:rPr lang="en-US" sz="1800" b="1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ftest</a:t>
            </a:r>
            <a:r>
              <a:rPr lang="en-US" sz="1800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) </a:t>
            </a:r>
            <a:r>
              <a:rPr lang="en-US" sz="1800" b="1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text_styles</a:t>
            </a:r>
            <a:r>
              <a:rPr lang="en-US" sz="1800" b="1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]</a:t>
            </a:r>
            <a:r>
              <a:rPr lang="en-US" sz="1800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) </a:t>
            </a:r>
          </a:p>
          <a:p>
            <a:pPr marL="0" indent="0">
              <a:buNone/>
            </a:pPr>
            <a:endParaRPr lang="en-US" sz="1600" b="1" dirty="0">
              <a:solidFill>
                <a:srgbClr val="0070C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The supported statistics and tests can be found in </a:t>
            </a:r>
            <a:b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</a:br>
            <a:r>
              <a:rPr lang="en-US" sz="2400" b="1" dirty="0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help </a:t>
            </a:r>
            <a:r>
              <a:rPr lang="en-US" sz="2400" b="1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dtable</a:t>
            </a:r>
            <a:endParaRPr lang="en-US" sz="2400" b="1" dirty="0">
              <a:latin typeface="Consolas" panose="020B0609020204030204" pitchFamily="49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1025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4: The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factor()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option (3a)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531097-B09D-7E0B-F010-82B36B571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48" y="1825625"/>
            <a:ext cx="9445752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Examples: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webuse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idu</a:t>
            </a:r>
            <a:endParaRPr lang="en-US" sz="16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, by(male, tests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testnotes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nototal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) /// 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sample(, statistic(frequency proportion))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continuous(age, statistics( mean min max) test(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kwallis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))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continuous(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, statistics(mean skewness kurtosis) test(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poisson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))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factor(needle, statistics(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fvfrequency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fvproportion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))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factor(jail inject, statistics(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fvfrequency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) test(fisher))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sformat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("(%s)"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fvproportion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)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nformat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(%6.1f mean min max)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7817144-C794-A4FF-9237-4A4D5E4EADB1}"/>
              </a:ext>
            </a:extLst>
          </p:cNvPr>
          <p:cNvCxnSpPr>
            <a:cxnSpLocks/>
          </p:cNvCxnSpPr>
          <p:nvPr/>
        </p:nvCxnSpPr>
        <p:spPr>
          <a:xfrm>
            <a:off x="319763" y="4007012"/>
            <a:ext cx="854077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7D0A04C-65AD-5F55-7A6C-60EBD132B112}"/>
              </a:ext>
            </a:extLst>
          </p:cNvPr>
          <p:cNvCxnSpPr>
            <a:cxnSpLocks/>
          </p:cNvCxnSpPr>
          <p:nvPr/>
        </p:nvCxnSpPr>
        <p:spPr>
          <a:xfrm>
            <a:off x="319763" y="3686972"/>
            <a:ext cx="671197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8657DC-2EDE-9881-260D-32AC3AFB34EF}"/>
              </a:ext>
            </a:extLst>
          </p:cNvPr>
          <p:cNvCxnSpPr>
            <a:cxnSpLocks/>
          </p:cNvCxnSpPr>
          <p:nvPr/>
        </p:nvCxnSpPr>
        <p:spPr>
          <a:xfrm>
            <a:off x="319763" y="4360580"/>
            <a:ext cx="626391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F4C82A4-4C8F-EE55-D46E-66B54A6763D2}"/>
              </a:ext>
            </a:extLst>
          </p:cNvPr>
          <p:cNvCxnSpPr>
            <a:cxnSpLocks/>
          </p:cNvCxnSpPr>
          <p:nvPr/>
        </p:nvCxnSpPr>
        <p:spPr>
          <a:xfrm>
            <a:off x="319763" y="4744628"/>
            <a:ext cx="643765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858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4: The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factor()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option (3b)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5613ED-221E-1282-0B38-3CA8A6AB92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0900"/>
          <a:stretch/>
        </p:blipFill>
        <p:spPr>
          <a:xfrm>
            <a:off x="457200" y="1690689"/>
            <a:ext cx="7388352" cy="459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5264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AAFFF-8E7A-D459-88F0-0DD0BBE01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DD0DD-654A-5279-0A9E-5460BD098A41}"/>
              </a:ext>
            </a:extLst>
          </p:cNvPr>
          <p:cNvCxnSpPr>
            <a:cxnSpLocks/>
          </p:cNvCxnSpPr>
          <p:nvPr/>
        </p:nvCxnSpPr>
        <p:spPr>
          <a:xfrm>
            <a:off x="232028" y="3831336"/>
            <a:ext cx="39090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01B9514-52E3-7EFC-939D-AE62158761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933" y="1839479"/>
            <a:ext cx="8385599" cy="46121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1: The first try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2: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by()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total()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note()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3: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4: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factor()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5: The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6: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define()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	    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7: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export()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8: Work together with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Example 9: Using the dialog box</a:t>
            </a:r>
            <a:endParaRPr lang="en-US" sz="2400" dirty="0">
              <a:solidFill>
                <a:schemeClr val="accent5"/>
              </a:solidFill>
            </a:endParaRPr>
          </a:p>
          <a:p>
            <a:endParaRPr lang="en-US" sz="24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2159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5: The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(1)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BE47426-43C6-BF46-EF2C-18FA27E2E7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Work with complex survey design data (PSU, sampling weights, strata, </a:t>
            </a:r>
            <a:r>
              <a:rPr lang="en-US" sz="2400" dirty="0" err="1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etc</a:t>
            </a: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) – </a:t>
            </a:r>
            <a:r>
              <a:rPr lang="en-US" sz="2400" b="1" dirty="0" err="1">
                <a:solidFill>
                  <a:schemeClr val="accent1"/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option</a:t>
            </a:r>
          </a:p>
          <a:p>
            <a:pPr lvl="1"/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Both summary statistics and test results are affected</a:t>
            </a:r>
          </a:p>
          <a:p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Perform subpopulation estimation on survey data    – </a:t>
            </a:r>
            <a:r>
              <a:rPr lang="en-US" sz="2400" b="1" dirty="0" err="1">
                <a:solidFill>
                  <a:schemeClr val="accent1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option together with </a:t>
            </a:r>
            <a:r>
              <a:rPr lang="en-US" sz="2400" b="1" dirty="0" err="1">
                <a:solidFill>
                  <a:schemeClr val="accent1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2400" b="1" dirty="0">
                <a:solidFill>
                  <a:schemeClr val="accent1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option</a:t>
            </a:r>
          </a:p>
          <a:p>
            <a:pPr lvl="1"/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Subpopulation estimation involves computing point and variance estimates for part of the population while consider the whole population size.</a:t>
            </a:r>
          </a:p>
          <a:p>
            <a:pPr lvl="1"/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See the manual entry 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3"/>
              </a:rPr>
              <a:t>[SVY] Subpopulation estimation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for more detailed information.</a:t>
            </a:r>
          </a:p>
        </p:txBody>
      </p:sp>
    </p:spTree>
    <p:extLst>
      <p:ext uri="{BB962C8B-B14F-4D97-AF65-F5344CB8AC3E}">
        <p14:creationId xmlns:p14="http://schemas.microsoft.com/office/powerpoint/2010/main" val="766749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Tables of descriptive statistics</a:t>
            </a:r>
            <a:endParaRPr lang="en-US" sz="36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pic>
        <p:nvPicPr>
          <p:cNvPr id="32770" name="Picture 2">
            <a:extLst>
              <a:ext uri="{FF2B5EF4-FFF2-40B4-BE49-F238E27FC236}">
                <a16:creationId xmlns:a16="http://schemas.microsoft.com/office/drawing/2014/main" id="{529F871A-D645-48B4-44BD-9650168C71C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302" y="2478023"/>
            <a:ext cx="5873396" cy="3525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6194F1-6993-B69C-9596-BFF2305D13F8}"/>
              </a:ext>
            </a:extLst>
          </p:cNvPr>
          <p:cNvSpPr txBox="1"/>
          <p:nvPr/>
        </p:nvSpPr>
        <p:spPr>
          <a:xfrm>
            <a:off x="813816" y="1571817"/>
            <a:ext cx="7701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Present </a:t>
            </a:r>
            <a:r>
              <a:rPr lang="en-US" b="0" i="0" dirty="0">
                <a:effectLst/>
                <a:latin typeface="Inter Light" panose="02000503000000020004" pitchFamily="2" charset="0"/>
                <a:ea typeface="Inter Light" panose="02000503000000020004" pitchFamily="2" charset="0"/>
              </a:rPr>
              <a:t>descriptive statistics of the data used in your research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Inter Light" panose="02000503000000020004" pitchFamily="2" charset="0"/>
                <a:ea typeface="Inter Light" panose="02000503000000020004" pitchFamily="2" charset="0"/>
              </a:rPr>
              <a:t>Often referred as “</a:t>
            </a:r>
            <a:r>
              <a:rPr lang="en-US" altLang="zh-CN" sz="1800" b="1" dirty="0">
                <a:latin typeface="Inter Light" panose="02000503000000020004" pitchFamily="2" charset="0"/>
                <a:ea typeface="Inter Light" panose="02000503000000020004" pitchFamily="2" charset="0"/>
              </a:rPr>
              <a:t>Table 1</a:t>
            </a:r>
            <a:r>
              <a:rPr lang="en-US" altLang="zh-CN" sz="1800" dirty="0">
                <a:latin typeface="Inter Light" panose="02000503000000020004" pitchFamily="2" charset="0"/>
                <a:ea typeface="Inter Light" panose="02000503000000020004" pitchFamily="2" charset="0"/>
              </a:rPr>
              <a:t>”</a:t>
            </a:r>
            <a:endParaRPr lang="en-US" dirty="0">
              <a:latin typeface="Inter Light" panose="02000503000000020004" pitchFamily="2" charset="0"/>
              <a:ea typeface="Inter Light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7705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5: The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(2a)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BE47426-43C6-BF46-EF2C-18FA27E2E7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webuse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 nhanes2l, clear</a:t>
            </a:r>
          </a:p>
          <a:p>
            <a:pPr marL="0" indent="0">
              <a:buNone/>
            </a:pPr>
            <a:r>
              <a:rPr lang="en-US" sz="1900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* declare the </a:t>
            </a:r>
            <a:r>
              <a:rPr lang="en-US" sz="1900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svy</a:t>
            </a:r>
            <a:r>
              <a:rPr lang="en-US" sz="1900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 data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sv-SE" sz="1900" dirty="0">
                <a:latin typeface="Consolas" panose="020B0609020204030204" pitchFamily="49" charset="0"/>
                <a:cs typeface="Courier New" panose="02070309020205020404" pitchFamily="49" charset="0"/>
              </a:rPr>
              <a:t>svyset psu [pweight=finalwgt], strata(strata) </a:t>
            </a:r>
          </a:p>
          <a:p>
            <a:pPr marL="0" indent="0">
              <a:buNone/>
            </a:pPr>
            <a:r>
              <a:rPr lang="en-US" sz="1900" b="0" i="0" dirty="0">
                <a:solidFill>
                  <a:srgbClr val="0070C0"/>
                </a:solidFill>
                <a:effectLst/>
                <a:latin typeface="Consolas" panose="020B0609020204030204" pitchFamily="49" charset="0"/>
                <a:cs typeface="Courier New" panose="02070309020205020404" pitchFamily="49" charset="0"/>
              </a:rPr>
              <a:t>* the statistics will be computed using survey weights.</a:t>
            </a:r>
            <a:endParaRPr lang="en-US" sz="1900" dirty="0">
              <a:solidFill>
                <a:srgbClr val="0070C0"/>
              </a:solidFill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 age 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bmi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, by(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heartatk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, tests) 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svy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 /// continuous(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bpsystol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tcresult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, stat(median)) factor(sex)</a:t>
            </a:r>
          </a:p>
          <a:p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7568DE0-6F0B-B084-747B-67DD656D1C81}"/>
              </a:ext>
            </a:extLst>
          </p:cNvPr>
          <p:cNvCxnSpPr>
            <a:cxnSpLocks/>
          </p:cNvCxnSpPr>
          <p:nvPr/>
        </p:nvCxnSpPr>
        <p:spPr>
          <a:xfrm>
            <a:off x="5779008" y="3686972"/>
            <a:ext cx="457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6496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5: The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(2b)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B81BDD-1FA7-1BCC-414E-825F0E77B8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475"/>
          <a:stretch/>
        </p:blipFill>
        <p:spPr>
          <a:xfrm>
            <a:off x="405946" y="1769560"/>
            <a:ext cx="8332107" cy="331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8924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5: The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(3)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BE47426-43C6-BF46-EF2C-18FA27E2E7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8286750" cy="466724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1900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* Perform subpopulation estimation on this survey data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 age 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bmi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, 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svy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subpop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(if 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heartatk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==1) ///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&gt; continuous(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bpsystol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900" dirty="0" err="1">
                <a:latin typeface="Consolas" panose="020B0609020204030204" pitchFamily="49" charset="0"/>
                <a:cs typeface="Courier New" panose="02070309020205020404" pitchFamily="49" charset="0"/>
              </a:rPr>
              <a:t>tcresult</a:t>
            </a: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, stat(median)) factor(sex)</a:t>
            </a:r>
          </a:p>
          <a:p>
            <a:pPr marL="0" indent="0">
              <a:buNone/>
            </a:pPr>
            <a:endParaRPr lang="en-US" sz="19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Summary     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3,483,276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Age (years)                 60.491 (11.248)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Body mass index (BMI)        26.604 (6.394)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Systolic blood pressure             138.000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Serum cholesterol (mg/dL)           231.000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Sex                                        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  Male                    2,304,839 (66.2%)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  Female                  1,178,437 (33.8%)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</a:t>
            </a:r>
          </a:p>
          <a:p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51B4437-1F94-F75E-4848-8CA3A13687B0}"/>
              </a:ext>
            </a:extLst>
          </p:cNvPr>
          <p:cNvCxnSpPr>
            <a:cxnSpLocks/>
          </p:cNvCxnSpPr>
          <p:nvPr/>
        </p:nvCxnSpPr>
        <p:spPr>
          <a:xfrm>
            <a:off x="2560320" y="2361092"/>
            <a:ext cx="28346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8164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5: The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svy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and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()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option (3)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BE47426-43C6-BF46-EF2C-18FA27E2E7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Changes for tests allowed: </a:t>
            </a:r>
          </a:p>
          <a:p>
            <a:pPr lvl="1"/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000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kwallis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test is not allowed with weights or the </a:t>
            </a:r>
            <a:r>
              <a:rPr lang="en-US" sz="2000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option (continuous).</a:t>
            </a:r>
          </a:p>
          <a:p>
            <a:pPr lvl="1"/>
            <a:r>
              <a:rPr lang="en-US" sz="2000" dirty="0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fisher, lrchi2, gamma, </a:t>
            </a:r>
            <a:r>
              <a:rPr lang="en-US" sz="2000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kendall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and </a:t>
            </a:r>
            <a:r>
              <a:rPr lang="en-US" sz="2000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cramer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are not allowed with </a:t>
            </a:r>
            <a:r>
              <a:rPr lang="en-US" sz="2000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aweights</a:t>
            </a:r>
            <a:r>
              <a:rPr lang="en-US" sz="2000" dirty="0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000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iweights</a:t>
            </a:r>
            <a:r>
              <a:rPr lang="en-US" sz="2000" dirty="0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000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pweights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or the </a:t>
            </a:r>
            <a:r>
              <a:rPr lang="en-US" sz="2000" b="1" dirty="0" err="1">
                <a:solidFill>
                  <a:schemeClr val="accent1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option. </a:t>
            </a:r>
          </a:p>
          <a:p>
            <a:pPr lvl="1"/>
            <a:r>
              <a:rPr lang="en-US" sz="2000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svylr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000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svywald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and </a:t>
            </a:r>
            <a:r>
              <a:rPr lang="en-US" sz="2000" dirty="0" err="1"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svyllwald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are allowed </a:t>
            </a:r>
            <a:r>
              <a:rPr lang="en-US" sz="2000" b="1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only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with the </a:t>
            </a:r>
            <a:r>
              <a:rPr lang="en-US" sz="2000" b="1" dirty="0" err="1">
                <a:solidFill>
                  <a:schemeClr val="accent1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option (factor).</a:t>
            </a:r>
          </a:p>
          <a:p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Please see this </a:t>
            </a: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3"/>
              </a:rPr>
              <a:t>FAQ</a:t>
            </a: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for more detailed information.</a:t>
            </a:r>
          </a:p>
          <a:p>
            <a:endParaRPr lang="en-US" sz="1600" dirty="0"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9007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AAFFF-8E7A-D459-88F0-0DD0BBE01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DD0DD-654A-5279-0A9E-5460BD098A41}"/>
              </a:ext>
            </a:extLst>
          </p:cNvPr>
          <p:cNvCxnSpPr>
            <a:cxnSpLocks/>
          </p:cNvCxnSpPr>
          <p:nvPr/>
        </p:nvCxnSpPr>
        <p:spPr>
          <a:xfrm>
            <a:off x="232028" y="4302390"/>
            <a:ext cx="39090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E23D9F2-12BC-6E54-AF05-248A3615FE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933" y="1839479"/>
            <a:ext cx="8385599" cy="46121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1: The first try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2: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by()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total()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note()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3: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4: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factor()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5: The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6: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define()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	    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7: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export()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8: Work together with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Example 9: Using the dialog box</a:t>
            </a:r>
            <a:endParaRPr lang="en-US" sz="2400" dirty="0">
              <a:solidFill>
                <a:schemeClr val="accent5"/>
              </a:solidFill>
            </a:endParaRPr>
          </a:p>
          <a:p>
            <a:endParaRPr lang="en-US" sz="24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0361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8817-C559-FD86-4393-084E8C6A1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099715" cy="1325563"/>
          </a:xfrm>
        </p:spPr>
        <p:txBody>
          <a:bodyPr>
            <a:noAutofit/>
          </a:bodyPr>
          <a:lstStyle/>
          <a:p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6: The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define(),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nformat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()</a:t>
            </a: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and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sformat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()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options (1)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10588-5042-9EE0-7D6D-9E375E90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5038146"/>
          </a:xfrm>
        </p:spPr>
        <p:txBody>
          <a:bodyPr>
            <a:normAutofit fontScale="55000" lnSpcReduction="20000"/>
          </a:bodyPr>
          <a:lstStyle/>
          <a:p>
            <a:r>
              <a:rPr lang="en-US" sz="65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4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define composite statistics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webuse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idu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, clear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(Modified Bangkok IDU Preparatory Study)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, continuous(age, statistics(mean minmax)) ///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&gt;   continuous(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, statistics(mean variance))  ///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&gt;   define(minmax = min max, delimiter(-)) 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 Summary     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            1,124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31.462 17.000-52.000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      24.175 138.534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       14.167 85.715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16A5390-914D-CCC4-FBCB-5370FCCC8092}"/>
              </a:ext>
            </a:extLst>
          </p:cNvPr>
          <p:cNvCxnSpPr>
            <a:cxnSpLocks/>
          </p:cNvCxnSpPr>
          <p:nvPr/>
        </p:nvCxnSpPr>
        <p:spPr>
          <a:xfrm>
            <a:off x="942109" y="3902035"/>
            <a:ext cx="39901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9452FC4-9A5C-682B-A934-373A3151EA24}"/>
              </a:ext>
            </a:extLst>
          </p:cNvPr>
          <p:cNvCxnSpPr>
            <a:cxnSpLocks/>
          </p:cNvCxnSpPr>
          <p:nvPr/>
        </p:nvCxnSpPr>
        <p:spPr>
          <a:xfrm>
            <a:off x="5098473" y="3306289"/>
            <a:ext cx="81741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415390E-CEB9-048C-9456-2779875D2704}"/>
              </a:ext>
            </a:extLst>
          </p:cNvPr>
          <p:cNvCxnSpPr>
            <a:cxnSpLocks/>
          </p:cNvCxnSpPr>
          <p:nvPr/>
        </p:nvCxnSpPr>
        <p:spPr>
          <a:xfrm>
            <a:off x="4932218" y="5580414"/>
            <a:ext cx="148243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6209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8817-C559-FD86-4393-084E8C6A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6: The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define(),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nformat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()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and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sformat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()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options (2)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10588-5042-9EE0-7D6D-9E375E90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5038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, continuous(age, statistics(mean minmax))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&gt;  continuous(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, statistics(mean variance))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&gt;  define(minmax = min max, delimiter(-))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&gt; 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nformat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(%9.1f mean minmax) </a:t>
            </a: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Summary   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      1,124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31.5 17.0-52.0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  24.2 138.534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   14.2 85.715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16A5390-914D-CCC4-FBCB-5370FCCC8092}"/>
              </a:ext>
            </a:extLst>
          </p:cNvPr>
          <p:cNvCxnSpPr>
            <a:cxnSpLocks/>
          </p:cNvCxnSpPr>
          <p:nvPr/>
        </p:nvCxnSpPr>
        <p:spPr>
          <a:xfrm>
            <a:off x="982010" y="3068812"/>
            <a:ext cx="296487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D814F1A-C911-D79D-42FD-3E2F26ABD6A6}"/>
              </a:ext>
            </a:extLst>
          </p:cNvPr>
          <p:cNvCxnSpPr>
            <a:cxnSpLocks/>
          </p:cNvCxnSpPr>
          <p:nvPr/>
        </p:nvCxnSpPr>
        <p:spPr>
          <a:xfrm>
            <a:off x="4461164" y="5437910"/>
            <a:ext cx="162098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A2AE4ED-8B21-B7EC-C3EE-635EA4AC1FA4}"/>
              </a:ext>
            </a:extLst>
          </p:cNvPr>
          <p:cNvCxnSpPr>
            <a:cxnSpLocks/>
          </p:cNvCxnSpPr>
          <p:nvPr/>
        </p:nvCxnSpPr>
        <p:spPr>
          <a:xfrm>
            <a:off x="4599708" y="5770419"/>
            <a:ext cx="65116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B133BEB-1B36-66A4-E55B-98B2175229F9}"/>
              </a:ext>
            </a:extLst>
          </p:cNvPr>
          <p:cNvCxnSpPr>
            <a:cxnSpLocks/>
          </p:cNvCxnSpPr>
          <p:nvPr/>
        </p:nvCxnSpPr>
        <p:spPr>
          <a:xfrm>
            <a:off x="4835237" y="6116783"/>
            <a:ext cx="58189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F949E1B5-90E3-01CA-1F11-DCDB6467213A}"/>
              </a:ext>
            </a:extLst>
          </p:cNvPr>
          <p:cNvSpPr txBox="1"/>
          <p:nvPr/>
        </p:nvSpPr>
        <p:spPr>
          <a:xfrm>
            <a:off x="3988725" y="2831586"/>
            <a:ext cx="1399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help format</a:t>
            </a:r>
          </a:p>
        </p:txBody>
      </p:sp>
    </p:spTree>
    <p:extLst>
      <p:ext uri="{BB962C8B-B14F-4D97-AF65-F5344CB8AC3E}">
        <p14:creationId xmlns:p14="http://schemas.microsoft.com/office/powerpoint/2010/main" val="22051421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8817-C559-FD86-4393-084E8C6A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6: The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define(),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nformat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()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603000000020004" pitchFamily="50" charset="0"/>
                <a:ea typeface="Inter Medium" panose="02000603000000020004" pitchFamily="50" charset="0"/>
                <a:cs typeface="Inter Medium" panose="02000603000000020004" pitchFamily="50" charset="0"/>
              </a:rPr>
              <a:t>,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and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sformat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()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options (3)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10588-5042-9EE0-7D6D-9E375E90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5038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, continuous(age, statistics(mean minmax))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&gt;  continuous(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, statistics(mean variance)) 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&gt;  define(minmax = min max, delimiter(-))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&gt; 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nformat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(%9.1f mean minmax)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&gt; 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sformat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("[%s]" minmax)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sformat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("(%s)" variance) </a:t>
            </a: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Summary    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        1,124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31.5 [17.0-52.0]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  24.2 (138.534)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   14.2 (85.715)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</a:t>
            </a: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16A5390-914D-CCC4-FBCB-5370FCCC8092}"/>
              </a:ext>
            </a:extLst>
          </p:cNvPr>
          <p:cNvCxnSpPr>
            <a:cxnSpLocks/>
          </p:cNvCxnSpPr>
          <p:nvPr/>
        </p:nvCxnSpPr>
        <p:spPr>
          <a:xfrm>
            <a:off x="945710" y="3410712"/>
            <a:ext cx="53617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155881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AAFFF-8E7A-D459-88F0-0DD0BBE01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DD0DD-654A-5279-0A9E-5460BD098A41}"/>
              </a:ext>
            </a:extLst>
          </p:cNvPr>
          <p:cNvCxnSpPr>
            <a:cxnSpLocks/>
          </p:cNvCxnSpPr>
          <p:nvPr/>
        </p:nvCxnSpPr>
        <p:spPr>
          <a:xfrm>
            <a:off x="232028" y="5105953"/>
            <a:ext cx="39090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F4776A-0D29-937F-F62D-C0B6780672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933" y="1839479"/>
            <a:ext cx="8385599" cy="46121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1: The first try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2: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by()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total()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note()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3: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4: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factor()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5: The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6: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define()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	    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7: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export()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8: Work together with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Example 9: Using the dialog box</a:t>
            </a:r>
            <a:endParaRPr lang="en-US" sz="2400" dirty="0">
              <a:solidFill>
                <a:schemeClr val="accent5"/>
              </a:solidFill>
            </a:endParaRPr>
          </a:p>
          <a:p>
            <a:endParaRPr lang="en-US" sz="24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7566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8817-C559-FD86-4393-084E8C6A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7: The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export() 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option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10588-5042-9EE0-7D6D-9E375E90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5038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sysuse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auto, clear 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i.rep78, by(foreign,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nototal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) ///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&gt;  export(myfile.docx, replace)</a:t>
            </a: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  <p:pic>
        <p:nvPicPr>
          <p:cNvPr id="29701" name="Picture 5" descr="graph1">
            <a:extLst>
              <a:ext uri="{FF2B5EF4-FFF2-40B4-BE49-F238E27FC236}">
                <a16:creationId xmlns:a16="http://schemas.microsoft.com/office/drawing/2014/main" id="{10C05059-3D17-A9A9-981C-9D24B0237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36" y="3016252"/>
            <a:ext cx="8160327" cy="3218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366E79-5D44-5C62-5CE2-73E5ABE8FB65}"/>
              </a:ext>
            </a:extLst>
          </p:cNvPr>
          <p:cNvCxnSpPr>
            <a:cxnSpLocks/>
          </p:cNvCxnSpPr>
          <p:nvPr/>
        </p:nvCxnSpPr>
        <p:spPr>
          <a:xfrm>
            <a:off x="1027384" y="2695817"/>
            <a:ext cx="312593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37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More examples</a:t>
            </a:r>
            <a:endParaRPr lang="en-US" sz="36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79DD81D-85F2-1BB8-FD7B-1A4D23999E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229" y="497495"/>
            <a:ext cx="3724795" cy="3191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ED28B1C-9656-9E96-AD87-D08DD0551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842" y="3849267"/>
            <a:ext cx="5717286" cy="251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6140053-F8B9-5DA6-50F2-A8EA584E8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461873"/>
            <a:ext cx="2817495" cy="309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1046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8817-C559-FD86-4393-084E8C6A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7: The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export()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option (2)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10588-5042-9EE0-7D6D-9E375E90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5038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Supported file format 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-------------------------------------------------------------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docx           as(docx)       Microsoft Word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html           as(html)       HTML 5 with CSS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pdf            as(pdf)        PDF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xlsx           as(xlsx)       Microsoft Excel 2007/2010 or newer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xls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as(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xls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)        Microsoft Excel 1997/2003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tex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as(latex)      LaTeX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smcl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as(</a:t>
            </a:r>
            <a:r>
              <a:rPr lang="en-US" sz="1600" dirty="0" err="1">
                <a:latin typeface="Consolas" panose="020B0609020204030204" pitchFamily="49" charset="0"/>
                <a:cs typeface="Courier New" panose="02070309020205020404" pitchFamily="49" charset="0"/>
              </a:rPr>
              <a:t>smcl</a:t>
            </a: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)       SMCL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txt            as(txt)        plain text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markdown       as(markdown)   Markdown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md             as(markdown)   Markdown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urier New" panose="02070309020205020404" pitchFamily="49" charset="0"/>
              </a:rPr>
              <a:t>    -----------------------------------------------------------</a:t>
            </a: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3246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8817-C559-FD86-4393-084E8C6A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7: The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export()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option (3)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10588-5042-9EE0-7D6D-9E375E90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5038146"/>
          </a:xfrm>
        </p:spPr>
        <p:txBody>
          <a:bodyPr>
            <a:normAutofit/>
          </a:bodyPr>
          <a:lstStyle/>
          <a:p>
            <a:r>
              <a:rPr lang="en-US" altLang="zh-CN" sz="26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The </a:t>
            </a:r>
            <a:r>
              <a:rPr lang="en-US" altLang="zh-CN" sz="2600" b="1" dirty="0">
                <a:solidFill>
                  <a:schemeClr val="accent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alternative ways </a:t>
            </a:r>
            <a:r>
              <a:rPr lang="en-US" altLang="zh-CN" sz="26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to export:</a:t>
            </a:r>
          </a:p>
          <a:p>
            <a:pPr marL="0" indent="0">
              <a:buNone/>
            </a:pPr>
            <a:r>
              <a:rPr lang="en-US" sz="2600" dirty="0">
                <a:cs typeface="Courier New" panose="02070309020205020404" pitchFamily="49" charset="0"/>
              </a:rPr>
              <a:t>1. </a:t>
            </a:r>
            <a:r>
              <a:rPr lang="en-US" sz="26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The</a:t>
            </a:r>
            <a:r>
              <a:rPr lang="en-US" sz="2600" dirty="0">
                <a:cs typeface="Courier New" panose="02070309020205020404" pitchFamily="49" charset="0"/>
              </a:rPr>
              <a:t> </a:t>
            </a:r>
            <a:r>
              <a:rPr lang="en-US" sz="2600" dirty="0">
                <a:solidFill>
                  <a:schemeClr val="accent1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collect export </a:t>
            </a:r>
            <a:r>
              <a:rPr lang="en-US" sz="26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command (only needed if you make some further changes using </a:t>
            </a:r>
            <a:r>
              <a:rPr lang="en-US" sz="2600" dirty="0">
                <a:solidFill>
                  <a:schemeClr val="accent1"/>
                </a:solidFill>
                <a:latin typeface="Consolas" panose="020B0609020204030204" pitchFamily="49" charset="0"/>
                <a:ea typeface="Inter Medium" panose="02000503000000020004" pitchFamily="2" charset="0"/>
                <a:cs typeface="Courier New" panose="02070309020205020404" pitchFamily="49" charset="0"/>
              </a:rPr>
              <a:t>collect</a:t>
            </a:r>
            <a:r>
              <a:rPr lang="en-US" sz="26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after calling </a:t>
            </a:r>
            <a:r>
              <a:rPr lang="en-US" sz="2600" dirty="0" err="1">
                <a:solidFill>
                  <a:schemeClr val="accent1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dtable</a:t>
            </a:r>
            <a:r>
              <a:rPr lang="en-US" sz="26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2600" dirty="0">
                <a:cs typeface="Courier New" panose="02070309020205020404" pitchFamily="49" charset="0"/>
              </a:rPr>
              <a:t> </a:t>
            </a:r>
            <a:endParaRPr lang="en-US" sz="2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20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i.rep78, by(foreign, </a:t>
            </a:r>
            <a:r>
              <a:rPr lang="en-US" sz="20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nototal</a:t>
            </a:r>
            <a:r>
              <a:rPr lang="en-US" sz="2000" dirty="0">
                <a:latin typeface="Consolas" panose="020B0609020204030204" pitchFamily="49" charset="0"/>
                <a:cs typeface="Courier New" panose="02070309020205020404" pitchFamily="49" charset="0"/>
              </a:rPr>
              <a:t>) </a:t>
            </a: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  <a:cs typeface="Courier New" panose="02070309020205020404" pitchFamily="49" charset="0"/>
              </a:rPr>
              <a:t>* collect commands here</a:t>
            </a:r>
          </a:p>
          <a:p>
            <a:pPr marL="0" indent="0">
              <a:buNone/>
            </a:pPr>
            <a:r>
              <a:rPr lang="en-US" sz="2000" dirty="0">
                <a:latin typeface="Consolas" panose="020B0609020204030204" pitchFamily="49" charset="0"/>
                <a:cs typeface="Courier New" panose="02070309020205020404" pitchFamily="49" charset="0"/>
              </a:rPr>
              <a:t>collect export myfile2.docx, replace</a:t>
            </a:r>
          </a:p>
          <a:p>
            <a:pPr marL="0" indent="0">
              <a:buNone/>
            </a:pPr>
            <a:endParaRPr lang="en-US" sz="2600" dirty="0">
              <a:solidFill>
                <a:schemeClr val="accent2"/>
              </a:solidFill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600" dirty="0">
                <a:solidFill>
                  <a:schemeClr val="accent2"/>
                </a:solidFill>
                <a:cs typeface="Courier New" panose="02070309020205020404" pitchFamily="49" charset="0"/>
              </a:rPr>
              <a:t>See example 8</a:t>
            </a:r>
          </a:p>
        </p:txBody>
      </p:sp>
    </p:spTree>
    <p:extLst>
      <p:ext uri="{BB962C8B-B14F-4D97-AF65-F5344CB8AC3E}">
        <p14:creationId xmlns:p14="http://schemas.microsoft.com/office/powerpoint/2010/main" val="30563502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8817-C559-FD86-4393-084E8C6A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7: The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Courier New" panose="02070309020205020404" pitchFamily="49" charset="0"/>
              </a:rPr>
              <a:t>export()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option (4)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10588-5042-9EE0-7D6D-9E375E90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01738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3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The </a:t>
            </a:r>
            <a:r>
              <a:rPr lang="en-US" altLang="zh-CN" sz="3100" b="1" dirty="0">
                <a:solidFill>
                  <a:schemeClr val="accent2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alternative ways</a:t>
            </a:r>
            <a:r>
              <a:rPr lang="en-US" altLang="zh-CN" sz="31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altLang="zh-CN" sz="3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ways to export:</a:t>
            </a:r>
          </a:p>
          <a:p>
            <a:pPr marL="0" indent="0">
              <a:buNone/>
            </a:pPr>
            <a:r>
              <a:rPr lang="en-US" sz="3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2. insert the table obtained with </a:t>
            </a:r>
            <a:r>
              <a:rPr lang="en-US" sz="3000" dirty="0" err="1">
                <a:solidFill>
                  <a:schemeClr val="accent1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dtable</a:t>
            </a:r>
            <a:r>
              <a:rPr lang="en-US" sz="3000" dirty="0">
                <a:solidFill>
                  <a:schemeClr val="accent1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3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(or with </a:t>
            </a:r>
            <a:r>
              <a:rPr lang="en-US" sz="3000" dirty="0">
                <a:solidFill>
                  <a:schemeClr val="accent1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  <a:r>
              <a:rPr lang="en-US" sz="3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) into a larger document</a:t>
            </a:r>
          </a:p>
          <a:p>
            <a:pPr marL="0" indent="0">
              <a:buNone/>
            </a:pPr>
            <a:r>
              <a:rPr lang="en-US" sz="3200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putdocx</a:t>
            </a:r>
            <a:r>
              <a:rPr lang="en-US" sz="3200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 collect</a:t>
            </a:r>
          </a:p>
          <a:p>
            <a:pPr marL="0" indent="0">
              <a:buNone/>
            </a:pPr>
            <a:r>
              <a:rPr lang="en-US" sz="3200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putpdf</a:t>
            </a:r>
            <a:r>
              <a:rPr lang="en-US" sz="3200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 collect</a:t>
            </a:r>
          </a:p>
          <a:p>
            <a:pPr marL="0" indent="0">
              <a:buNone/>
            </a:pPr>
            <a:r>
              <a:rPr lang="en-US" sz="3200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putexcel</a:t>
            </a:r>
            <a:r>
              <a:rPr lang="en-US" sz="3200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ul_cell</a:t>
            </a:r>
            <a:r>
              <a:rPr lang="en-US" sz="3200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 = collect</a:t>
            </a:r>
          </a:p>
          <a:p>
            <a:endParaRPr lang="en-US" sz="3200" dirty="0">
              <a:cs typeface="Courier New" panose="02070309020205020404" pitchFamily="49" charset="0"/>
            </a:endParaRPr>
          </a:p>
          <a:p>
            <a:r>
              <a:rPr lang="en-US" sz="3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One example (in the end): </a:t>
            </a:r>
            <a:r>
              <a:rPr lang="en-US" sz="22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2"/>
              </a:rPr>
              <a:t>https://blog.stata.com/2023/06/26/creating-tables-of-descriptive-statistics-in-stata-18-the-new-dtable-command/</a:t>
            </a:r>
            <a:r>
              <a:rPr lang="en-US" sz="22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endParaRPr lang="en-US" sz="30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3295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AAFFF-8E7A-D459-88F0-0DD0BBE01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DD0DD-654A-5279-0A9E-5460BD098A41}"/>
              </a:ext>
            </a:extLst>
          </p:cNvPr>
          <p:cNvCxnSpPr>
            <a:cxnSpLocks/>
          </p:cNvCxnSpPr>
          <p:nvPr/>
        </p:nvCxnSpPr>
        <p:spPr>
          <a:xfrm>
            <a:off x="232028" y="5521589"/>
            <a:ext cx="39090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1E895E3-1A04-B2D4-F61A-1FF152BD4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933" y="1839479"/>
            <a:ext cx="8385599" cy="46121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1: The first try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2: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by()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total()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note()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3: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4: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factor()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5: The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6: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define()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	    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7: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export()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8: Work together with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Example 9: Using the dialog box</a:t>
            </a:r>
            <a:endParaRPr lang="en-US" sz="2400" dirty="0">
              <a:solidFill>
                <a:schemeClr val="accent5"/>
              </a:solidFill>
            </a:endParaRPr>
          </a:p>
          <a:p>
            <a:endParaRPr lang="en-US" sz="24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27805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8817-C559-FD86-4393-084E8C6A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8: Work together with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</a:rPr>
              <a:t>collect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 or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</a:rPr>
              <a:t>table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10588-5042-9EE0-7D6D-9E375E90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122" y="1819854"/>
            <a:ext cx="8321387" cy="4745538"/>
          </a:xfrm>
        </p:spPr>
        <p:txBody>
          <a:bodyPr>
            <a:normAutofit fontScale="62500" lnSpcReduction="20000"/>
          </a:bodyPr>
          <a:lstStyle/>
          <a:p>
            <a:r>
              <a:rPr lang="en-US" sz="4000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Work with </a:t>
            </a:r>
            <a:r>
              <a:rPr lang="en-US" sz="4000" dirty="0">
                <a:solidFill>
                  <a:schemeClr val="accent1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</a:p>
          <a:p>
            <a:endParaRPr lang="en-US" sz="23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23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 age </a:t>
            </a:r>
            <a:r>
              <a:rPr lang="en-US" sz="2300" dirty="0" err="1">
                <a:latin typeface="Consolas" panose="020B0609020204030204" pitchFamily="49" charset="0"/>
                <a:cs typeface="Courier New" panose="02070309020205020404" pitchFamily="49" charset="0"/>
              </a:rPr>
              <a:t>ltime</a:t>
            </a: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2300" dirty="0" err="1">
                <a:latin typeface="Consolas" panose="020B0609020204030204" pitchFamily="49" charset="0"/>
                <a:cs typeface="Courier New" panose="02070309020205020404" pitchFamily="49" charset="0"/>
              </a:rPr>
              <a:t>rtime</a:t>
            </a: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 </a:t>
            </a:r>
            <a:r>
              <a:rPr lang="en-US" sz="2300" dirty="0" err="1">
                <a:latin typeface="Consolas" panose="020B0609020204030204" pitchFamily="49" charset="0"/>
                <a:cs typeface="Courier New" panose="02070309020205020404" pitchFamily="49" charset="0"/>
              </a:rPr>
              <a:t>i.needle</a:t>
            </a: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, by(male, </a:t>
            </a:r>
            <a:r>
              <a:rPr lang="en-US" sz="2300" dirty="0" err="1">
                <a:latin typeface="Consolas" panose="020B0609020204030204" pitchFamily="49" charset="0"/>
                <a:cs typeface="Courier New" panose="02070309020205020404" pitchFamily="49" charset="0"/>
              </a:rPr>
              <a:t>nototal</a:t>
            </a: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) ///</a:t>
            </a: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&gt; sample(Sample size) </a:t>
            </a:r>
            <a:r>
              <a:rPr lang="en-US" sz="2300" dirty="0" err="1">
                <a:latin typeface="Consolas" panose="020B0609020204030204" pitchFamily="49" charset="0"/>
                <a:cs typeface="Courier New" panose="02070309020205020404" pitchFamily="49" charset="0"/>
              </a:rPr>
              <a:t>nformat</a:t>
            </a: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(%6.2f mean </a:t>
            </a:r>
            <a:r>
              <a:rPr lang="en-US" sz="2300" dirty="0" err="1">
                <a:latin typeface="Consolas" panose="020B0609020204030204" pitchFamily="49" charset="0"/>
                <a:cs typeface="Courier New" panose="02070309020205020404" pitchFamily="49" charset="0"/>
              </a:rPr>
              <a:t>sd</a:t>
            </a: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) column(by(hide))</a:t>
            </a:r>
          </a:p>
          <a:p>
            <a:pPr marL="0" indent="0">
              <a:buNone/>
            </a:pPr>
            <a:endParaRPr lang="en-US" sz="23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</a:t>
            </a: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              No           Yes     </a:t>
            </a: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</a:t>
            </a: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Sample size                           76 (6.8%) 1,048 (93.2%)</a:t>
            </a: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Age (in years)                     28.78 (7.29)  31.66 (7.69)</a:t>
            </a: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Last time seronegative for HIV-1  22.13 (13.10) 24.32 (11.66)</a:t>
            </a: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First time seropositive for HIV-1 11.95 (10.06)  14.43 (9.17)</a:t>
            </a: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Shared needles                                               </a:t>
            </a: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  No                                 43 (56.6%)   679 (64.8%)</a:t>
            </a: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  Yes                                33 (43.4%)   369 (35.2%)</a:t>
            </a:r>
          </a:p>
          <a:p>
            <a:pPr marL="0" indent="0">
              <a:buNone/>
            </a:pPr>
            <a:r>
              <a:rPr lang="en-US" sz="23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-------------------------------------------------------------</a:t>
            </a:r>
          </a:p>
          <a:p>
            <a:pPr marL="0" indent="0">
              <a:buNone/>
            </a:pPr>
            <a:endParaRPr lang="en-US" sz="2000" dirty="0">
              <a:latin typeface="Consolas" panose="020B06090202040302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5269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C22A9-063B-D947-D3EF-1F77348CB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8: Work together with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collect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or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table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33628-26FB-087A-9661-6B0CE5A97A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collect label levels male 0 "Female", modify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collect label levels male 1 "Male", modify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collect style cell male[0], warn shading( background(aqua))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collect style cell male[1], warn shading( background(</a:t>
            </a:r>
            <a:r>
              <a:rPr lang="en-US" sz="1200" dirty="0" err="1">
                <a:latin typeface="Consolas" panose="020B0609020204030204" pitchFamily="49" charset="0"/>
              </a:rPr>
              <a:t>lightyellow</a:t>
            </a:r>
            <a:r>
              <a:rPr lang="en-US" sz="1200" dirty="0">
                <a:latin typeface="Consolas" panose="020B0609020204030204" pitchFamily="49" charset="0"/>
              </a:rPr>
              <a:t>))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collect style row split, binder(`":"')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collect style header needle, title(label)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collect style cell var[0.needle], warn border( top, width(1))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collect style </a:t>
            </a:r>
            <a:r>
              <a:rPr lang="en-US" sz="1200" dirty="0" err="1">
                <a:latin typeface="Consolas" panose="020B0609020204030204" pitchFamily="49" charset="0"/>
              </a:rPr>
              <a:t>putdocx</a:t>
            </a:r>
            <a:r>
              <a:rPr lang="en-US" sz="1200" dirty="0">
                <a:latin typeface="Consolas" panose="020B0609020204030204" pitchFamily="49" charset="0"/>
              </a:rPr>
              <a:t>, layout(</a:t>
            </a:r>
            <a:r>
              <a:rPr lang="en-US" sz="1200" dirty="0" err="1">
                <a:latin typeface="Consolas" panose="020B0609020204030204" pitchFamily="49" charset="0"/>
              </a:rPr>
              <a:t>autofitcontents</a:t>
            </a:r>
            <a:r>
              <a:rPr lang="en-US" sz="120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collect export ex8.docx, replace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161336-33A9-901A-A86D-E85A57522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128" y="4395539"/>
            <a:ext cx="5153744" cy="178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4878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C22A9-063B-D947-D3EF-1F77348CB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Example 8: Work together with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collect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or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onsolas" panose="020B0609020204030204" pitchFamily="49" charset="0"/>
                <a:ea typeface="Inter Medium" panose="02000503000000020004" pitchFamily="2" charset="0"/>
                <a:cs typeface="+mj-cs"/>
              </a:rPr>
              <a:t>table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Inter Medium" panose="02000503000000020004" pitchFamily="2" charset="0"/>
                <a:ea typeface="Inter Medium" panose="02000503000000020004" pitchFamily="2" charset="0"/>
                <a:cs typeface="+mj-cs"/>
              </a:rPr>
              <a:t> (3)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33628-26FB-087A-9661-6B0CE5A97A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. collect style save </a:t>
            </a:r>
            <a:r>
              <a:rPr lang="en-US" sz="1200" dirty="0" err="1">
                <a:latin typeface="Consolas" panose="020B0609020204030204" pitchFamily="49" charset="0"/>
              </a:rPr>
              <a:t>mydtable</a:t>
            </a:r>
            <a:r>
              <a:rPr lang="en-US" sz="1200" dirty="0">
                <a:latin typeface="Consolas" panose="020B0609020204030204" pitchFamily="49" charset="0"/>
              </a:rPr>
              <a:t>, replace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.</a:t>
            </a:r>
            <a:r>
              <a:rPr lang="zh-CN" alt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>
                <a:latin typeface="Consolas" panose="020B0609020204030204" pitchFamily="49" charset="0"/>
              </a:rPr>
              <a:t>collect label save </a:t>
            </a:r>
            <a:r>
              <a:rPr lang="en-US" sz="1200" dirty="0" err="1">
                <a:latin typeface="Consolas" panose="020B0609020204030204" pitchFamily="49" charset="0"/>
              </a:rPr>
              <a:t>mylabel</a:t>
            </a:r>
            <a:r>
              <a:rPr lang="en-US" sz="1200" dirty="0">
                <a:latin typeface="Consolas" panose="020B0609020204030204" pitchFamily="49" charset="0"/>
              </a:rPr>
              <a:t>, replace</a:t>
            </a:r>
          </a:p>
          <a:p>
            <a:pPr marL="0" indent="0">
              <a:buNone/>
            </a:pPr>
            <a:endParaRPr lang="en-US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. clear all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. </a:t>
            </a:r>
            <a:r>
              <a:rPr lang="en-US" sz="1200" dirty="0" err="1">
                <a:latin typeface="Consolas" panose="020B0609020204030204" pitchFamily="49" charset="0"/>
              </a:rPr>
              <a:t>webuse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idu</a:t>
            </a:r>
            <a:endParaRPr lang="en-US" sz="12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. </a:t>
            </a:r>
            <a:r>
              <a:rPr lang="en-US" sz="1200" dirty="0" err="1">
                <a:latin typeface="Consolas" panose="020B0609020204030204" pitchFamily="49" charset="0"/>
              </a:rPr>
              <a:t>dtable</a:t>
            </a:r>
            <a:r>
              <a:rPr lang="en-US" sz="1200" dirty="0">
                <a:latin typeface="Consolas" panose="020B0609020204030204" pitchFamily="49" charset="0"/>
              </a:rPr>
              <a:t> age </a:t>
            </a:r>
            <a:r>
              <a:rPr lang="en-US" sz="1200" dirty="0" err="1">
                <a:latin typeface="Consolas" panose="020B0609020204030204" pitchFamily="49" charset="0"/>
              </a:rPr>
              <a:t>ltime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rtime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i.needle</a:t>
            </a:r>
            <a:r>
              <a:rPr lang="en-US" sz="1200" dirty="0">
                <a:latin typeface="Consolas" panose="020B0609020204030204" pitchFamily="49" charset="0"/>
              </a:rPr>
              <a:t>, by(male, </a:t>
            </a:r>
            <a:r>
              <a:rPr lang="en-US" sz="1200" dirty="0" err="1">
                <a:latin typeface="Consolas" panose="020B0609020204030204" pitchFamily="49" charset="0"/>
              </a:rPr>
              <a:t>nototal</a:t>
            </a:r>
            <a:r>
              <a:rPr lang="en-US" sz="1200" dirty="0">
                <a:latin typeface="Consolas" panose="020B0609020204030204" pitchFamily="49" charset="0"/>
              </a:rPr>
              <a:t>) style(</a:t>
            </a:r>
            <a:r>
              <a:rPr lang="en-US" sz="1200" dirty="0" err="1">
                <a:latin typeface="Consolas" panose="020B0609020204030204" pitchFamily="49" charset="0"/>
              </a:rPr>
              <a:t>mydtable</a:t>
            </a:r>
            <a:r>
              <a:rPr lang="en-US" sz="1200" dirty="0">
                <a:latin typeface="Consolas" panose="020B0609020204030204" pitchFamily="49" charset="0"/>
              </a:rPr>
              <a:t>) label(</a:t>
            </a:r>
            <a:r>
              <a:rPr lang="en-US" sz="1200" dirty="0" err="1">
                <a:latin typeface="Consolas" panose="020B0609020204030204" pitchFamily="49" charset="0"/>
              </a:rPr>
              <a:t>mylabel</a:t>
            </a:r>
            <a:r>
              <a:rPr lang="en-US" sz="1200" dirty="0">
                <a:latin typeface="Consolas" panose="020B0609020204030204" pitchFamily="49" charset="0"/>
              </a:rPr>
              <a:t>) /// 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</a:rPr>
              <a:t>&gt; export(ex8b.docx, replace)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6A3196-7AC8-A0A5-A42F-57D795888617}"/>
              </a:ext>
            </a:extLst>
          </p:cNvPr>
          <p:cNvCxnSpPr>
            <a:cxnSpLocks/>
          </p:cNvCxnSpPr>
          <p:nvPr/>
        </p:nvCxnSpPr>
        <p:spPr>
          <a:xfrm>
            <a:off x="5142184" y="3537065"/>
            <a:ext cx="25662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F02A03C-2C51-10AB-8D0B-FBDECC9A7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128" y="4284792"/>
            <a:ext cx="5153744" cy="178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209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8817-C559-FD86-4393-084E8C6A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8: Work together with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</a:rPr>
              <a:t>collect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 or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  <a:ea typeface="Inter Medium" panose="02000503000000020004" pitchFamily="2" charset="0"/>
              </a:rPr>
              <a:t>table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 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10588-5042-9EE0-7D6D-9E375E90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122" y="1819854"/>
            <a:ext cx="8515351" cy="44146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>
              <a:latin typeface="+mj-lt"/>
              <a:cs typeface="Courier New" panose="02070309020205020404" pitchFamily="49" charset="0"/>
              <a:hlinkClick r:id="rId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Work with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table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(more advanced)</a:t>
            </a:r>
          </a:p>
          <a:p>
            <a:pPr marL="0" indent="0">
              <a:buNone/>
            </a:pPr>
            <a:endParaRPr lang="en-US" sz="2000" dirty="0">
              <a:solidFill>
                <a:schemeClr val="accent1"/>
              </a:solidFill>
              <a:latin typeface="+mj-lt"/>
              <a:cs typeface="Courier New" panose="02070309020205020404" pitchFamily="49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0563C1"/>
                </a:solidFill>
                <a:latin typeface="+mj-lt"/>
                <a:cs typeface="Courier New" panose="02070309020205020404" pitchFamily="49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https://www.stata.com/support/faqs/reporting/combine-multiple-tables/#ex_3b</a:t>
            </a:r>
            <a:endParaRPr lang="en-US" sz="2400" dirty="0">
              <a:latin typeface="+mj-lt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6764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AAFFF-8E7A-D459-88F0-0DD0BBE01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Examples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DD0DD-654A-5279-0A9E-5460BD098A41}"/>
              </a:ext>
            </a:extLst>
          </p:cNvPr>
          <p:cNvCxnSpPr>
            <a:cxnSpLocks/>
          </p:cNvCxnSpPr>
          <p:nvPr/>
        </p:nvCxnSpPr>
        <p:spPr>
          <a:xfrm>
            <a:off x="232027" y="6018300"/>
            <a:ext cx="39090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1E895E3-1A04-B2D4-F61A-1FF152BD4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933" y="1839479"/>
            <a:ext cx="8385599" cy="46121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1: The first try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2: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by()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total()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note()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3: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4: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factor()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5: The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6: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define()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	    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7: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export()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8: Work together with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Example 9: Using the dialog box</a:t>
            </a:r>
            <a:endParaRPr lang="en-US" sz="2400" dirty="0">
              <a:solidFill>
                <a:schemeClr val="accent5"/>
              </a:solidFill>
            </a:endParaRPr>
          </a:p>
          <a:p>
            <a:endParaRPr lang="en-US" sz="24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3086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8817-C559-FD86-4393-084E8C6A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9: Using the dialog box</a:t>
            </a:r>
            <a:endParaRPr lang="en-US" sz="36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10588-5042-9EE0-7D6D-9E375E90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24000"/>
            <a:ext cx="7886700" cy="5204835"/>
          </a:xfrm>
        </p:spPr>
        <p:txBody>
          <a:bodyPr>
            <a:normAutofit/>
          </a:bodyPr>
          <a:lstStyle/>
          <a:p>
            <a:r>
              <a:rPr lang="en-US" sz="2000" b="0" i="0" dirty="0">
                <a:effectLst/>
                <a:latin typeface="Inter Light" panose="02000503000000020004" pitchFamily="2" charset="0"/>
                <a:ea typeface="Inter Light" panose="02000503000000020004" pitchFamily="2" charset="0"/>
              </a:rPr>
              <a:t> Click menu</a:t>
            </a:r>
            <a:r>
              <a:rPr lang="en-US" sz="2000" b="0" i="0" dirty="0">
                <a:effectLst/>
                <a:latin typeface="Verdana" panose="020B0604030504040204" pitchFamily="34" charset="0"/>
              </a:rPr>
              <a:t> </a:t>
            </a:r>
            <a:r>
              <a:rPr lang="en-US" sz="2000" b="1" i="0" dirty="0">
                <a:effectLst/>
                <a:latin typeface="Verdana" panose="020B0604030504040204" pitchFamily="34" charset="0"/>
              </a:rPr>
              <a:t>Statistics &gt; Summaries, tables, and tests &gt; Table of descriptive statistics</a:t>
            </a:r>
            <a:r>
              <a:rPr lang="en-US" sz="2000" b="0" i="0" dirty="0">
                <a:effectLst/>
                <a:latin typeface="Verdana" panose="020B0604030504040204" pitchFamily="34" charset="0"/>
              </a:rPr>
              <a:t> </a:t>
            </a:r>
            <a:r>
              <a:rPr lang="en-US" sz="2000" b="0" i="0" dirty="0">
                <a:effectLst/>
                <a:latin typeface="Inter Light" panose="02000503000000020004" pitchFamily="2" charset="0"/>
                <a:ea typeface="Inter Light" panose="02000503000000020004" pitchFamily="2" charset="0"/>
              </a:rPr>
              <a:t>to open the dialog box for </a:t>
            </a:r>
            <a:r>
              <a:rPr lang="en-US" sz="2000" b="1" i="0" dirty="0" err="1">
                <a:solidFill>
                  <a:schemeClr val="accent1"/>
                </a:solidFill>
                <a:effectLst/>
                <a:latin typeface="Consolas" panose="020B0609020204030204" pitchFamily="49" charset="0"/>
              </a:rPr>
              <a:t>dtable</a:t>
            </a:r>
            <a:r>
              <a:rPr lang="en-US" sz="2000" b="0" i="0" dirty="0">
                <a:solidFill>
                  <a:srgbClr val="555555"/>
                </a:solidFill>
                <a:effectLst/>
                <a:latin typeface="Verdana" panose="020B0604030504040204" pitchFamily="34" charset="0"/>
              </a:rPr>
              <a:t>.</a:t>
            </a:r>
          </a:p>
          <a:p>
            <a:endParaRPr lang="en-US" sz="3200" dirty="0">
              <a:cs typeface="Courier New" panose="02070309020205020404" pitchFamily="49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C7DE469-FC51-6D8C-CB92-2B68E063E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343" y="2632363"/>
            <a:ext cx="5447313" cy="348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0DFE21-B648-9A52-B9A1-9C400445426B}"/>
              </a:ext>
            </a:extLst>
          </p:cNvPr>
          <p:cNvSpPr txBox="1"/>
          <p:nvPr/>
        </p:nvSpPr>
        <p:spPr>
          <a:xfrm>
            <a:off x="342433" y="3429000"/>
            <a:ext cx="1399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. </a:t>
            </a:r>
            <a:r>
              <a:rPr lang="en-US" dirty="0" err="1">
                <a:solidFill>
                  <a:srgbClr val="FF0000"/>
                </a:solidFill>
              </a:rPr>
              <a:t>db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dtable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44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Tables of descriptive statistics before Stata 18</a:t>
            </a:r>
            <a:endParaRPr lang="en-US" sz="3600" dirty="0">
              <a:solidFill>
                <a:schemeClr val="accent5">
                  <a:lumMod val="75000"/>
                </a:schemeClr>
              </a:solidFill>
              <a:latin typeface="Inter Medium" panose="02000503000000020004" pitchFamily="2" charset="0"/>
              <a:ea typeface="Inter Medium" panose="02000503000000020004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Using</a:t>
            </a:r>
            <a:r>
              <a:rPr lang="en-US" dirty="0"/>
              <a:t> </a:t>
            </a:r>
            <a:r>
              <a:rPr lang="en-US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collect</a:t>
            </a:r>
            <a:br>
              <a:rPr lang="en-US" dirty="0"/>
            </a:b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Examples:</a:t>
            </a:r>
          </a:p>
          <a:p>
            <a:pPr marL="0" indent="0">
              <a:buNone/>
            </a:pPr>
            <a:r>
              <a:rPr lang="en-US" sz="2000" dirty="0">
                <a:latin typeface="+mj-lt"/>
                <a:hlinkClick r:id="rId2"/>
              </a:rPr>
              <a:t>https://blog.stata.com/2021/06/24/customizable-tables-in-stata-17-part-3-the-classic-table-1/</a:t>
            </a:r>
            <a:r>
              <a:rPr lang="en-US" sz="2000" dirty="0">
                <a:latin typeface="+mj-lt"/>
              </a:rPr>
              <a:t> </a:t>
            </a:r>
          </a:p>
          <a:p>
            <a:pPr marL="0" indent="0">
              <a:buNone/>
            </a:pPr>
            <a:r>
              <a:rPr lang="en-US" sz="2000" dirty="0">
                <a:latin typeface="+mj-lt"/>
                <a:hlinkClick r:id="rId3"/>
              </a:rPr>
              <a:t>https://www.statalist.org/forums/forum/general-stata-discussion/general/1719272-formatting-binary-and-categorical-variables-and-p-values-using-table</a:t>
            </a:r>
            <a:r>
              <a:rPr lang="en-US" sz="2000" dirty="0">
                <a:latin typeface="+mj-lt"/>
              </a:rPr>
              <a:t> 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dirty="0">
                <a:latin typeface="+mj-lt"/>
              </a:rPr>
              <a:t>Community-contributed commands: </a:t>
            </a:r>
          </a:p>
          <a:p>
            <a:pPr lvl="1"/>
            <a:r>
              <a:rPr lang="en-US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table1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</a:t>
            </a:r>
            <a:r>
              <a:rPr lang="en-US" dirty="0"/>
              <a:t> </a:t>
            </a:r>
            <a:r>
              <a:rPr lang="en-US" b="1" dirty="0">
                <a:solidFill>
                  <a:srgbClr val="0070C0"/>
                </a:solidFill>
                <a:latin typeface="Consolas" panose="020B0609020204030204" pitchFamily="49" charset="0"/>
                <a:cs typeface="Courier New" panose="02070309020205020404" pitchFamily="49" charset="0"/>
              </a:rPr>
              <a:t>table1_mc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3838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8817-C559-FD86-4393-084E8C6A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More learning resources</a:t>
            </a:r>
            <a:endParaRPr lang="en-US" sz="3600" b="1" dirty="0">
              <a:solidFill>
                <a:schemeClr val="accent5">
                  <a:lumMod val="75000"/>
                </a:schemeClr>
              </a:solidFill>
              <a:latin typeface="Consolas" panose="020B0609020204030204" pitchFamily="49" charset="0"/>
              <a:ea typeface="Inter Medium" panose="02000503000000020004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10588-5042-9EE0-7D6D-9E375E90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5038146"/>
          </a:xfrm>
        </p:spPr>
        <p:txBody>
          <a:bodyPr>
            <a:normAutofit/>
          </a:bodyPr>
          <a:lstStyle/>
          <a:p>
            <a:r>
              <a:rPr lang="en-US" dirty="0" err="1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2"/>
              </a:rPr>
              <a:t>dtable’s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2"/>
              </a:rPr>
              <a:t> PDF manual entry </a:t>
            </a:r>
            <a:endParaRPr lang="en-US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  <a:hlinkClick r:id="rId3"/>
            </a:endParaRPr>
          </a:p>
          <a:p>
            <a:r>
              <a:rPr lang="en-US" dirty="0" err="1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3"/>
              </a:rPr>
              <a:t>dtable’s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3"/>
              </a:rPr>
              <a:t> feature webpage</a:t>
            </a:r>
          </a:p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4"/>
              </a:rPr>
              <a:t>Stata Blog article about </a:t>
            </a:r>
            <a:r>
              <a:rPr lang="en-US" dirty="0" err="1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4"/>
              </a:rPr>
              <a:t>dtable</a:t>
            </a:r>
            <a:endParaRPr lang="en-US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r>
              <a:rPr lang="en-US" dirty="0" err="1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5"/>
              </a:rPr>
              <a:t>dtable’s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5"/>
              </a:rPr>
              <a:t> video tutorial</a:t>
            </a:r>
            <a:endParaRPr lang="en-US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6"/>
              </a:rPr>
              <a:t>Tables Builder video tutorial series (1-4) 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</a:p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7"/>
              </a:rPr>
              <a:t>Web training: Customize reproducible tables using Stata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(18–21 March 2025)</a:t>
            </a:r>
            <a:endParaRPr lang="en-US" dirty="0">
              <a:solidFill>
                <a:srgbClr val="FF0000"/>
              </a:solidFill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75012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FCFE9-8B58-4BAD-BEF4-1B169BB9D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Get help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E080D9-6326-71AE-7108-0D5B09344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18186" cy="4046303"/>
          </a:xfrm>
        </p:spPr>
        <p:txBody>
          <a:bodyPr>
            <a:normAutofit/>
          </a:bodyPr>
          <a:lstStyle/>
          <a:p>
            <a:endParaRPr lang="en-US" sz="32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endParaRPr lang="en-US" sz="32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endParaRPr lang="en-US" sz="32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endParaRPr lang="en-US" sz="3200" dirty="0">
              <a:latin typeface="Inter Light" panose="02000503000000020004" pitchFamily="2" charset="0"/>
              <a:ea typeface="Inter Light" panose="02000503000000020004" pitchFamily="2" charset="0"/>
              <a:cs typeface="Courier New" panose="02070309020205020404" pitchFamily="49" charset="0"/>
            </a:endParaRPr>
          </a:p>
          <a:p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Technical support: 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  <a:hlinkClick r:id="rId2"/>
              </a:rPr>
              <a:t>tech-support@stata.com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</a:p>
          <a:p>
            <a:r>
              <a:rPr lang="en-US" dirty="0" err="1">
                <a:latin typeface="Inter Light" panose="02000503000000020004" pitchFamily="2" charset="0"/>
                <a:ea typeface="Inter Light" panose="02000503000000020004" pitchFamily="2" charset="0"/>
              </a:rPr>
              <a:t>Statalist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 forum: 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  <a:hlinkClick r:id="rId3"/>
              </a:rPr>
              <a:t>www.statalist.org</a:t>
            </a:r>
            <a:r>
              <a:rPr lang="en-US" dirty="0">
                <a:latin typeface="Inter Light" panose="02000503000000020004" pitchFamily="2" charset="0"/>
                <a:ea typeface="Inter Light" panose="02000503000000020004" pitchFamily="2" charset="0"/>
              </a:rPr>
              <a:t>  </a:t>
            </a:r>
          </a:p>
        </p:txBody>
      </p:sp>
      <p:pic>
        <p:nvPicPr>
          <p:cNvPr id="4102" name="Picture 6" descr="Question mark stock illustration. Illustration of problem - 29885706">
            <a:extLst>
              <a:ext uri="{FF2B5EF4-FFF2-40B4-BE49-F238E27FC236}">
                <a16:creationId xmlns:a16="http://schemas.microsoft.com/office/drawing/2014/main" id="{B083ECA2-1AE6-B7F4-2683-0D604C6ED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458" y="1489473"/>
            <a:ext cx="1795084" cy="223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07819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D2CB66-A3BD-6052-8F6D-221DC90632D0}"/>
              </a:ext>
            </a:extLst>
          </p:cNvPr>
          <p:cNvSpPr txBox="1"/>
          <p:nvPr/>
        </p:nvSpPr>
        <p:spPr>
          <a:xfrm>
            <a:off x="3366655" y="2272145"/>
            <a:ext cx="2784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477145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AAFFF-8E7A-D459-88F0-0DD0BBE01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B21873-BA98-FE20-AF7F-9E1BA1030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933" y="1839479"/>
            <a:ext cx="8385599" cy="46121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1: The first try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2: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by()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total()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 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note()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3: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sample()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4: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continuous()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and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factor()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5: The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svy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subpop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6: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define()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,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nformat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b="1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,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  <a:cs typeface="Courier New" panose="02070309020205020404" pitchFamily="49" charset="0"/>
              </a:rPr>
              <a:t>and </a:t>
            </a:r>
            <a:r>
              <a:rPr lang="en-US" sz="2400" b="1" dirty="0" err="1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sformat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()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 	    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7: The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export()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</a:rPr>
              <a:t> </a:t>
            </a: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option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Example 8: Work together with </a:t>
            </a:r>
            <a:r>
              <a:rPr lang="en-US" sz="2400" b="1" dirty="0">
                <a:solidFill>
                  <a:schemeClr val="accent5"/>
                </a:solidFill>
                <a:latin typeface="Consolas" panose="020B0609020204030204" pitchFamily="49" charset="0"/>
                <a:ea typeface="Inter Light" panose="02000503000000020004" pitchFamily="2" charset="0"/>
                <a:cs typeface="Courier New" panose="02070309020205020404" pitchFamily="49" charset="0"/>
              </a:rPr>
              <a:t>collect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latin typeface="Inter Light" panose="02000403000000020004" pitchFamily="50" charset="0"/>
                <a:ea typeface="Inter Light" panose="02000403000000020004" pitchFamily="50" charset="0"/>
                <a:cs typeface="Inter Light" panose="02000403000000020004" pitchFamily="50" charset="0"/>
              </a:rPr>
              <a:t>Example 9: Using the dialog box</a:t>
            </a:r>
            <a:endParaRPr lang="en-US" sz="2400" dirty="0">
              <a:solidFill>
                <a:schemeClr val="accent5"/>
              </a:solidFill>
            </a:endParaRPr>
          </a:p>
          <a:p>
            <a:endParaRPr lang="en-US" sz="2400" dirty="0">
              <a:solidFill>
                <a:schemeClr val="accent5"/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13DD0DD-654A-5279-0A9E-5460BD098A41}"/>
              </a:ext>
            </a:extLst>
          </p:cNvPr>
          <p:cNvCxnSpPr>
            <a:cxnSpLocks/>
          </p:cNvCxnSpPr>
          <p:nvPr/>
        </p:nvCxnSpPr>
        <p:spPr>
          <a:xfrm>
            <a:off x="232028" y="2048256"/>
            <a:ext cx="39090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4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1: The first try (1)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505758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sysuse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auto, clear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(1978 automobile data)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Summary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 74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6,165.257 (2,949.496)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3,019.459 (777.194)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21.297 (5.786)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(2.9%)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(11.6%)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30 (43.5%)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18 (26.1%)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11 (15.9%)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123742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2F2-5594-0927-FE88-39A5D4271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Inter Medium" panose="02000503000000020004" pitchFamily="2" charset="0"/>
                <a:ea typeface="Inter Medium" panose="02000503000000020004" pitchFamily="2" charset="0"/>
              </a:rPr>
              <a:t>Example 1: The first try (2)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F0727E-FA87-8FA9-887F-54051AC94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505758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sysuse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auto, clear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(1978 automobile data)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urier New" panose="02070309020205020404" pitchFamily="49" charset="0"/>
              </a:rPr>
              <a:t>dtable</a:t>
            </a: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price weight mpg i.rep78</a:t>
            </a:r>
          </a:p>
          <a:p>
            <a:pPr marL="0" indent="0">
              <a:buNone/>
            </a:pPr>
            <a:endParaRPr lang="en-US" sz="1400" dirty="0">
              <a:latin typeface="Consolas" panose="020B06090202040302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                        Summary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N                                     74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Price              6,165.257 (2,949.496)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Weight (lbs.)        3,019.459 (777.194)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Mileage (mpg)             21.297 (5.786)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Repair record 1978                      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1                             2 (2.9%)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2                            8 (11.6%)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3                           30 (43.5%)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4                           18 (26.1%)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  5                           11 (15.9%)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  <a:cs typeface="Courier New" panose="02070309020205020404" pitchFamily="49" charset="0"/>
              </a:rPr>
              <a:t>----------------------------------------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0C34A7-6249-58BC-2590-6B48E9ED3424}"/>
              </a:ext>
            </a:extLst>
          </p:cNvPr>
          <p:cNvSpPr/>
          <p:nvPr/>
        </p:nvSpPr>
        <p:spPr>
          <a:xfrm>
            <a:off x="539496" y="3429000"/>
            <a:ext cx="4105656" cy="34747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5A8173F-7039-FE11-4CD8-40EC875E6E11}"/>
              </a:ext>
            </a:extLst>
          </p:cNvPr>
          <p:cNvCxnSpPr>
            <a:cxnSpLocks/>
            <a:endCxn id="7" idx="3"/>
          </p:cNvCxnSpPr>
          <p:nvPr/>
        </p:nvCxnSpPr>
        <p:spPr>
          <a:xfrm flipH="1">
            <a:off x="4645152" y="3602736"/>
            <a:ext cx="81381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293EE5E-C668-AB85-824B-52108CAD998F}"/>
              </a:ext>
            </a:extLst>
          </p:cNvPr>
          <p:cNvSpPr txBox="1"/>
          <p:nvPr/>
        </p:nvSpPr>
        <p:spPr>
          <a:xfrm>
            <a:off x="5461254" y="3429000"/>
            <a:ext cx="3463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Sample frequency statistics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888C450-4897-2435-EB60-10F531474212}"/>
              </a:ext>
            </a:extLst>
          </p:cNvPr>
          <p:cNvSpPr/>
          <p:nvPr/>
        </p:nvSpPr>
        <p:spPr>
          <a:xfrm>
            <a:off x="539496" y="3822192"/>
            <a:ext cx="4105656" cy="2423160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6096A4F-9DEE-7047-AA14-F3EABFE512E2}"/>
              </a:ext>
            </a:extLst>
          </p:cNvPr>
          <p:cNvCxnSpPr>
            <a:cxnSpLocks/>
          </p:cNvCxnSpPr>
          <p:nvPr/>
        </p:nvCxnSpPr>
        <p:spPr>
          <a:xfrm flipH="1">
            <a:off x="4645152" y="4806696"/>
            <a:ext cx="81381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C70FD3A-4CC6-99DF-9A06-61B8B845A594}"/>
              </a:ext>
            </a:extLst>
          </p:cNvPr>
          <p:cNvSpPr txBox="1"/>
          <p:nvPr/>
        </p:nvSpPr>
        <p:spPr>
          <a:xfrm>
            <a:off x="5458968" y="4622030"/>
            <a:ext cx="3337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Variable descriptive statistics</a:t>
            </a:r>
          </a:p>
        </p:txBody>
      </p:sp>
    </p:spTree>
    <p:extLst>
      <p:ext uri="{BB962C8B-B14F-4D97-AF65-F5344CB8AC3E}">
        <p14:creationId xmlns:p14="http://schemas.microsoft.com/office/powerpoint/2010/main" val="293827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23528</TotalTime>
  <Words>5716</Words>
  <Application>Microsoft Office PowerPoint</Application>
  <PresentationFormat>On-screen Show (4:3)</PresentationFormat>
  <Paragraphs>793</Paragraphs>
  <Slides>62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72" baseType="lpstr">
      <vt:lpstr>Arial</vt:lpstr>
      <vt:lpstr>Calibri</vt:lpstr>
      <vt:lpstr>Calibri Light</vt:lpstr>
      <vt:lpstr>Consolas</vt:lpstr>
      <vt:lpstr>Courier New</vt:lpstr>
      <vt:lpstr>Inter</vt:lpstr>
      <vt:lpstr>Inter Light</vt:lpstr>
      <vt:lpstr>Inter Medium</vt:lpstr>
      <vt:lpstr>Verdana</vt:lpstr>
      <vt:lpstr>Office Theme</vt:lpstr>
      <vt:lpstr>Tables of descriptive statistics</vt:lpstr>
      <vt:lpstr>Stata’s table framework </vt:lpstr>
      <vt:lpstr>Stata’s table framework</vt:lpstr>
      <vt:lpstr>Tables of descriptive statistics</vt:lpstr>
      <vt:lpstr>More examples</vt:lpstr>
      <vt:lpstr>Tables of descriptive statistics before Stata 18</vt:lpstr>
      <vt:lpstr>Examples</vt:lpstr>
      <vt:lpstr>Example 1: The first try (1)</vt:lpstr>
      <vt:lpstr>Example 1: The first try (2)</vt:lpstr>
      <vt:lpstr>Example 1: The first try (3)</vt:lpstr>
      <vt:lpstr>Example 1: The first try (3)</vt:lpstr>
      <vt:lpstr>Example 1: The first try (3)</vt:lpstr>
      <vt:lpstr>Example 1: The first try (4)</vt:lpstr>
      <vt:lpstr>Examples</vt:lpstr>
      <vt:lpstr>Example 2: The by(), title(), and note() options (1)</vt:lpstr>
      <vt:lpstr>Example 2: The by(), title(), and note() options (2)</vt:lpstr>
      <vt:lpstr>Example 2: The by(), title(), and note() options (3)</vt:lpstr>
      <vt:lpstr>Example 2: The by(), title(), and note() options (4)</vt:lpstr>
      <vt:lpstr>Example 2: The by(), title(), and note() options (5)</vt:lpstr>
      <vt:lpstr>Example 2: The by(), title(), and note() options (6)</vt:lpstr>
      <vt:lpstr>Example 2: The by(), title(), and note() options (7)</vt:lpstr>
      <vt:lpstr>Example 2: The by(), title(), and note() options (8)</vt:lpstr>
      <vt:lpstr>Examples</vt:lpstr>
      <vt:lpstr>Example 3: The sample() option (1)</vt:lpstr>
      <vt:lpstr>Example 3: The sample() option (2)</vt:lpstr>
      <vt:lpstr>Example 3: The sample() option (3)</vt:lpstr>
      <vt:lpstr>Example 3: The sample() option (4)</vt:lpstr>
      <vt:lpstr>Example 3: The sample() option (5)</vt:lpstr>
      <vt:lpstr>Example 3: The sample() option (6)</vt:lpstr>
      <vt:lpstr>Example 3: The sample() option (7)</vt:lpstr>
      <vt:lpstr>Example 3: The sample() option (8)</vt:lpstr>
      <vt:lpstr>Example 3: The sample() option (9)</vt:lpstr>
      <vt:lpstr>Examples</vt:lpstr>
      <vt:lpstr>Example 4: The continuous() and factor() option (1)</vt:lpstr>
      <vt:lpstr>Example 4: The continuous() and factor() option (2)</vt:lpstr>
      <vt:lpstr>Example 4: The continuous() and factor() option (3a)</vt:lpstr>
      <vt:lpstr>Example 4: The continuous() and factor() option (3b)</vt:lpstr>
      <vt:lpstr>Examples</vt:lpstr>
      <vt:lpstr>Example 5: The svy and subpop() option (1)</vt:lpstr>
      <vt:lpstr>Example 5: The svy and subpop() option (2a)</vt:lpstr>
      <vt:lpstr>Example 5: The svy and subpop() option (2b)</vt:lpstr>
      <vt:lpstr>Example 5: The svy and subpop() option (3)</vt:lpstr>
      <vt:lpstr>Example 5: The svy and subpop() option (3)</vt:lpstr>
      <vt:lpstr>Examples</vt:lpstr>
      <vt:lpstr>Example 6: The define(), nformat(), and sformat() options (1)</vt:lpstr>
      <vt:lpstr>Example 6: The define(), nformat(), and sformat() options (2)</vt:lpstr>
      <vt:lpstr>Example 6: The define(), nformat(), and sformat() options (3)</vt:lpstr>
      <vt:lpstr>Examples</vt:lpstr>
      <vt:lpstr>Example 7: The export() option (1)</vt:lpstr>
      <vt:lpstr>Example 7: The export() option (2)</vt:lpstr>
      <vt:lpstr>Example 7: The export() option (3)</vt:lpstr>
      <vt:lpstr>Example 7: The export() option (4)</vt:lpstr>
      <vt:lpstr>Examples</vt:lpstr>
      <vt:lpstr>Example 8: Work together with collect or table (1)</vt:lpstr>
      <vt:lpstr>Example 8: Work together with collect or table (2)</vt:lpstr>
      <vt:lpstr>Example 8: Work together with collect or table (3)</vt:lpstr>
      <vt:lpstr>Example 8: Work together with collect or table (4)</vt:lpstr>
      <vt:lpstr>Examples</vt:lpstr>
      <vt:lpstr>Example 9: Using the dialog box</vt:lpstr>
      <vt:lpstr>More learning resources</vt:lpstr>
      <vt:lpstr>Get help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Tables of Descriptive Statistics</dc:title>
  <dc:creator>Dan Lv</dc:creator>
  <cp:lastModifiedBy>Dan Lv</cp:lastModifiedBy>
  <cp:revision>32</cp:revision>
  <dcterms:created xsi:type="dcterms:W3CDTF">2023-09-19T15:54:53Z</dcterms:created>
  <dcterms:modified xsi:type="dcterms:W3CDTF">2025-03-03T15:59:48Z</dcterms:modified>
</cp:coreProperties>
</file>