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59"/>
  </p:notesMasterIdLst>
  <p:sldIdLst>
    <p:sldId id="1145" r:id="rId2"/>
    <p:sldId id="849" r:id="rId3"/>
    <p:sldId id="1081" r:id="rId4"/>
    <p:sldId id="1146" r:id="rId5"/>
    <p:sldId id="1147" r:id="rId6"/>
    <p:sldId id="1340" r:id="rId7"/>
    <p:sldId id="1341" r:id="rId8"/>
    <p:sldId id="1342" r:id="rId9"/>
    <p:sldId id="1343" r:id="rId10"/>
    <p:sldId id="1344" r:id="rId11"/>
    <p:sldId id="1005" r:id="rId12"/>
    <p:sldId id="1008" r:id="rId13"/>
    <p:sldId id="1045" r:id="rId14"/>
    <p:sldId id="1054" r:id="rId15"/>
    <p:sldId id="1006" r:id="rId16"/>
    <p:sldId id="1051" r:id="rId17"/>
    <p:sldId id="1055" r:id="rId18"/>
    <p:sldId id="1010" r:id="rId19"/>
    <p:sldId id="1011" r:id="rId20"/>
    <p:sldId id="1018" r:id="rId21"/>
    <p:sldId id="1012" r:id="rId22"/>
    <p:sldId id="1047" r:id="rId23"/>
    <p:sldId id="1049" r:id="rId24"/>
    <p:sldId id="1017" r:id="rId25"/>
    <p:sldId id="1015" r:id="rId26"/>
    <p:sldId id="1086" r:id="rId27"/>
    <p:sldId id="1087" r:id="rId28"/>
    <p:sldId id="1013" r:id="rId29"/>
    <p:sldId id="1014" r:id="rId30"/>
    <p:sldId id="1069" r:id="rId31"/>
    <p:sldId id="1088" r:id="rId32"/>
    <p:sldId id="1063" r:id="rId33"/>
    <p:sldId id="1064" r:id="rId34"/>
    <p:sldId id="1020" r:id="rId35"/>
    <p:sldId id="1021" r:id="rId36"/>
    <p:sldId id="1050" r:id="rId37"/>
    <p:sldId id="1095" r:id="rId38"/>
    <p:sldId id="1345" r:id="rId39"/>
    <p:sldId id="1024" r:id="rId40"/>
    <p:sldId id="841" r:id="rId41"/>
    <p:sldId id="1083" r:id="rId42"/>
    <p:sldId id="1079" r:id="rId43"/>
    <p:sldId id="1085" r:id="rId44"/>
    <p:sldId id="1058" r:id="rId45"/>
    <p:sldId id="1061" r:id="rId46"/>
    <p:sldId id="1093" r:id="rId47"/>
    <p:sldId id="1073" r:id="rId48"/>
    <p:sldId id="1028" r:id="rId49"/>
    <p:sldId id="1030" r:id="rId50"/>
    <p:sldId id="1090" r:id="rId51"/>
    <p:sldId id="1067" r:id="rId52"/>
    <p:sldId id="1091" r:id="rId53"/>
    <p:sldId id="1033" r:id="rId54"/>
    <p:sldId id="1092" r:id="rId55"/>
    <p:sldId id="1080" r:id="rId56"/>
    <p:sldId id="415" r:id="rId57"/>
    <p:sldId id="991" r:id="rId5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21FF"/>
    <a:srgbClr val="3C4195"/>
    <a:srgbClr val="999FE9"/>
    <a:srgbClr val="0047D2"/>
    <a:srgbClr val="05355D"/>
    <a:srgbClr val="6C21D2"/>
    <a:srgbClr val="CF2B30"/>
    <a:srgbClr val="7E1BC7"/>
    <a:srgbClr val="00C21C"/>
    <a:srgbClr val="396F92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96"/>
    <p:restoredTop sz="86803" autoAdjust="0"/>
  </p:normalViewPr>
  <p:slideViewPr>
    <p:cSldViewPr snapToGrid="0" snapToObjects="1">
      <p:cViewPr varScale="1">
        <p:scale>
          <a:sx n="99" d="100"/>
          <a:sy n="99" d="100"/>
        </p:scale>
        <p:origin x="2034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4" d="100"/>
          <a:sy n="104" d="100"/>
        </p:scale>
        <p:origin x="4384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8BB9A0-9AFE-944C-81A9-83A0D0E7A175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C933E-16E2-2546-8CC2-D3F194CAB2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79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78129" y="4400550"/>
            <a:ext cx="6483927" cy="506408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3090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402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1114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9196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769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021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5746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1810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1547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8502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482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9930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7099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7337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5519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9052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0502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0723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8891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975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7800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265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318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6980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2030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6971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2954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6334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43078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5884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6579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5634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886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02249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2DA59-DE54-4DEF-AC94-69B1DD3B3351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48734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2DA59-DE54-4DEF-AC94-69B1DD3B3351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19971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2779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58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683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4410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2081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98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 b="0" i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902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76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354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11955"/>
            <a:ext cx="7886700" cy="9861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438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412" y="3970801"/>
            <a:ext cx="7886700" cy="15001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412" y="904874"/>
            <a:ext cx="7886700" cy="2852737"/>
          </a:xfrm>
          <a:noFill/>
        </p:spPr>
        <p:txBody>
          <a:bodyPr anchor="b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236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392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88893"/>
            <a:ext cx="7886700" cy="90179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16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30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053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566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546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183341"/>
            <a:ext cx="7886700" cy="986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981200"/>
            <a:ext cx="7886700" cy="4511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649287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/>
                </a:solidFill>
                <a:latin typeface="Helvetica Neue UltraLight" panose="02000206000000020004" pitchFamily="2" charset="0"/>
                <a:ea typeface="Helvetica Neue UltraLight" panose="02000206000000020004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59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19275C"/>
          </a:solidFill>
          <a:latin typeface="Inter" panose="020B0502030000000004" pitchFamily="34" charset="0"/>
          <a:ea typeface="Inter" panose="020B0502030000000004" pitchFamily="34" charset="0"/>
          <a:cs typeface="Inter" panose="020B05020300000000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ter Light" panose="02000403000000020004" pitchFamily="2" charset="0"/>
          <a:ea typeface="Inter Light" panose="02000403000000020004" pitchFamily="2" charset="0"/>
          <a:cs typeface="Inter Light" panose="02000403000000020004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ter Light" panose="02000403000000020004" pitchFamily="2" charset="0"/>
          <a:ea typeface="Inter Light" panose="02000403000000020004" pitchFamily="2" charset="0"/>
          <a:cs typeface="Inter Light" panose="02000403000000020004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ter Light" panose="02000403000000020004" pitchFamily="2" charset="0"/>
          <a:ea typeface="Inter Light" panose="02000403000000020004" pitchFamily="2" charset="0"/>
          <a:cs typeface="Inter Light" panose="02000403000000020004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Inter Light" panose="02000403000000020004" pitchFamily="2" charset="0"/>
          <a:ea typeface="Inter Light" panose="02000403000000020004" pitchFamily="2" charset="0"/>
          <a:cs typeface="Inter Light" panose="02000403000000020004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Inter Light" panose="02000403000000020004" pitchFamily="2" charset="0"/>
          <a:ea typeface="Inter Light" panose="02000403000000020004" pitchFamily="2" charset="0"/>
          <a:cs typeface="Inter Light" panose="02000403000000020004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41.png"/><Relationship Id="rId4" Type="http://schemas.openxmlformats.org/officeDocument/2006/relationships/notesSlide" Target="../notesSlides/notesSlide3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8.mp4"/><Relationship Id="rId1" Type="http://schemas.openxmlformats.org/officeDocument/2006/relationships/video" Target="NULL" TargetMode="External"/><Relationship Id="rId4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4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mailto:tech-support@stata.com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9CD4F-7982-084A-AA22-6460097C3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609" y="2210005"/>
            <a:ext cx="7886700" cy="1744491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Structural equation modeling using Stata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E71D9E-B008-EF4E-95D7-FAEF0189FD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4078234"/>
            <a:ext cx="7886700" cy="1758141"/>
          </a:xfrm>
        </p:spPr>
        <p:txBody>
          <a:bodyPr>
            <a:norm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Meghan K. Cain, Ph.D. | August 27, 2024</a:t>
            </a:r>
          </a:p>
          <a:p>
            <a:pPr algn="ctr"/>
            <a:endParaRPr lang="en-US" sz="2000" dirty="0">
              <a:solidFill>
                <a:schemeClr val="bg1"/>
              </a:solidFill>
            </a:endParaRPr>
          </a:p>
          <a:p>
            <a:pPr algn="ctr"/>
            <a:endParaRPr lang="en-US" sz="2000" b="1" dirty="0">
              <a:solidFill>
                <a:schemeClr val="bg1"/>
              </a:solidFill>
            </a:endParaRPr>
          </a:p>
          <a:p>
            <a:pPr algn="ctr"/>
            <a:endParaRPr lang="en-US" sz="2000" dirty="0">
              <a:solidFill>
                <a:schemeClr val="bg1"/>
              </a:solidFill>
            </a:endParaRPr>
          </a:p>
          <a:p>
            <a:pPr algn="ctr"/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74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6FD0C362-F986-D14A-9F9C-69103425381C}"/>
              </a:ext>
            </a:extLst>
          </p:cNvPr>
          <p:cNvSpPr/>
          <p:nvPr/>
        </p:nvSpPr>
        <p:spPr>
          <a:xfrm>
            <a:off x="7471105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5793966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FD3BD9-A735-7742-98BF-10F17D77C2ED}"/>
              </a:ext>
            </a:extLst>
          </p:cNvPr>
          <p:cNvSpPr/>
          <p:nvPr/>
        </p:nvSpPr>
        <p:spPr>
          <a:xfrm>
            <a:off x="4108809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258005" y="5025190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rgbClr val="161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5909380" y="5025188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258005" y="5038295"/>
            <a:ext cx="1280162" cy="1200329"/>
          </a:xfrm>
          <a:prstGeom prst="rect">
            <a:avLst/>
          </a:prstGeom>
          <a:noFill/>
          <a:ln>
            <a:solidFill>
              <a:srgbClr val="161AE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5909381" y="5394519"/>
            <a:ext cx="128016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Income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258004" y="2934013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rgbClr val="161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230058" y="3344754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54AC18-0675-9D42-85B2-A3EE81595559}"/>
              </a:ext>
            </a:extLst>
          </p:cNvPr>
          <p:cNvSpPr/>
          <p:nvPr/>
        </p:nvSpPr>
        <p:spPr>
          <a:xfrm>
            <a:off x="5909381" y="2934013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D05B5-A1E3-0544-A5FD-D8C422887B25}"/>
              </a:ext>
            </a:extLst>
          </p:cNvPr>
          <p:cNvSpPr txBox="1"/>
          <p:nvPr/>
        </p:nvSpPr>
        <p:spPr>
          <a:xfrm>
            <a:off x="5909380" y="3158938"/>
            <a:ext cx="13641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College quality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76075" y="2007530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76074" y="2008201"/>
            <a:ext cx="1059242" cy="430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1368464" y="2010514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1368463" y="2011184"/>
            <a:ext cx="1059242" cy="430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2654648" y="2013711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2654647" y="2014382"/>
            <a:ext cx="1059242" cy="430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798E8-A20D-A24A-935B-ACC28BC0B926}"/>
              </a:ext>
            </a:extLst>
          </p:cNvPr>
          <p:cNvSpPr txBox="1"/>
          <p:nvPr/>
        </p:nvSpPr>
        <p:spPr>
          <a:xfrm>
            <a:off x="4113931" y="1337272"/>
            <a:ext cx="1528171" cy="1107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Student-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faculty 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ratio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605695" y="2439088"/>
            <a:ext cx="839784" cy="6824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1898084" y="2442071"/>
            <a:ext cx="0" cy="49194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2350689" y="2445269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 flipV="1">
            <a:off x="2538167" y="5625352"/>
            <a:ext cx="3371214" cy="131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6CE2D31-9109-8A45-8F09-F4502EF51CFC}"/>
              </a:ext>
            </a:extLst>
          </p:cNvPr>
          <p:cNvCxnSpPr>
            <a:cxnSpLocks/>
            <a:stCxn id="11" idx="1"/>
            <a:endCxn id="20" idx="2"/>
          </p:cNvCxnSpPr>
          <p:nvPr/>
        </p:nvCxnSpPr>
        <p:spPr>
          <a:xfrm flipH="1" flipV="1">
            <a:off x="4878017" y="2445268"/>
            <a:ext cx="1218839" cy="6762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5B77C944-4FED-1E44-89D0-BA66E6B50B74}"/>
              </a:ext>
            </a:extLst>
          </p:cNvPr>
          <p:cNvCxnSpPr>
            <a:cxnSpLocks/>
            <a:stCxn id="11" idx="0"/>
            <a:endCxn id="79" idx="2"/>
          </p:cNvCxnSpPr>
          <p:nvPr/>
        </p:nvCxnSpPr>
        <p:spPr>
          <a:xfrm flipV="1">
            <a:off x="6549461" y="2438671"/>
            <a:ext cx="0" cy="4953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27AD2AE-860A-0342-8370-69202817892B}"/>
              </a:ext>
            </a:extLst>
          </p:cNvPr>
          <p:cNvCxnSpPr>
            <a:cxnSpLocks/>
            <a:stCxn id="11" idx="7"/>
            <a:endCxn id="78" idx="2"/>
          </p:cNvCxnSpPr>
          <p:nvPr/>
        </p:nvCxnSpPr>
        <p:spPr>
          <a:xfrm flipV="1">
            <a:off x="7002067" y="2438670"/>
            <a:ext cx="1224534" cy="6828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2558437" y="3806419"/>
            <a:ext cx="3406942" cy="15881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549461" y="4214173"/>
            <a:ext cx="0" cy="81101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2534202" y="3574437"/>
            <a:ext cx="3375178" cy="11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Arc 123">
            <a:extLst>
              <a:ext uri="{FF2B5EF4-FFF2-40B4-BE49-F238E27FC236}">
                <a16:creationId xmlns:a16="http://schemas.microsoft.com/office/drawing/2014/main" id="{C8D7D8A1-6342-5144-A237-8EDF04310A07}"/>
              </a:ext>
            </a:extLst>
          </p:cNvPr>
          <p:cNvSpPr/>
          <p:nvPr/>
        </p:nvSpPr>
        <p:spPr>
          <a:xfrm rot="13500000">
            <a:off x="805132" y="3149949"/>
            <a:ext cx="2910033" cy="2901038"/>
          </a:xfrm>
          <a:prstGeom prst="arc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BA6FAEC-A800-2641-8F39-FF62217EDB57}"/>
              </a:ext>
            </a:extLst>
          </p:cNvPr>
          <p:cNvSpPr txBox="1"/>
          <p:nvPr/>
        </p:nvSpPr>
        <p:spPr>
          <a:xfrm>
            <a:off x="5725177" y="1495963"/>
            <a:ext cx="166285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% Full-time faculty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760A6C-8760-2CD8-364D-FA056C61E650}"/>
              </a:ext>
            </a:extLst>
          </p:cNvPr>
          <p:cNvSpPr txBox="1"/>
          <p:nvPr/>
        </p:nvSpPr>
        <p:spPr>
          <a:xfrm>
            <a:off x="7456820" y="1460384"/>
            <a:ext cx="1579779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Graduation rate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E9D67C-3DEB-7189-54DB-3BE122C98BDC}"/>
              </a:ext>
            </a:extLst>
          </p:cNvPr>
          <p:cNvSpPr txBox="1"/>
          <p:nvPr/>
        </p:nvSpPr>
        <p:spPr>
          <a:xfrm>
            <a:off x="280291" y="531537"/>
            <a:ext cx="335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>
                  <a:solidFill>
                    <a:srgbClr val="1921FF"/>
                  </a:solidFill>
                </a:ln>
                <a:solidFill>
                  <a:srgbClr val="0047D2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Exogenous variables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C0E96A-0719-386E-9357-E52C5F403211}"/>
              </a:ext>
            </a:extLst>
          </p:cNvPr>
          <p:cNvSpPr txBox="1"/>
          <p:nvPr/>
        </p:nvSpPr>
        <p:spPr>
          <a:xfrm>
            <a:off x="4959614" y="549168"/>
            <a:ext cx="3555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Endogenous variables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F16CAAB-1D96-20D1-78B7-6C153E05C011}"/>
              </a:ext>
            </a:extLst>
          </p:cNvPr>
          <p:cNvSpPr/>
          <p:nvPr/>
        </p:nvSpPr>
        <p:spPr>
          <a:xfrm>
            <a:off x="429270" y="1200580"/>
            <a:ext cx="464696" cy="434714"/>
          </a:xfrm>
          <a:prstGeom prst="ellipse">
            <a:avLst/>
          </a:prstGeom>
          <a:noFill/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47163F01-80D3-C7F9-DCFB-83D48CEE429D}"/>
                  </a:ext>
                </a:extLst>
              </p:cNvPr>
              <p:cNvSpPr txBox="1"/>
              <p:nvPr/>
            </p:nvSpPr>
            <p:spPr>
              <a:xfrm>
                <a:off x="440422" y="1192956"/>
                <a:ext cx="464696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160" dirty="0">
                  <a:latin typeface="HelveticaNeue Light" panose="00000400000000000000" pitchFamily="2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47163F01-80D3-C7F9-DCFB-83D48CEE42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422" y="1192956"/>
                <a:ext cx="464696" cy="424732"/>
              </a:xfrm>
              <a:prstGeom prst="rect">
                <a:avLst/>
              </a:prstGeom>
              <a:blipFill>
                <a:blip r:embed="rId3"/>
                <a:stretch>
                  <a:fillRect b="-28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Oval 22">
            <a:extLst>
              <a:ext uri="{FF2B5EF4-FFF2-40B4-BE49-F238E27FC236}">
                <a16:creationId xmlns:a16="http://schemas.microsoft.com/office/drawing/2014/main" id="{88181773-DCDA-0517-6F3E-F6A38BA8E37B}"/>
              </a:ext>
            </a:extLst>
          </p:cNvPr>
          <p:cNvSpPr/>
          <p:nvPr/>
        </p:nvSpPr>
        <p:spPr>
          <a:xfrm>
            <a:off x="1687507" y="1234426"/>
            <a:ext cx="464696" cy="434714"/>
          </a:xfrm>
          <a:prstGeom prst="ellipse">
            <a:avLst/>
          </a:prstGeom>
          <a:noFill/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B3D196D-2D87-B059-1EBE-579877A928D4}"/>
                  </a:ext>
                </a:extLst>
              </p:cNvPr>
              <p:cNvSpPr txBox="1"/>
              <p:nvPr/>
            </p:nvSpPr>
            <p:spPr>
              <a:xfrm>
                <a:off x="1705282" y="1198295"/>
                <a:ext cx="464696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160" dirty="0">
                  <a:latin typeface="HelveticaNeue Light" panose="00000400000000000000" pitchFamily="2" charset="0"/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B3D196D-2D87-B059-1EBE-579877A928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282" y="1198295"/>
                <a:ext cx="464696" cy="424732"/>
              </a:xfrm>
              <a:prstGeom prst="rect">
                <a:avLst/>
              </a:prstGeom>
              <a:blipFill>
                <a:blip r:embed="rId4"/>
                <a:stretch>
                  <a:fillRect b="-28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Oval 26">
            <a:extLst>
              <a:ext uri="{FF2B5EF4-FFF2-40B4-BE49-F238E27FC236}">
                <a16:creationId xmlns:a16="http://schemas.microsoft.com/office/drawing/2014/main" id="{62C9ECCA-BBBA-343E-2ADD-E86265B01AFE}"/>
              </a:ext>
            </a:extLst>
          </p:cNvPr>
          <p:cNvSpPr/>
          <p:nvPr/>
        </p:nvSpPr>
        <p:spPr>
          <a:xfrm>
            <a:off x="4579761" y="519730"/>
            <a:ext cx="464696" cy="434714"/>
          </a:xfrm>
          <a:prstGeom prst="ellipse">
            <a:avLst/>
          </a:prstGeom>
          <a:noFill/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B30DEEC3-6B5E-C3A8-8EBF-2DCC329812BE}"/>
                  </a:ext>
                </a:extLst>
              </p:cNvPr>
              <p:cNvSpPr txBox="1"/>
              <p:nvPr/>
            </p:nvSpPr>
            <p:spPr>
              <a:xfrm>
                <a:off x="4590924" y="482416"/>
                <a:ext cx="464696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2160" dirty="0">
                  <a:latin typeface="HelveticaNeue Light" panose="00000400000000000000" pitchFamily="2" charset="0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B30DEEC3-6B5E-C3A8-8EBF-2DCC329812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0924" y="482416"/>
                <a:ext cx="464696" cy="424732"/>
              </a:xfrm>
              <a:prstGeom prst="rect">
                <a:avLst/>
              </a:prstGeom>
              <a:blipFill>
                <a:blip r:embed="rId5"/>
                <a:stretch>
                  <a:fillRect b="-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Oval 29">
            <a:extLst>
              <a:ext uri="{FF2B5EF4-FFF2-40B4-BE49-F238E27FC236}">
                <a16:creationId xmlns:a16="http://schemas.microsoft.com/office/drawing/2014/main" id="{B24412F7-E4B8-FC65-07D7-EB4A06236CEB}"/>
              </a:ext>
            </a:extLst>
          </p:cNvPr>
          <p:cNvSpPr/>
          <p:nvPr/>
        </p:nvSpPr>
        <p:spPr>
          <a:xfrm>
            <a:off x="6327613" y="523954"/>
            <a:ext cx="464696" cy="4347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5B8AF1A-3B69-A3B7-C408-9D6AABA8161A}"/>
                  </a:ext>
                </a:extLst>
              </p:cNvPr>
              <p:cNvSpPr txBox="1"/>
              <p:nvPr/>
            </p:nvSpPr>
            <p:spPr>
              <a:xfrm>
                <a:off x="6338776" y="486651"/>
                <a:ext cx="464696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</m:oMath>
                  </m:oMathPara>
                </a14:m>
                <a:endParaRPr lang="en-US" sz="2160" dirty="0">
                  <a:latin typeface="HelveticaNeue Light" panose="00000400000000000000" pitchFamily="2" charset="0"/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5B8AF1A-3B69-A3B7-C408-9D6AABA816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8776" y="486651"/>
                <a:ext cx="464696" cy="424732"/>
              </a:xfrm>
              <a:prstGeom prst="rect">
                <a:avLst/>
              </a:prstGeom>
              <a:blipFill>
                <a:blip r:embed="rId6"/>
                <a:stretch>
                  <a:fillRect b="-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Oval 31">
            <a:extLst>
              <a:ext uri="{FF2B5EF4-FFF2-40B4-BE49-F238E27FC236}">
                <a16:creationId xmlns:a16="http://schemas.microsoft.com/office/drawing/2014/main" id="{728D9F83-78F2-5C36-B2E4-0722F5161A84}"/>
              </a:ext>
            </a:extLst>
          </p:cNvPr>
          <p:cNvSpPr/>
          <p:nvPr/>
        </p:nvSpPr>
        <p:spPr>
          <a:xfrm>
            <a:off x="8015107" y="527896"/>
            <a:ext cx="464696" cy="4347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BFFC1F3-1A62-60AE-1456-98978C15F255}"/>
                  </a:ext>
                </a:extLst>
              </p:cNvPr>
              <p:cNvSpPr txBox="1"/>
              <p:nvPr/>
            </p:nvSpPr>
            <p:spPr>
              <a:xfrm>
                <a:off x="8050655" y="508861"/>
                <a:ext cx="464696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</m:oMath>
                  </m:oMathPara>
                </a14:m>
                <a:endParaRPr lang="en-US" sz="2160" dirty="0">
                  <a:latin typeface="HelveticaNeue Light" panose="00000400000000000000" pitchFamily="2" charset="0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BFFC1F3-1A62-60AE-1456-98978C15F2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0655" y="508861"/>
                <a:ext cx="464696" cy="424732"/>
              </a:xfrm>
              <a:prstGeom prst="rect">
                <a:avLst/>
              </a:prstGeom>
              <a:blipFill>
                <a:blip r:embed="rId7"/>
                <a:stretch>
                  <a:fillRect b="-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Oval 34">
            <a:extLst>
              <a:ext uri="{FF2B5EF4-FFF2-40B4-BE49-F238E27FC236}">
                <a16:creationId xmlns:a16="http://schemas.microsoft.com/office/drawing/2014/main" id="{46ECDE1E-A59D-B156-1DFD-4A5BD7EAF770}"/>
              </a:ext>
            </a:extLst>
          </p:cNvPr>
          <p:cNvSpPr/>
          <p:nvPr/>
        </p:nvSpPr>
        <p:spPr>
          <a:xfrm>
            <a:off x="7542072" y="3346116"/>
            <a:ext cx="464696" cy="4347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884196C-6009-2C77-020F-670B03C91798}"/>
                  </a:ext>
                </a:extLst>
              </p:cNvPr>
              <p:cNvSpPr txBox="1"/>
              <p:nvPr/>
            </p:nvSpPr>
            <p:spPr>
              <a:xfrm>
                <a:off x="7542072" y="3324618"/>
                <a:ext cx="464696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7</m:t>
                          </m:r>
                        </m:sub>
                      </m:sSub>
                    </m:oMath>
                  </m:oMathPara>
                </a14:m>
                <a:endParaRPr lang="en-US" sz="2160" dirty="0">
                  <a:latin typeface="HelveticaNeue Light" panose="00000400000000000000" pitchFamily="2" charset="0"/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884196C-6009-2C77-020F-670B03C917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2072" y="3324618"/>
                <a:ext cx="464696" cy="424732"/>
              </a:xfrm>
              <a:prstGeom prst="rect">
                <a:avLst/>
              </a:prstGeom>
              <a:blipFill>
                <a:blip r:embed="rId8"/>
                <a:stretch>
                  <a:fillRect b="-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Oval 36">
            <a:extLst>
              <a:ext uri="{FF2B5EF4-FFF2-40B4-BE49-F238E27FC236}">
                <a16:creationId xmlns:a16="http://schemas.microsoft.com/office/drawing/2014/main" id="{8ACDFC3B-0237-FF78-A0EE-247B282FC30C}"/>
              </a:ext>
            </a:extLst>
          </p:cNvPr>
          <p:cNvSpPr/>
          <p:nvPr/>
        </p:nvSpPr>
        <p:spPr>
          <a:xfrm>
            <a:off x="7541517" y="5397796"/>
            <a:ext cx="464696" cy="4347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53087EC-6C3F-8215-677C-9DEDC4A3B49A}"/>
                  </a:ext>
                </a:extLst>
              </p:cNvPr>
              <p:cNvSpPr txBox="1"/>
              <p:nvPr/>
            </p:nvSpPr>
            <p:spPr>
              <a:xfrm>
                <a:off x="7541517" y="5395865"/>
                <a:ext cx="464696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8</m:t>
                          </m:r>
                        </m:sub>
                      </m:sSub>
                    </m:oMath>
                  </m:oMathPara>
                </a14:m>
                <a:endParaRPr lang="en-US" sz="2160" dirty="0">
                  <a:latin typeface="HelveticaNeue Light" panose="00000400000000000000" pitchFamily="2" charset="0"/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53087EC-6C3F-8215-677C-9DEDC4A3B4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1517" y="5395865"/>
                <a:ext cx="464696" cy="424732"/>
              </a:xfrm>
              <a:prstGeom prst="rect">
                <a:avLst/>
              </a:prstGeom>
              <a:blipFill>
                <a:blip r:embed="rId9"/>
                <a:stretch>
                  <a:fillRect b="-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Oval 38">
            <a:extLst>
              <a:ext uri="{FF2B5EF4-FFF2-40B4-BE49-F238E27FC236}">
                <a16:creationId xmlns:a16="http://schemas.microsoft.com/office/drawing/2014/main" id="{DF4B6592-44A3-F317-B608-AED5BCD1E402}"/>
              </a:ext>
            </a:extLst>
          </p:cNvPr>
          <p:cNvSpPr/>
          <p:nvPr/>
        </p:nvSpPr>
        <p:spPr>
          <a:xfrm>
            <a:off x="2945743" y="1232595"/>
            <a:ext cx="464696" cy="434714"/>
          </a:xfrm>
          <a:prstGeom prst="ellipse">
            <a:avLst/>
          </a:prstGeom>
          <a:noFill/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A46B375A-3E2C-123E-FF4E-EDBA84E6A21D}"/>
                  </a:ext>
                </a:extLst>
              </p:cNvPr>
              <p:cNvSpPr txBox="1"/>
              <p:nvPr/>
            </p:nvSpPr>
            <p:spPr>
              <a:xfrm>
                <a:off x="2964352" y="1185864"/>
                <a:ext cx="464696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160" dirty="0">
                  <a:latin typeface="HelveticaNeue Light" panose="00000400000000000000" pitchFamily="2" charset="0"/>
                </a:endParaRP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A46B375A-3E2C-123E-FF4E-EDBA84E6A2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4352" y="1185864"/>
                <a:ext cx="464696" cy="424732"/>
              </a:xfrm>
              <a:prstGeom prst="rect">
                <a:avLst/>
              </a:prstGeom>
              <a:blipFill>
                <a:blip r:embed="rId10"/>
                <a:stretch>
                  <a:fillRect b="-28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A9B867E-E894-F957-40C7-19FDAD77023E}"/>
              </a:ext>
            </a:extLst>
          </p:cNvPr>
          <p:cNvCxnSpPr>
            <a:cxnSpLocks/>
            <a:stCxn id="21" idx="4"/>
          </p:cNvCxnSpPr>
          <p:nvPr/>
        </p:nvCxnSpPr>
        <p:spPr>
          <a:xfrm flipH="1">
            <a:off x="616195" y="1635294"/>
            <a:ext cx="0" cy="35999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4CBCA28F-A22D-67E3-A445-18DE2C4F17E4}"/>
              </a:ext>
            </a:extLst>
          </p:cNvPr>
          <p:cNvCxnSpPr>
            <a:cxnSpLocks/>
            <a:stCxn id="23" idx="4"/>
          </p:cNvCxnSpPr>
          <p:nvPr/>
        </p:nvCxnSpPr>
        <p:spPr>
          <a:xfrm flipH="1">
            <a:off x="1918248" y="1669139"/>
            <a:ext cx="1606" cy="33233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6D3A23E-8F70-CB9C-FFA6-6F80E94A1FAE}"/>
              </a:ext>
            </a:extLst>
          </p:cNvPr>
          <p:cNvCxnSpPr>
            <a:cxnSpLocks/>
          </p:cNvCxnSpPr>
          <p:nvPr/>
        </p:nvCxnSpPr>
        <p:spPr>
          <a:xfrm>
            <a:off x="3178091" y="1661886"/>
            <a:ext cx="0" cy="3450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5524CC6F-704C-7B3E-E305-0DE30375C112}"/>
              </a:ext>
            </a:extLst>
          </p:cNvPr>
          <p:cNvCxnSpPr>
            <a:cxnSpLocks/>
          </p:cNvCxnSpPr>
          <p:nvPr/>
        </p:nvCxnSpPr>
        <p:spPr>
          <a:xfrm flipH="1">
            <a:off x="4888516" y="964365"/>
            <a:ext cx="0" cy="35999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28467E23-7528-819A-5021-18952469779F}"/>
              </a:ext>
            </a:extLst>
          </p:cNvPr>
          <p:cNvCxnSpPr>
            <a:cxnSpLocks/>
          </p:cNvCxnSpPr>
          <p:nvPr/>
        </p:nvCxnSpPr>
        <p:spPr>
          <a:xfrm flipH="1">
            <a:off x="6559961" y="954443"/>
            <a:ext cx="0" cy="35999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8FE76FD0-06C5-4CE9-3E53-F9544062C74F}"/>
              </a:ext>
            </a:extLst>
          </p:cNvPr>
          <p:cNvCxnSpPr>
            <a:cxnSpLocks/>
          </p:cNvCxnSpPr>
          <p:nvPr/>
        </p:nvCxnSpPr>
        <p:spPr>
          <a:xfrm flipH="1">
            <a:off x="8279798" y="954443"/>
            <a:ext cx="0" cy="35999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C357EC13-1D16-95B3-24A9-2B01D58E2F01}"/>
              </a:ext>
            </a:extLst>
          </p:cNvPr>
          <p:cNvCxnSpPr>
            <a:cxnSpLocks/>
          </p:cNvCxnSpPr>
          <p:nvPr/>
        </p:nvCxnSpPr>
        <p:spPr>
          <a:xfrm flipH="1">
            <a:off x="7194044" y="3560762"/>
            <a:ext cx="347472" cy="76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248D5F80-DD6E-AC46-C060-D9E646D877FB}"/>
              </a:ext>
            </a:extLst>
          </p:cNvPr>
          <p:cNvCxnSpPr>
            <a:cxnSpLocks/>
          </p:cNvCxnSpPr>
          <p:nvPr/>
        </p:nvCxnSpPr>
        <p:spPr>
          <a:xfrm flipH="1">
            <a:off x="7194043" y="5612441"/>
            <a:ext cx="347472" cy="76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566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9855E-682F-C647-8A4B-E9E1551F0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fit SEMs in Stata?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C45A5-5EDB-6A43-B7DB-C6905DD5E4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62545"/>
            <a:ext cx="8140596" cy="4830327"/>
          </a:xfrm>
        </p:spPr>
        <p:txBody>
          <a:bodyPr>
            <a:normAutofit/>
          </a:bodyPr>
          <a:lstStyle/>
          <a:p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endParaRPr lang="en-US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lvl="1"/>
            <a:r>
              <a:rPr lang="en-US" dirty="0"/>
              <a:t>Standard linear SEMs</a:t>
            </a:r>
          </a:p>
          <a:p>
            <a:pPr lvl="1"/>
            <a:r>
              <a:rPr lang="en-US" dirty="0"/>
              <a:t>Has more estimation options and postestimation features than </a:t>
            </a:r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endParaRPr lang="en-US" dirty="0"/>
          </a:p>
          <a:p>
            <a:pPr lvl="1"/>
            <a:r>
              <a:rPr lang="en-US" dirty="0"/>
              <a:t>Quicker and slightly more accurate than </a:t>
            </a:r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endParaRPr lang="en-US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lvl="1"/>
            <a:endParaRPr lang="en-US" sz="800" dirty="0"/>
          </a:p>
          <a:p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endParaRPr lang="en-US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lvl="1"/>
            <a:r>
              <a:rPr lang="en-US" dirty="0"/>
              <a:t>Can accommodate generalized outcomes, i.e. binary, count, categorical, ordinal, survival, latent classes</a:t>
            </a:r>
          </a:p>
          <a:p>
            <a:pPr lvl="1"/>
            <a:r>
              <a:rPr lang="en-US" dirty="0"/>
              <a:t>Can include random effects</a:t>
            </a:r>
          </a:p>
          <a:p>
            <a:pPr lvl="1"/>
            <a:endParaRPr lang="en-US" sz="800" dirty="0"/>
          </a:p>
          <a:p>
            <a:r>
              <a:rPr lang="en-US" dirty="0"/>
              <a:t>Both </a:t>
            </a:r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/>
              <a:t> and </a:t>
            </a:r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dirty="0"/>
              <a:t> models can be fit via path diagrams using the SEM Builder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D3DA42-1682-0743-B2D5-621B3195F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86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68215-8373-3C4B-BC58-3E5CE6009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74224"/>
            <a:ext cx="7886700" cy="986113"/>
          </a:xfrm>
        </p:spPr>
        <p:txBody>
          <a:bodyPr/>
          <a:lstStyle/>
          <a:p>
            <a:r>
              <a:rPr lang="en-US" dirty="0"/>
              <a:t>An example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D40559-E5A8-AF45-9BD6-FB03F2FCF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831C04-52BA-4714-B184-DA45A8AAE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43404"/>
            <a:ext cx="7986628" cy="337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19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6FD0C362-F986-D14A-9F9C-69103425381C}"/>
              </a:ext>
            </a:extLst>
          </p:cNvPr>
          <p:cNvSpPr/>
          <p:nvPr/>
        </p:nvSpPr>
        <p:spPr>
          <a:xfrm>
            <a:off x="7517153" y="147837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5840014" y="147837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FD3BD9-A735-7742-98BF-10F17D77C2ED}"/>
              </a:ext>
            </a:extLst>
          </p:cNvPr>
          <p:cNvSpPr/>
          <p:nvPr/>
        </p:nvSpPr>
        <p:spPr>
          <a:xfrm>
            <a:off x="4154857" y="147837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304053" y="5172891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DA6DF-60E6-B749-9942-44828291B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64705"/>
            <a:ext cx="7886700" cy="986113"/>
          </a:xfrm>
        </p:spPr>
        <p:txBody>
          <a:bodyPr/>
          <a:lstStyle/>
          <a:p>
            <a:r>
              <a:rPr lang="en-US" dirty="0"/>
              <a:t>Path diagram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5955428" y="5172889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318076" y="5172886"/>
            <a:ext cx="12801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5955429" y="5542220"/>
            <a:ext cx="128016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Income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304052" y="308171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276106" y="3492455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54AC18-0675-9D42-85B2-A3EE81595559}"/>
              </a:ext>
            </a:extLst>
          </p:cNvPr>
          <p:cNvSpPr/>
          <p:nvPr/>
        </p:nvSpPr>
        <p:spPr>
          <a:xfrm>
            <a:off x="5955429" y="308171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D05B5-A1E3-0544-A5FD-D8C422887B25}"/>
              </a:ext>
            </a:extLst>
          </p:cNvPr>
          <p:cNvSpPr txBox="1"/>
          <p:nvPr/>
        </p:nvSpPr>
        <p:spPr>
          <a:xfrm>
            <a:off x="5955428" y="3306639"/>
            <a:ext cx="13641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College Quality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122123" y="2155231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122122" y="2155902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1414512" y="2158215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1414511" y="2158885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2700696" y="2161412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2700695" y="2162083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798E8-A20D-A24A-935B-ACC28BC0B926}"/>
              </a:ext>
            </a:extLst>
          </p:cNvPr>
          <p:cNvSpPr txBox="1"/>
          <p:nvPr/>
        </p:nvSpPr>
        <p:spPr>
          <a:xfrm>
            <a:off x="4159979" y="1484973"/>
            <a:ext cx="1528171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Student-</a:t>
            </a:r>
          </a:p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Faculty </a:t>
            </a:r>
          </a:p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Ratio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7424C6-6C3C-6E4C-AC9D-245447C2C7F9}"/>
              </a:ext>
            </a:extLst>
          </p:cNvPr>
          <p:cNvSpPr txBox="1"/>
          <p:nvPr/>
        </p:nvSpPr>
        <p:spPr>
          <a:xfrm>
            <a:off x="5758092" y="1644503"/>
            <a:ext cx="166285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Graduation Rate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651743" y="2586789"/>
            <a:ext cx="839784" cy="6824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1944132" y="2589772"/>
            <a:ext cx="0" cy="49194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2396737" y="2592970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2598238" y="5773051"/>
            <a:ext cx="3357191" cy="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44B9B8F4-860B-7B4D-9579-327A7F97825F}"/>
              </a:ext>
            </a:extLst>
          </p:cNvPr>
          <p:cNvSpPr txBox="1"/>
          <p:nvPr/>
        </p:nvSpPr>
        <p:spPr>
          <a:xfrm>
            <a:off x="7525172" y="1599105"/>
            <a:ext cx="149670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Average SAT Score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6CE2D31-9109-8A45-8F09-F4502EF51CFC}"/>
              </a:ext>
            </a:extLst>
          </p:cNvPr>
          <p:cNvCxnSpPr>
            <a:cxnSpLocks/>
            <a:stCxn id="11" idx="1"/>
            <a:endCxn id="20" idx="2"/>
          </p:cNvCxnSpPr>
          <p:nvPr/>
        </p:nvCxnSpPr>
        <p:spPr>
          <a:xfrm flipH="1" flipV="1">
            <a:off x="4924065" y="2592969"/>
            <a:ext cx="1218839" cy="6762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5B77C944-4FED-1E44-89D0-BA66E6B50B74}"/>
              </a:ext>
            </a:extLst>
          </p:cNvPr>
          <p:cNvCxnSpPr>
            <a:cxnSpLocks/>
            <a:stCxn id="11" idx="0"/>
            <a:endCxn id="79" idx="2"/>
          </p:cNvCxnSpPr>
          <p:nvPr/>
        </p:nvCxnSpPr>
        <p:spPr>
          <a:xfrm flipV="1">
            <a:off x="6595509" y="2586372"/>
            <a:ext cx="0" cy="4953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27AD2AE-860A-0342-8370-69202817892B}"/>
              </a:ext>
            </a:extLst>
          </p:cNvPr>
          <p:cNvCxnSpPr>
            <a:cxnSpLocks/>
            <a:stCxn id="11" idx="7"/>
            <a:endCxn id="78" idx="2"/>
          </p:cNvCxnSpPr>
          <p:nvPr/>
        </p:nvCxnSpPr>
        <p:spPr>
          <a:xfrm flipV="1">
            <a:off x="7048115" y="2586371"/>
            <a:ext cx="1224534" cy="6828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2604485" y="3954120"/>
            <a:ext cx="3406942" cy="15881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595509" y="4361874"/>
            <a:ext cx="0" cy="81101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2580250" y="3722138"/>
            <a:ext cx="3375178" cy="11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Arc 123">
            <a:extLst>
              <a:ext uri="{FF2B5EF4-FFF2-40B4-BE49-F238E27FC236}">
                <a16:creationId xmlns:a16="http://schemas.microsoft.com/office/drawing/2014/main" id="{C8D7D8A1-6342-5144-A237-8EDF04310A07}"/>
              </a:ext>
            </a:extLst>
          </p:cNvPr>
          <p:cNvSpPr/>
          <p:nvPr/>
        </p:nvSpPr>
        <p:spPr>
          <a:xfrm rot="13500000">
            <a:off x="870882" y="3300241"/>
            <a:ext cx="2910033" cy="2901038"/>
          </a:xfrm>
          <a:prstGeom prst="arc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</p:spTree>
    <p:extLst>
      <p:ext uri="{BB962C8B-B14F-4D97-AF65-F5344CB8AC3E}">
        <p14:creationId xmlns:p14="http://schemas.microsoft.com/office/powerpoint/2010/main" val="311409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6FD0C362-F986-D14A-9F9C-69103425381C}"/>
              </a:ext>
            </a:extLst>
          </p:cNvPr>
          <p:cNvSpPr/>
          <p:nvPr/>
        </p:nvSpPr>
        <p:spPr>
          <a:xfrm>
            <a:off x="7517153" y="147837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bg1">
                  <a:lumMod val="50000"/>
                </a:schemeClr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5840014" y="147837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bg1">
                  <a:lumMod val="50000"/>
                </a:schemeClr>
              </a:solidFill>
              <a:latin typeface="HelveticaNeue Light" panose="000004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FD3BD9-A735-7742-98BF-10F17D77C2ED}"/>
              </a:ext>
            </a:extLst>
          </p:cNvPr>
          <p:cNvSpPr/>
          <p:nvPr/>
        </p:nvSpPr>
        <p:spPr>
          <a:xfrm>
            <a:off x="4154857" y="147837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bg1">
                  <a:lumMod val="50000"/>
                </a:schemeClr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304053" y="5172891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bg1">
                  <a:lumMod val="50000"/>
                </a:schemeClr>
              </a:solidFill>
              <a:latin typeface="HelveticaNeue Light" panose="000004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DA6DF-60E6-B749-9942-44828291B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64705"/>
            <a:ext cx="7886700" cy="986113"/>
          </a:xfrm>
        </p:spPr>
        <p:txBody>
          <a:bodyPr/>
          <a:lstStyle/>
          <a:p>
            <a:r>
              <a:rPr lang="en-US" dirty="0"/>
              <a:t>Path diagram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5955428" y="5172889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bg1">
                  <a:lumMod val="50000"/>
                </a:schemeClr>
              </a:solidFill>
              <a:latin typeface="HelveticaNeue Light" panose="000004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318076" y="5172886"/>
            <a:ext cx="1280162" cy="120032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5955429" y="5542220"/>
            <a:ext cx="128016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Income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304052" y="3081714"/>
            <a:ext cx="1280160" cy="128016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228734" y="3466260"/>
            <a:ext cx="1458846" cy="461665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54AC18-0675-9D42-85B2-A3EE81595559}"/>
              </a:ext>
            </a:extLst>
          </p:cNvPr>
          <p:cNvSpPr/>
          <p:nvPr/>
        </p:nvSpPr>
        <p:spPr>
          <a:xfrm>
            <a:off x="5955429" y="308171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bg1">
                  <a:lumMod val="50000"/>
                </a:schemeClr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D05B5-A1E3-0544-A5FD-D8C422887B25}"/>
              </a:ext>
            </a:extLst>
          </p:cNvPr>
          <p:cNvSpPr txBox="1"/>
          <p:nvPr/>
        </p:nvSpPr>
        <p:spPr>
          <a:xfrm>
            <a:off x="5955428" y="3306639"/>
            <a:ext cx="13641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College Quality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122123" y="2155231"/>
            <a:ext cx="1059242" cy="43088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122122" y="2155902"/>
            <a:ext cx="1059242" cy="430887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1414512" y="2158215"/>
            <a:ext cx="1059242" cy="43088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1414511" y="2158885"/>
            <a:ext cx="1059242" cy="430887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2700696" y="2161412"/>
            <a:ext cx="1059242" cy="43088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2678392" y="2162083"/>
            <a:ext cx="1089563" cy="430887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798E8-A20D-A24A-935B-ACC28BC0B926}"/>
              </a:ext>
            </a:extLst>
          </p:cNvPr>
          <p:cNvSpPr txBox="1"/>
          <p:nvPr/>
        </p:nvSpPr>
        <p:spPr>
          <a:xfrm>
            <a:off x="4159979" y="1484973"/>
            <a:ext cx="1528171" cy="110799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Student-</a:t>
            </a:r>
          </a:p>
          <a:p>
            <a:pPr algn="ctr"/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Faculty </a:t>
            </a:r>
          </a:p>
          <a:p>
            <a:pPr algn="ctr"/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Ratio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7424C6-6C3C-6E4C-AC9D-245447C2C7F9}"/>
              </a:ext>
            </a:extLst>
          </p:cNvPr>
          <p:cNvSpPr txBox="1"/>
          <p:nvPr/>
        </p:nvSpPr>
        <p:spPr>
          <a:xfrm>
            <a:off x="5758092" y="1644503"/>
            <a:ext cx="166285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Graduation Rate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651743" y="2586789"/>
            <a:ext cx="839784" cy="68240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1944132" y="2589772"/>
            <a:ext cx="0" cy="49194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2396737" y="2592970"/>
            <a:ext cx="826437" cy="67621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2598238" y="5773051"/>
            <a:ext cx="3357191" cy="2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44B9B8F4-860B-7B4D-9579-327A7F97825F}"/>
              </a:ext>
            </a:extLst>
          </p:cNvPr>
          <p:cNvSpPr txBox="1"/>
          <p:nvPr/>
        </p:nvSpPr>
        <p:spPr>
          <a:xfrm>
            <a:off x="7525172" y="1599105"/>
            <a:ext cx="149670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Average SAT Score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6CE2D31-9109-8A45-8F09-F4502EF51CFC}"/>
              </a:ext>
            </a:extLst>
          </p:cNvPr>
          <p:cNvCxnSpPr>
            <a:cxnSpLocks/>
            <a:stCxn id="11" idx="1"/>
            <a:endCxn id="20" idx="2"/>
          </p:cNvCxnSpPr>
          <p:nvPr/>
        </p:nvCxnSpPr>
        <p:spPr>
          <a:xfrm flipH="1" flipV="1">
            <a:off x="4924065" y="2592969"/>
            <a:ext cx="1218839" cy="67622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5B77C944-4FED-1E44-89D0-BA66E6B50B74}"/>
              </a:ext>
            </a:extLst>
          </p:cNvPr>
          <p:cNvCxnSpPr>
            <a:cxnSpLocks/>
            <a:stCxn id="11" idx="0"/>
            <a:endCxn id="79" idx="2"/>
          </p:cNvCxnSpPr>
          <p:nvPr/>
        </p:nvCxnSpPr>
        <p:spPr>
          <a:xfrm flipV="1">
            <a:off x="6595509" y="2586372"/>
            <a:ext cx="0" cy="495343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27AD2AE-860A-0342-8370-69202817892B}"/>
              </a:ext>
            </a:extLst>
          </p:cNvPr>
          <p:cNvCxnSpPr>
            <a:cxnSpLocks/>
            <a:stCxn id="11" idx="7"/>
            <a:endCxn id="78" idx="2"/>
          </p:cNvCxnSpPr>
          <p:nvPr/>
        </p:nvCxnSpPr>
        <p:spPr>
          <a:xfrm flipV="1">
            <a:off x="7048115" y="2586371"/>
            <a:ext cx="1224534" cy="682818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2604485" y="3954120"/>
            <a:ext cx="3406942" cy="1588101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595509" y="4361874"/>
            <a:ext cx="0" cy="811015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2580250" y="3722138"/>
            <a:ext cx="3375178" cy="115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Arc 123">
            <a:extLst>
              <a:ext uri="{FF2B5EF4-FFF2-40B4-BE49-F238E27FC236}">
                <a16:creationId xmlns:a16="http://schemas.microsoft.com/office/drawing/2014/main" id="{C8D7D8A1-6342-5144-A237-8EDF04310A07}"/>
              </a:ext>
            </a:extLst>
          </p:cNvPr>
          <p:cNvSpPr/>
          <p:nvPr/>
        </p:nvSpPr>
        <p:spPr>
          <a:xfrm rot="13500000">
            <a:off x="870882" y="3300241"/>
            <a:ext cx="2910033" cy="2901038"/>
          </a:xfrm>
          <a:prstGeom prst="arc">
            <a:avLst/>
          </a:prstGeom>
          <a:ln w="38100">
            <a:solidFill>
              <a:schemeClr val="bg1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bg1">
                  <a:lumMod val="50000"/>
                </a:schemeClr>
              </a:solidFill>
              <a:latin typeface="HelveticaNeue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1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CDA45-1231-EE4C-88E7-68D83E227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 Builder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EA625-6CB3-B94E-8FBF-1C9C002503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video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FCF3F5-7D9B-DB44-89FE-9E085297D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sembuilder">
            <a:hlinkClick r:id="" action="ppaction://media"/>
            <a:extLst>
              <a:ext uri="{FF2B5EF4-FFF2-40B4-BE49-F238E27FC236}">
                <a16:creationId xmlns:a16="http://schemas.microsoft.com/office/drawing/2014/main" id="{6C323AC0-8F7E-AEDC-2B22-237DF63E5EB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31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CDA45-1231-EE4C-88E7-68D83E227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 Builder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3084C322-4DE1-9947-9C58-06AFC99391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2" cy="68580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FCF3F5-7D9B-DB44-89FE-9E085297D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61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CDA45-1231-EE4C-88E7-68D83E227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 Builder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7BFF7FDC-D75E-2F45-827C-E3A4B52E88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891" y="0"/>
            <a:ext cx="12192001" cy="68580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FCF3F5-7D9B-DB44-89FE-9E085297D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62DB163-EA50-2F40-937C-ADDBC2452672}"/>
              </a:ext>
            </a:extLst>
          </p:cNvPr>
          <p:cNvCxnSpPr/>
          <p:nvPr/>
        </p:nvCxnSpPr>
        <p:spPr>
          <a:xfrm flipH="1">
            <a:off x="511665" y="1194216"/>
            <a:ext cx="609600" cy="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6A7F6A2-425B-CC4A-8F4B-293E54C24B4E}"/>
              </a:ext>
            </a:extLst>
          </p:cNvPr>
          <p:cNvCxnSpPr/>
          <p:nvPr/>
        </p:nvCxnSpPr>
        <p:spPr>
          <a:xfrm flipH="1">
            <a:off x="481185" y="1484465"/>
            <a:ext cx="609600" cy="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D36D06D-A8F7-3746-A0FE-CAD7ED90F684}"/>
              </a:ext>
            </a:extLst>
          </p:cNvPr>
          <p:cNvCxnSpPr/>
          <p:nvPr/>
        </p:nvCxnSpPr>
        <p:spPr>
          <a:xfrm flipH="1">
            <a:off x="481185" y="1787348"/>
            <a:ext cx="609600" cy="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BA54EFC-E304-1F44-AAEF-50CE1B3D5A09}"/>
              </a:ext>
            </a:extLst>
          </p:cNvPr>
          <p:cNvCxnSpPr/>
          <p:nvPr/>
        </p:nvCxnSpPr>
        <p:spPr>
          <a:xfrm flipH="1">
            <a:off x="481185" y="2045114"/>
            <a:ext cx="609600" cy="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F4D4062-8F15-A448-9A11-B3A90F09A984}"/>
              </a:ext>
            </a:extLst>
          </p:cNvPr>
          <p:cNvCxnSpPr/>
          <p:nvPr/>
        </p:nvCxnSpPr>
        <p:spPr>
          <a:xfrm flipH="1">
            <a:off x="481185" y="2335803"/>
            <a:ext cx="609600" cy="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A4D4EAC-493F-BE42-AD12-CE01551D7195}"/>
              </a:ext>
            </a:extLst>
          </p:cNvPr>
          <p:cNvCxnSpPr/>
          <p:nvPr/>
        </p:nvCxnSpPr>
        <p:spPr>
          <a:xfrm flipH="1">
            <a:off x="481185" y="2623176"/>
            <a:ext cx="609600" cy="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DCBECFA-09D7-FB42-A032-F2EF56337331}"/>
              </a:ext>
            </a:extLst>
          </p:cNvPr>
          <p:cNvCxnSpPr/>
          <p:nvPr/>
        </p:nvCxnSpPr>
        <p:spPr>
          <a:xfrm flipH="1">
            <a:off x="481185" y="2928951"/>
            <a:ext cx="609600" cy="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C71D23E-AFB7-6446-B6A1-37D5DE0966C5}"/>
              </a:ext>
            </a:extLst>
          </p:cNvPr>
          <p:cNvCxnSpPr/>
          <p:nvPr/>
        </p:nvCxnSpPr>
        <p:spPr>
          <a:xfrm flipH="1">
            <a:off x="481185" y="3199848"/>
            <a:ext cx="609600" cy="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319478C-2706-F440-9DCD-A53087846641}"/>
              </a:ext>
            </a:extLst>
          </p:cNvPr>
          <p:cNvCxnSpPr/>
          <p:nvPr/>
        </p:nvCxnSpPr>
        <p:spPr>
          <a:xfrm flipH="1">
            <a:off x="481185" y="3473851"/>
            <a:ext cx="609600" cy="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AC15192-EEF8-E544-BA1B-A0E6C7323EB0}"/>
              </a:ext>
            </a:extLst>
          </p:cNvPr>
          <p:cNvCxnSpPr/>
          <p:nvPr/>
        </p:nvCxnSpPr>
        <p:spPr>
          <a:xfrm flipH="1">
            <a:off x="481185" y="3764859"/>
            <a:ext cx="609600" cy="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44DA328-952D-E846-A50C-09EA4DEF813E}"/>
              </a:ext>
            </a:extLst>
          </p:cNvPr>
          <p:cNvCxnSpPr/>
          <p:nvPr/>
        </p:nvCxnSpPr>
        <p:spPr>
          <a:xfrm flipH="1">
            <a:off x="481185" y="4046289"/>
            <a:ext cx="609600" cy="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A94ACCE-436A-0044-B50D-6F6604D9DEC9}"/>
              </a:ext>
            </a:extLst>
          </p:cNvPr>
          <p:cNvCxnSpPr/>
          <p:nvPr/>
        </p:nvCxnSpPr>
        <p:spPr>
          <a:xfrm flipH="1">
            <a:off x="481185" y="4326596"/>
            <a:ext cx="609600" cy="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6AD6133-DC98-0940-8D81-B3D68895EF86}"/>
              </a:ext>
            </a:extLst>
          </p:cNvPr>
          <p:cNvCxnSpPr/>
          <p:nvPr/>
        </p:nvCxnSpPr>
        <p:spPr>
          <a:xfrm flipH="1">
            <a:off x="481185" y="4634372"/>
            <a:ext cx="609600" cy="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002CCB6-AE5F-8544-A28C-C2F990233E9B}"/>
              </a:ext>
            </a:extLst>
          </p:cNvPr>
          <p:cNvCxnSpPr/>
          <p:nvPr/>
        </p:nvCxnSpPr>
        <p:spPr>
          <a:xfrm flipH="1">
            <a:off x="481185" y="4900176"/>
            <a:ext cx="609600" cy="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DE08A26C-8776-CF4B-B401-9F973E9F9AB8}"/>
              </a:ext>
            </a:extLst>
          </p:cNvPr>
          <p:cNvSpPr txBox="1"/>
          <p:nvPr/>
        </p:nvSpPr>
        <p:spPr>
          <a:xfrm>
            <a:off x="1151745" y="1045090"/>
            <a:ext cx="2531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Change to generalized SEM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7E5EAA-293D-8B4A-A817-A37F85ABA30A}"/>
              </a:ext>
            </a:extLst>
          </p:cNvPr>
          <p:cNvSpPr txBox="1"/>
          <p:nvPr/>
        </p:nvSpPr>
        <p:spPr>
          <a:xfrm>
            <a:off x="1121266" y="1330577"/>
            <a:ext cx="1000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Select (S)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45115F-55F4-1F4B-AA75-9BD10D31CA1E}"/>
              </a:ext>
            </a:extLst>
          </p:cNvPr>
          <p:cNvSpPr txBox="1"/>
          <p:nvPr/>
        </p:nvSpPr>
        <p:spPr>
          <a:xfrm>
            <a:off x="1121265" y="1633460"/>
            <a:ext cx="24526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Observed Variable (O)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7D33135-E0A2-D34D-B568-970C96FD8BC3}"/>
              </a:ext>
            </a:extLst>
          </p:cNvPr>
          <p:cNvSpPr txBox="1"/>
          <p:nvPr/>
        </p:nvSpPr>
        <p:spPr>
          <a:xfrm>
            <a:off x="1121266" y="1891225"/>
            <a:ext cx="35459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Generalized Response Variable (G)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F46F8CB-6EC0-FD4D-AEEC-480B01555C47}"/>
              </a:ext>
            </a:extLst>
          </p:cNvPr>
          <p:cNvSpPr txBox="1"/>
          <p:nvPr/>
        </p:nvSpPr>
        <p:spPr>
          <a:xfrm>
            <a:off x="1121265" y="2181915"/>
            <a:ext cx="2132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Latent Variable (L)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4868E7B-1161-D74D-8279-B74FBF652E71}"/>
              </a:ext>
            </a:extLst>
          </p:cNvPr>
          <p:cNvSpPr txBox="1"/>
          <p:nvPr/>
        </p:nvSpPr>
        <p:spPr>
          <a:xfrm>
            <a:off x="1121265" y="2469288"/>
            <a:ext cx="30169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Multilevel Latent Variable (U)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72B787-EC82-774C-9329-35CA4F645124}"/>
              </a:ext>
            </a:extLst>
          </p:cNvPr>
          <p:cNvSpPr txBox="1"/>
          <p:nvPr/>
        </p:nvSpPr>
        <p:spPr>
          <a:xfrm>
            <a:off x="1121265" y="2775063"/>
            <a:ext cx="12586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Path (P)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FF929D8-6784-144B-B101-2230CBF1D969}"/>
              </a:ext>
            </a:extLst>
          </p:cNvPr>
          <p:cNvSpPr txBox="1"/>
          <p:nvPr/>
        </p:nvSpPr>
        <p:spPr>
          <a:xfrm>
            <a:off x="1121266" y="3045960"/>
            <a:ext cx="18453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Covariance (C)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9E727DF-17C4-A54D-8638-B44FE97B0942}"/>
              </a:ext>
            </a:extLst>
          </p:cNvPr>
          <p:cNvSpPr txBox="1"/>
          <p:nvPr/>
        </p:nvSpPr>
        <p:spPr>
          <a:xfrm>
            <a:off x="1121266" y="3321451"/>
            <a:ext cx="30973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Measurement Component (M)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3C93803-6B2C-9845-9F9F-9482D09EDF27}"/>
              </a:ext>
            </a:extLst>
          </p:cNvPr>
          <p:cNvSpPr txBox="1"/>
          <p:nvPr/>
        </p:nvSpPr>
        <p:spPr>
          <a:xfrm>
            <a:off x="1121266" y="3615436"/>
            <a:ext cx="33824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Observed Variables Set (</a:t>
            </a:r>
            <a:r>
              <a:rPr lang="en-US" sz="1400" b="1" dirty="0" err="1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Shift+O</a:t>
            </a:r>
            <a:r>
              <a:rPr lang="en-US" sz="1400" b="1" dirty="0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D6CD4FD-A10D-C647-AF4D-F5E0FC053899}"/>
              </a:ext>
            </a:extLst>
          </p:cNvPr>
          <p:cNvSpPr txBox="1"/>
          <p:nvPr/>
        </p:nvSpPr>
        <p:spPr>
          <a:xfrm>
            <a:off x="1121266" y="3892401"/>
            <a:ext cx="30618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Latent Variables Set (</a:t>
            </a:r>
            <a:r>
              <a:rPr lang="en-US" sz="1400" b="1" dirty="0" err="1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Shift+L</a:t>
            </a:r>
            <a:r>
              <a:rPr lang="en-US" sz="1400" b="1" dirty="0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54762BE-59C5-D547-A795-989001DCE91F}"/>
              </a:ext>
            </a:extLst>
          </p:cNvPr>
          <p:cNvSpPr txBox="1"/>
          <p:nvPr/>
        </p:nvSpPr>
        <p:spPr>
          <a:xfrm>
            <a:off x="1121266" y="4172708"/>
            <a:ext cx="28985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Regression Component (R)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98070FD-EBD2-FA45-9424-FB67FD9C815B}"/>
              </a:ext>
            </a:extLst>
          </p:cNvPr>
          <p:cNvSpPr txBox="1"/>
          <p:nvPr/>
        </p:nvSpPr>
        <p:spPr>
          <a:xfrm>
            <a:off x="1121265" y="4480484"/>
            <a:ext cx="12132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Text (T)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19E3EC7-A985-984A-82D4-BC6012E44EBF}"/>
              </a:ext>
            </a:extLst>
          </p:cNvPr>
          <p:cNvSpPr txBox="1"/>
          <p:nvPr/>
        </p:nvSpPr>
        <p:spPr>
          <a:xfrm>
            <a:off x="1121265" y="4746288"/>
            <a:ext cx="12728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Area (A)</a:t>
            </a:r>
          </a:p>
        </p:txBody>
      </p:sp>
    </p:spTree>
    <p:extLst>
      <p:ext uri="{BB962C8B-B14F-4D97-AF65-F5344CB8AC3E}">
        <p14:creationId xmlns:p14="http://schemas.microsoft.com/office/powerpoint/2010/main" val="112543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E3441-BA60-B348-BA16-901C41931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CFA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2BE700-50B9-2843-A1EC-5A4899A323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Video creating diagram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9045B2-9A45-B244-83C8-74D67A764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fa">
            <a:hlinkClick r:id="" action="ppaction://media"/>
            <a:extLst>
              <a:ext uri="{FF2B5EF4-FFF2-40B4-BE49-F238E27FC236}">
                <a16:creationId xmlns:a16="http://schemas.microsoft.com/office/drawing/2014/main" id="{A7391E34-9B90-4EF3-9B9E-307D1E55DDF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85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6500"/>
    </mc:Choice>
    <mc:Fallback xmlns="">
      <p:transition spd="slow" advClick="0" advTm="26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B49DDFB-0858-417F-8D8C-CA51C47C7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398E58D-2A2E-4871-891D-2B2A6A358B55}"/>
              </a:ext>
            </a:extLst>
          </p:cNvPr>
          <p:cNvSpPr/>
          <p:nvPr/>
        </p:nvSpPr>
        <p:spPr>
          <a:xfrm>
            <a:off x="486926" y="5559986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113D70-2EED-A64D-ABF9-91F5FBF2A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21" y="5559863"/>
            <a:ext cx="7886700" cy="7980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(Aptitude -&gt; math verbal writing)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A287D-CDAB-CA4E-BE00-B8DE6D50E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01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813DE-F21C-524B-89B0-97803A6FD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8220FC-36EE-7D41-BF02-886BD0579C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62545"/>
            <a:ext cx="7886700" cy="5195456"/>
          </a:xfrm>
        </p:spPr>
        <p:txBody>
          <a:bodyPr>
            <a:normAutofit/>
          </a:bodyPr>
          <a:lstStyle/>
          <a:p>
            <a:r>
              <a:rPr lang="en-US" dirty="0"/>
              <a:t>What is structural equation modeling (SEM)?</a:t>
            </a:r>
          </a:p>
          <a:p>
            <a:r>
              <a:rPr lang="en-US" dirty="0"/>
              <a:t>How to fit SEMs in Stata?</a:t>
            </a:r>
          </a:p>
          <a:p>
            <a:pPr lvl="1"/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endParaRPr lang="en-US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lvl="1"/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endParaRPr lang="en-US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lvl="1"/>
            <a:r>
              <a:rPr lang="en-US" dirty="0"/>
              <a:t>SEM Builder</a:t>
            </a:r>
            <a:endParaRPr lang="en-US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r>
              <a:rPr lang="en-US" dirty="0">
                <a:cs typeface="CMU Typewriter Text" panose="02000609000000000000" pitchFamily="49" charset="0"/>
              </a:rPr>
              <a:t>Demonstrations </a:t>
            </a:r>
          </a:p>
          <a:p>
            <a:pPr lvl="1"/>
            <a:r>
              <a:rPr lang="en-US" dirty="0">
                <a:cs typeface="CMU Typewriter Text" panose="02000609000000000000" pitchFamily="49" charset="0"/>
              </a:rPr>
              <a:t>Model fit</a:t>
            </a:r>
          </a:p>
          <a:p>
            <a:pPr lvl="1"/>
            <a:r>
              <a:rPr lang="en-US" dirty="0">
                <a:cs typeface="CMU Typewriter Text" panose="02000609000000000000" pitchFamily="49" charset="0"/>
              </a:rPr>
              <a:t>Mediation analysis</a:t>
            </a:r>
          </a:p>
          <a:p>
            <a:pPr lvl="1"/>
            <a:r>
              <a:rPr lang="en-US" dirty="0">
                <a:cs typeface="CMU Typewriter Text" panose="02000609000000000000" pitchFamily="49" charset="0"/>
              </a:rPr>
              <a:t>Group analysis</a:t>
            </a:r>
          </a:p>
          <a:p>
            <a:pPr lvl="1"/>
            <a:r>
              <a:rPr lang="en-US" dirty="0">
                <a:cs typeface="CMU Typewriter Text" panose="02000609000000000000" pitchFamily="49" charset="0"/>
              </a:rPr>
              <a:t>Binary and other generalized responses</a:t>
            </a:r>
          </a:p>
          <a:p>
            <a:pPr lvl="1"/>
            <a:r>
              <a:rPr lang="en-US" dirty="0">
                <a:cs typeface="CMU Typewriter Text" panose="02000609000000000000" pitchFamily="49" charset="0"/>
              </a:rPr>
              <a:t>Multilevel models</a:t>
            </a:r>
          </a:p>
          <a:p>
            <a:pPr lvl="1"/>
            <a:endParaRPr lang="en-US" dirty="0">
              <a:cs typeface="CMU Typewriter Text" panose="02000609000000000000" pitchFamily="49" charset="0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67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8C616-6824-D241-8A35-65CF9569B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800" y="564715"/>
            <a:ext cx="7886700" cy="986113"/>
          </a:xfrm>
        </p:spPr>
        <p:txBody>
          <a:bodyPr/>
          <a:lstStyle/>
          <a:p>
            <a:r>
              <a:rPr lang="en-US" dirty="0"/>
              <a:t>Confirmatory factor analysis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F212B88-2A20-4705-982E-78592B5B89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51800" y="1377761"/>
            <a:ext cx="5806195" cy="5047269"/>
          </a:xfrm>
        </p:spPr>
      </p:pic>
    </p:spTree>
    <p:extLst>
      <p:ext uri="{BB962C8B-B14F-4D97-AF65-F5344CB8AC3E}">
        <p14:creationId xmlns:p14="http://schemas.microsoft.com/office/powerpoint/2010/main" val="335760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D74CB-7B45-B341-A70F-76F338DFD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Constraints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CF55BB-97BA-4C4E-8222-70EE99E682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video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A288DC-30D0-2942-B6AC-83A5414E6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fa1">
            <a:hlinkClick r:id="" action="ppaction://media"/>
            <a:extLst>
              <a:ext uri="{FF2B5EF4-FFF2-40B4-BE49-F238E27FC236}">
                <a16:creationId xmlns:a16="http://schemas.microsoft.com/office/drawing/2014/main" id="{B6399B52-C81F-4608-A5EB-215EE362DF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44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2000"/>
    </mc:Choice>
    <mc:Fallback xmlns="">
      <p:transition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195A776-F354-4284-A9FA-5A9437D93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07F18B8-C8CD-444A-886A-70B793C512D6}"/>
              </a:ext>
            </a:extLst>
          </p:cNvPr>
          <p:cNvSpPr/>
          <p:nvPr/>
        </p:nvSpPr>
        <p:spPr>
          <a:xfrm>
            <a:off x="486926" y="5559986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CF55BB-97BA-4C4E-8222-70EE99E68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763" y="5546361"/>
            <a:ext cx="8730365" cy="49039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(Aptitude -&gt; math verbal writing), var(Aptitude@1)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A288DC-30D0-2942-B6AC-83A5414E6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9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77FA95-FD5E-4646-9FC6-63397DB47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model fit indices and statistics compare the specified model-implied covariance with the covariance of:</a:t>
            </a:r>
          </a:p>
          <a:p>
            <a:pPr lvl="1"/>
            <a:r>
              <a:rPr lang="en-US" dirty="0"/>
              <a:t>The saturated model (the data), </a:t>
            </a:r>
          </a:p>
          <a:p>
            <a:pPr lvl="1"/>
            <a:r>
              <a:rPr lang="en-US" dirty="0"/>
              <a:t>The baseline model, or</a:t>
            </a:r>
          </a:p>
          <a:p>
            <a:pPr lvl="1"/>
            <a:r>
              <a:rPr lang="en-US" dirty="0"/>
              <a:t>Another specified model.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1A6C4-3CCE-E441-B6F4-5F79640B8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CCF31-0423-A76B-2C87-9A3DC38FC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075" y="518415"/>
            <a:ext cx="7886700" cy="986113"/>
          </a:xfrm>
        </p:spPr>
        <p:txBody>
          <a:bodyPr/>
          <a:lstStyle/>
          <a:p>
            <a:r>
              <a:rPr lang="en-US" dirty="0"/>
              <a:t>Model fit</a:t>
            </a:r>
          </a:p>
        </p:txBody>
      </p:sp>
    </p:spTree>
    <p:extLst>
      <p:ext uri="{BB962C8B-B14F-4D97-AF65-F5344CB8AC3E}">
        <p14:creationId xmlns:p14="http://schemas.microsoft.com/office/powerpoint/2010/main" val="45078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AA85A9-E947-C340-8C3E-B3B1A07959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Saturated model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Baseline model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CFB331-EF34-F641-8748-04C22189F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8C80DFE-3C7C-7941-B508-C96C848D386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21" r="3021"/>
          <a:stretch/>
        </p:blipFill>
        <p:spPr>
          <a:xfrm>
            <a:off x="914399" y="2393245"/>
            <a:ext cx="4724711" cy="1843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FC34297-282A-2645-9BE2-1FB72FF5C60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2078" b="-205"/>
          <a:stretch/>
        </p:blipFill>
        <p:spPr>
          <a:xfrm>
            <a:off x="914398" y="4982378"/>
            <a:ext cx="4724711" cy="1006997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DCA789-5923-52D1-B7CF-CD978B9B8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075" y="518415"/>
            <a:ext cx="7886700" cy="986113"/>
          </a:xfrm>
        </p:spPr>
        <p:txBody>
          <a:bodyPr/>
          <a:lstStyle/>
          <a:p>
            <a:r>
              <a:rPr lang="en-US" dirty="0"/>
              <a:t>Model fit</a:t>
            </a:r>
          </a:p>
        </p:txBody>
      </p:sp>
    </p:spTree>
    <p:extLst>
      <p:ext uri="{BB962C8B-B14F-4D97-AF65-F5344CB8AC3E}">
        <p14:creationId xmlns:p14="http://schemas.microsoft.com/office/powerpoint/2010/main" val="21494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E1ADC-6207-A74E-A7D0-D601BDCF0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075" y="518415"/>
            <a:ext cx="7886700" cy="986113"/>
          </a:xfrm>
        </p:spPr>
        <p:txBody>
          <a:bodyPr/>
          <a:lstStyle/>
          <a:p>
            <a:r>
              <a:rPr lang="en-US" dirty="0"/>
              <a:t>Model fit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C7E386-5405-40A2-8EA1-7089EA056A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074" y="1259289"/>
            <a:ext cx="6748049" cy="520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25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4B94F-12EF-FE4A-995B-0F91DB093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53139"/>
            <a:ext cx="7886700" cy="986113"/>
          </a:xfrm>
        </p:spPr>
        <p:txBody>
          <a:bodyPr/>
          <a:lstStyle/>
          <a:p>
            <a:r>
              <a:rPr lang="en-US" dirty="0" err="1"/>
              <a:t>Satorra-Bentler</a:t>
            </a:r>
            <a:r>
              <a:rPr lang="en-US" dirty="0"/>
              <a:t> estimator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BE3562-8A82-5342-9595-88E99F263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6134059"/>
            <a:ext cx="3086100" cy="365125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28D732-86FE-4BC0-A231-BA1025069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20506"/>
            <a:ext cx="6500025" cy="2194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082EBAF-3EBA-4B95-AFAC-A44E5017AA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539962"/>
            <a:ext cx="6471966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9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4B94F-12EF-FE4A-995B-0F91DB093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225" y="546830"/>
            <a:ext cx="7886700" cy="986113"/>
          </a:xfrm>
        </p:spPr>
        <p:txBody>
          <a:bodyPr/>
          <a:lstStyle/>
          <a:p>
            <a:r>
              <a:rPr lang="en-US" dirty="0" err="1"/>
              <a:t>Satorra-Bentler</a:t>
            </a:r>
            <a:r>
              <a:rPr lang="en-US" dirty="0"/>
              <a:t> estimator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BE3562-8A82-5342-9595-88E99F263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653626-DD8D-4243-80D9-4710DDB51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25" y="1322047"/>
            <a:ext cx="4602927" cy="517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98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A281-5C6E-F848-8A9C-C695E19D1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B4F7B-4840-D04D-A47D-B730E1EFBD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video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CAFE02-A756-0F4C-A554-3477E2F1A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ath">
            <a:hlinkClick r:id="" action="ppaction://media"/>
            <a:extLst>
              <a:ext uri="{FF2B5EF4-FFF2-40B4-BE49-F238E27FC236}">
                <a16:creationId xmlns:a16="http://schemas.microsoft.com/office/drawing/2014/main" id="{309F9D06-73B1-4269-8FCC-15FAF11EC04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62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62000"/>
    </mc:Choice>
    <mc:Fallback xmlns="">
      <p:transition advClick="0" advTm="6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79E755D-FE36-4687-A67F-AEF90B2337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75DF44A-8932-40C9-AE34-5773F9731CF6}"/>
              </a:ext>
            </a:extLst>
          </p:cNvPr>
          <p:cNvSpPr/>
          <p:nvPr/>
        </p:nvSpPr>
        <p:spPr>
          <a:xfrm>
            <a:off x="486926" y="5559986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D9CC0-F8B3-C044-B5E4-F31D3C3A0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936" y="5561354"/>
            <a:ext cx="8755192" cy="485894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(Aptitude -&gt; math verbal writing)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sfratio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grad_rate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avgSAT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 (Aptitude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income)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8FDC6B-CF9D-554D-AD40-45B9C6F9C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54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A9216-7D7B-FB43-9F6E-422AEEA5F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SEM?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54DF60-EB7F-5D45-895F-15F20EF22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7435"/>
            <a:ext cx="7886700" cy="4978099"/>
          </a:xfrm>
        </p:spPr>
        <p:txBody>
          <a:bodyPr>
            <a:normAutofit/>
          </a:bodyPr>
          <a:lstStyle/>
          <a:p>
            <a:r>
              <a:rPr lang="en-US" dirty="0"/>
              <a:t>Structural equation modeling (SEM) is a multivariate statistical analysis framework that allows simultaneous estimation of a system of equations</a:t>
            </a:r>
          </a:p>
          <a:p>
            <a:pPr lvl="1"/>
            <a:r>
              <a:rPr lang="en-US" dirty="0"/>
              <a:t>Variables can be measured with error</a:t>
            </a:r>
          </a:p>
          <a:p>
            <a:pPr lvl="1"/>
            <a:r>
              <a:rPr lang="en-US" dirty="0"/>
              <a:t>Variables can be unobserved constructs</a:t>
            </a:r>
          </a:p>
          <a:p>
            <a:pPr lvl="1"/>
            <a:r>
              <a:rPr lang="en-US" dirty="0"/>
              <a:t>Variables can be predictors and outcomes simultaneously</a:t>
            </a:r>
          </a:p>
        </p:txBody>
      </p:sp>
    </p:spTree>
    <p:extLst>
      <p:ext uri="{BB962C8B-B14F-4D97-AF65-F5344CB8AC3E}">
        <p14:creationId xmlns:p14="http://schemas.microsoft.com/office/powerpoint/2010/main" val="354973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87625-D371-4342-94C9-6E6F6ED7B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799" y="541566"/>
            <a:ext cx="7886700" cy="986113"/>
          </a:xfrm>
        </p:spPr>
        <p:txBody>
          <a:bodyPr/>
          <a:lstStyle/>
          <a:p>
            <a:r>
              <a:rPr lang="en-US" dirty="0"/>
              <a:t>Model fit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0D64C72-7FC9-4B41-A9B5-D681FB6F40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1798" y="1285491"/>
            <a:ext cx="6767215" cy="5202119"/>
          </a:xfrm>
        </p:spPr>
      </p:pic>
    </p:spTree>
    <p:extLst>
      <p:ext uri="{BB962C8B-B14F-4D97-AF65-F5344CB8AC3E}">
        <p14:creationId xmlns:p14="http://schemas.microsoft.com/office/powerpoint/2010/main" val="51074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E0304-08B7-E34C-A2BB-675774ABF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 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8FDC6B-CF9D-554D-AD40-45B9C6F9C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9E755D-FE36-4687-A67F-AEF90B2337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26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0C495-29A7-1847-911C-4238F90FC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DD7AC-6077-F54A-A557-9CC437123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Video standardized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CFB1B3-9BB3-9641-8839-EDF8F824A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std">
            <a:hlinkClick r:id="" action="ppaction://media"/>
            <a:extLst>
              <a:ext uri="{FF2B5EF4-FFF2-40B4-BE49-F238E27FC236}">
                <a16:creationId xmlns:a16="http://schemas.microsoft.com/office/drawing/2014/main" id="{A80FE087-D9FB-450A-AD80-AF233CAA8A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28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281DFBE-E352-4125-ABD5-1BB1C8C3A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BE8F421-3D90-4BD8-BD6E-4DF05E56D69B}"/>
              </a:ext>
            </a:extLst>
          </p:cNvPr>
          <p:cNvSpPr/>
          <p:nvPr/>
        </p:nvSpPr>
        <p:spPr>
          <a:xfrm>
            <a:off x="486926" y="5559986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9814B1-1829-1141-BB76-F4ED67EA9F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926" y="5559987"/>
            <a:ext cx="7886700" cy="48303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, standardized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25F85F-2568-3748-B83B-9141DF692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11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BA293-86BC-B54A-8077-52700A96F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53140"/>
            <a:ext cx="7886700" cy="986113"/>
          </a:xfrm>
        </p:spPr>
        <p:txBody>
          <a:bodyPr/>
          <a:lstStyle/>
          <a:p>
            <a:r>
              <a:rPr lang="en-US" dirty="0"/>
              <a:t>Mediation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26A399-1DBD-4EAB-9CB1-4AF43A06D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336313"/>
            <a:ext cx="5125874" cy="8686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B57794-39BF-4565-A5AE-77166274F0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" y="2166780"/>
            <a:ext cx="5101014" cy="1554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4D3AD2-DCD8-4A18-B187-AA412CA60D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858" y="5215536"/>
            <a:ext cx="5112230" cy="8229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49A0EB-C131-4CC6-B7DA-06A2C7850A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648" y="3672870"/>
            <a:ext cx="5124168" cy="159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20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2D5F0-349C-1A4E-8D18-A42C797E5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A845F3-452F-9041-B068-D8554EBCD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2A50A7-F036-4BD4-A3CE-8B1D4E8B7F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5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2D5F0-349C-1A4E-8D18-A42C797E5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05D2A-D9AA-9D4D-94D8-5606742E50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Video adding group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A845F3-452F-9041-B068-D8554EBCD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group">
            <a:hlinkClick r:id="" action="ppaction://media"/>
            <a:extLst>
              <a:ext uri="{FF2B5EF4-FFF2-40B4-BE49-F238E27FC236}">
                <a16:creationId xmlns:a16="http://schemas.microsoft.com/office/drawing/2014/main" id="{04B3E85E-8E88-4D05-8735-91AE7D9A285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52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C9F118C-108D-4A7D-8C40-4276BFAC8CB1}"/>
              </a:ext>
            </a:extLst>
          </p:cNvPr>
          <p:cNvSpPr/>
          <p:nvPr/>
        </p:nvSpPr>
        <p:spPr>
          <a:xfrm>
            <a:off x="470317" y="5032375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0B8908-2A45-114F-A7AD-DBBE17A53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Multigroup SEM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91EC4C-A673-6E44-ABDE-556A86BA06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273" y="5032375"/>
            <a:ext cx="8140596" cy="97461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sfratio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grad_rate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avgSAT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income),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 group(cohort)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BF833E-B905-234F-B4BF-F2FB5D0F5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6585E8-7082-4A0D-BA1E-842324294D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5" r="1720"/>
          <a:stretch/>
        </p:blipFill>
        <p:spPr>
          <a:xfrm>
            <a:off x="441273" y="1613070"/>
            <a:ext cx="3725613" cy="28093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1967206-2EC0-4754-86D4-078BE6ABB8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87" r="429"/>
          <a:stretch/>
        </p:blipFill>
        <p:spPr>
          <a:xfrm>
            <a:off x="4977116" y="1613070"/>
            <a:ext cx="3725613" cy="280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25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C9F118C-108D-4A7D-8C40-4276BFAC8CB1}"/>
              </a:ext>
            </a:extLst>
          </p:cNvPr>
          <p:cNvSpPr/>
          <p:nvPr/>
        </p:nvSpPr>
        <p:spPr>
          <a:xfrm>
            <a:off x="470317" y="5032375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0B8908-2A45-114F-A7AD-DBBE17A53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Multigroup SEM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91EC4C-A673-6E44-ABDE-556A86BA06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273" y="5032375"/>
            <a:ext cx="8140596" cy="97461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sfratio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grad_rate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avgSAT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income),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 group(cohort)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ginvariant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mcoef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mcons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BF833E-B905-234F-B4BF-F2FB5D0F5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6585E8-7082-4A0D-BA1E-842324294D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5" r="1720"/>
          <a:stretch/>
        </p:blipFill>
        <p:spPr>
          <a:xfrm>
            <a:off x="441273" y="1613070"/>
            <a:ext cx="3725613" cy="28093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1967206-2EC0-4754-86D4-078BE6ABB8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87" r="429"/>
          <a:stretch/>
        </p:blipFill>
        <p:spPr>
          <a:xfrm>
            <a:off x="4977116" y="1613070"/>
            <a:ext cx="3725613" cy="280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33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20423-91F1-E743-989D-82347913D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351" y="546830"/>
            <a:ext cx="7886700" cy="986113"/>
          </a:xfrm>
        </p:spPr>
        <p:txBody>
          <a:bodyPr/>
          <a:lstStyle/>
          <a:p>
            <a:r>
              <a:rPr lang="en-US" dirty="0"/>
              <a:t>Multigroup SEM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3FDCBA-150C-504F-84D2-324CCDA0C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2668CA-95BE-46E4-BD4A-CDE4A275B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50" y="1273878"/>
            <a:ext cx="5918839" cy="521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2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A9216-7D7B-FB43-9F6E-422AEEA5F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 we need SEMs?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54DF60-EB7F-5D45-895F-15F20EF22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1685887"/>
            <a:ext cx="4797789" cy="4978099"/>
          </a:xfrm>
        </p:spPr>
        <p:txBody>
          <a:bodyPr>
            <a:normAutofit/>
          </a:bodyPr>
          <a:lstStyle/>
          <a:p>
            <a:r>
              <a:rPr lang="en-US" dirty="0"/>
              <a:t>Confirmatory factor analysis</a:t>
            </a:r>
          </a:p>
          <a:p>
            <a:r>
              <a:rPr lang="en-US" dirty="0"/>
              <a:t>Regression</a:t>
            </a:r>
          </a:p>
          <a:p>
            <a:r>
              <a:rPr lang="en-US" dirty="0"/>
              <a:t>Survival analysis</a:t>
            </a:r>
          </a:p>
          <a:p>
            <a:r>
              <a:rPr lang="en-US" dirty="0"/>
              <a:t>IRT analysis</a:t>
            </a:r>
          </a:p>
          <a:p>
            <a:r>
              <a:rPr lang="en-US" dirty="0"/>
              <a:t>Latent class analysis</a:t>
            </a:r>
          </a:p>
          <a:p>
            <a:r>
              <a:rPr lang="en-US" dirty="0"/>
              <a:t>Survey data analysis</a:t>
            </a:r>
          </a:p>
          <a:p>
            <a:r>
              <a:rPr lang="en-US" dirty="0"/>
              <a:t>Growth curve modeling</a:t>
            </a:r>
          </a:p>
          <a:p>
            <a:r>
              <a:rPr lang="en-US" dirty="0"/>
              <a:t>Multilevel modeling</a:t>
            </a:r>
          </a:p>
          <a:p>
            <a:r>
              <a:rPr lang="en-US" dirty="0"/>
              <a:t>Mixture modeling</a:t>
            </a:r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FCD30AE5-9754-F24E-8AD7-C4E80217D96C}"/>
              </a:ext>
            </a:extLst>
          </p:cNvPr>
          <p:cNvSpPr/>
          <p:nvPr/>
        </p:nvSpPr>
        <p:spPr>
          <a:xfrm>
            <a:off x="6715593" y="1517556"/>
            <a:ext cx="676432" cy="4648315"/>
          </a:xfrm>
          <a:prstGeom prst="rightBrace">
            <a:avLst/>
          </a:prstGeom>
          <a:ln w="38100">
            <a:solidFill>
              <a:srgbClr val="0535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>
              <a:ln w="38100">
                <a:solidFill>
                  <a:srgbClr val="FF0000"/>
                </a:solidFill>
              </a:ln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3A0092-7047-894E-93CF-00D277A4A15D}"/>
              </a:ext>
            </a:extLst>
          </p:cNvPr>
          <p:cNvSpPr/>
          <p:nvPr/>
        </p:nvSpPr>
        <p:spPr>
          <a:xfrm>
            <a:off x="7600950" y="3580103"/>
            <a:ext cx="1003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SEM </a:t>
            </a:r>
          </a:p>
        </p:txBody>
      </p:sp>
    </p:spTree>
    <p:extLst>
      <p:ext uri="{BB962C8B-B14F-4D97-AF65-F5344CB8AC3E}">
        <p14:creationId xmlns:p14="http://schemas.microsoft.com/office/powerpoint/2010/main" val="407650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558D8-5841-074B-BEED-3AD6DB826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Generalized SEM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9E0A7-BE77-1B4D-917D-58F0F88C3AD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28650" y="1662545"/>
                <a:ext cx="8290499" cy="4830327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Generalized SEMs are SEMs in which the outcome is distributed according to some exponential family and is related to the linear prediction of the model through a link function,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(·)</m:t>
                    </m:r>
                  </m:oMath>
                </a14:m>
                <a:r>
                  <a:rPr lang="en-US" dirty="0"/>
                  <a:t>. </a:t>
                </a:r>
              </a:p>
              <a:p>
                <a:r>
                  <a:rPr lang="en-US" dirty="0"/>
                  <a:t>In the models we’ve used so far,</a:t>
                </a:r>
              </a:p>
              <a:p>
                <a:pPr lvl="1"/>
                <a:r>
                  <a:rPr lang="en-US" dirty="0"/>
                  <a:t>Link Function: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(Identity)</a:t>
                </a:r>
              </a:p>
              <a:p>
                <a:pPr lvl="1"/>
                <a:r>
                  <a:rPr lang="en-US" dirty="0"/>
                  <a:t>Distribution Family: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|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𝑁𝑜𝑟𝑚𝑎𝑙</m:t>
                    </m:r>
                  </m:oMath>
                </a14:m>
                <a:r>
                  <a:rPr lang="en-US" dirty="0"/>
                  <a:t> (Gaussian) </a:t>
                </a:r>
              </a:p>
              <a:p>
                <a:r>
                  <a:rPr lang="en-US" dirty="0"/>
                  <a:t>Other link functions and distribution families can be specified through </a:t>
                </a:r>
                <a:r>
                  <a:rPr lang="en-US" b="1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gsem</a:t>
                </a:r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 </a:t>
                </a:r>
                <a:r>
                  <a:rPr lang="en-US" dirty="0">
                    <a:cs typeface="CMU Typewriter Text" panose="02000609000000000000" pitchFamily="49" charset="0"/>
                  </a:rPr>
                  <a:t>with options </a:t>
                </a:r>
                <a:r>
                  <a:rPr lang="en-US" b="1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family(</a:t>
                </a:r>
                <a:r>
                  <a:rPr lang="en-US" i="1" dirty="0">
                    <a:latin typeface="CMU Serif" panose="02000603000000000000" pitchFamily="2" charset="0"/>
                    <a:ea typeface="CMU Serif" panose="02000603000000000000" pitchFamily="2" charset="0"/>
                    <a:cs typeface="CMU Serif" panose="02000603000000000000" pitchFamily="2" charset="0"/>
                  </a:rPr>
                  <a:t>family</a:t>
                </a:r>
                <a:r>
                  <a:rPr lang="en-US" b="1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) link(</a:t>
                </a:r>
                <a:r>
                  <a:rPr lang="en-US" i="1" dirty="0">
                    <a:latin typeface="CMU Serif" panose="02000603000000000000" pitchFamily="2" charset="0"/>
                    <a:ea typeface="CMU Serif" panose="02000603000000000000" pitchFamily="2" charset="0"/>
                    <a:cs typeface="CMU Serif" panose="02000603000000000000" pitchFamily="2" charset="0"/>
                  </a:rPr>
                  <a:t>link</a:t>
                </a:r>
                <a:r>
                  <a:rPr lang="en-US" b="1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)</a:t>
                </a:r>
              </a:p>
              <a:p>
                <a:endParaRPr lang="en-US" dirty="0">
                  <a:latin typeface="CMU Typewriter Text" panose="02000609000000000000" pitchFamily="49" charset="0"/>
                  <a:ea typeface="CMU Typewriter Text" panose="02000609000000000000" pitchFamily="49" charset="0"/>
                  <a:cs typeface="CMU Typewriter Text" panose="02000609000000000000" pitchFamily="49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9E0A7-BE77-1B4D-917D-58F0F88C3A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662545"/>
                <a:ext cx="8290499" cy="4830327"/>
              </a:xfrm>
              <a:blipFill>
                <a:blip r:embed="rId2"/>
                <a:stretch>
                  <a:fillRect l="-956" t="-1768" r="-16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7B86C9-3930-7B4E-939A-A88CD3A0B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81249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B844E-3CE1-834A-B12E-40D2A72F5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720" y="-17363"/>
            <a:ext cx="7886700" cy="1325563"/>
          </a:xfrm>
        </p:spPr>
        <p:txBody>
          <a:bodyPr/>
          <a:lstStyle/>
          <a:p>
            <a:r>
              <a:rPr lang="en-US" dirty="0"/>
              <a:t>Families and link functions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7E50EB4F-F188-7349-A25D-088E62FAF7B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8000756"/>
              </p:ext>
            </p:extLst>
          </p:nvPr>
        </p:nvGraphicFramePr>
        <p:xfrm>
          <a:off x="640080" y="969264"/>
          <a:ext cx="8382000" cy="547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4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4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9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0" i="0" dirty="0">
                          <a:latin typeface="Helvetica Neue Light" panose="02000403000000020004" pitchFamily="2" charset="0"/>
                          <a:ea typeface="Helvetica Neue Light" panose="02000403000000020004" pitchFamily="2" charset="0"/>
                        </a:rPr>
                        <a:t>Family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identity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probit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cloglog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gaussian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Helvetica Neue Light" panose="02000403000000020004" pitchFamily="2" charset="0"/>
                          <a:ea typeface="Helvetica Neue Light" panose="02000403000000020004" pitchFamily="2" charset="0"/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bernoulli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beta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binomial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ordinal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multinomial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Poisson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502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negative binomial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exponential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Weibull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gamma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loglogistic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lognormal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C10993-2AA3-E14F-BFD7-9FA5A5437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34750" y="6148499"/>
            <a:ext cx="3086100" cy="3651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78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B844E-3CE1-834A-B12E-40D2A72F5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720" y="-17362"/>
            <a:ext cx="7886700" cy="1325563"/>
          </a:xfrm>
        </p:spPr>
        <p:txBody>
          <a:bodyPr/>
          <a:lstStyle/>
          <a:p>
            <a:r>
              <a:rPr lang="en-US" dirty="0"/>
              <a:t>Families and link functions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7E50EB4F-F188-7349-A25D-088E62FAF7B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4800003"/>
              </p:ext>
            </p:extLst>
          </p:nvPr>
        </p:nvGraphicFramePr>
        <p:xfrm>
          <a:off x="643640" y="970995"/>
          <a:ext cx="8382000" cy="547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4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4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9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0" i="0" dirty="0">
                          <a:latin typeface="Helvetica Neue Light" panose="02000403000000020004" pitchFamily="2" charset="0"/>
                          <a:ea typeface="Helvetica Neue Light" panose="02000403000000020004" pitchFamily="2" charset="0"/>
                        </a:rPr>
                        <a:t>Family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identity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probit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cloglog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gaussian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bernoulli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probit</a:t>
                      </a:r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cloglog</a:t>
                      </a:r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beta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binomial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ordinal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ologit</a:t>
                      </a:r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oprobit</a:t>
                      </a:r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ocloglog</a:t>
                      </a:r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multinomial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mlogit</a:t>
                      </a:r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Poisson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poisson</a:t>
                      </a:r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502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negative binomial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nbreg</a:t>
                      </a:r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exponential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exponential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Weibull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weibull</a:t>
                      </a:r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gamma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gamma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loglogistic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loglogistic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lognormal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lognormal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49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C10993-2AA3-E14F-BFD7-9FA5A5437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6125350"/>
            <a:ext cx="3086100" cy="3651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09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6685614" y="3064175"/>
            <a:ext cx="1048986" cy="83326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918650" y="4878603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DA6DF-60E6-B749-9942-44828291B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Generalized SEM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6570025" y="4878602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932673" y="4878600"/>
            <a:ext cx="12801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6570025" y="5063268"/>
            <a:ext cx="1280162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Income_cat</a:t>
            </a: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918649" y="2787427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890703" y="3198168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736720" y="1860943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736719" y="1861614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2029109" y="1863927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2029108" y="1864599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3315293" y="1867125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3315292" y="1867795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7424C6-6C3C-6E4C-AC9D-245447C2C7F9}"/>
              </a:ext>
            </a:extLst>
          </p:cNvPr>
          <p:cNvSpPr txBox="1"/>
          <p:nvPr/>
        </p:nvSpPr>
        <p:spPr>
          <a:xfrm>
            <a:off x="6378680" y="3254031"/>
            <a:ext cx="1662854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Grad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1266340" y="2292501"/>
            <a:ext cx="839784" cy="6824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2558729" y="2295486"/>
            <a:ext cx="0" cy="49194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3011334" y="2298682"/>
            <a:ext cx="833579" cy="6762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3212835" y="5478765"/>
            <a:ext cx="3357190" cy="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3219083" y="3726418"/>
            <a:ext cx="3490766" cy="15215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stCxn id="79" idx="2"/>
            <a:endCxn id="5" idx="0"/>
          </p:cNvCxnSpPr>
          <p:nvPr/>
        </p:nvCxnSpPr>
        <p:spPr>
          <a:xfrm>
            <a:off x="7210106" y="3897444"/>
            <a:ext cx="0" cy="98115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</p:cNvCxnSpPr>
          <p:nvPr/>
        </p:nvCxnSpPr>
        <p:spPr>
          <a:xfrm>
            <a:off x="3194848" y="3429001"/>
            <a:ext cx="3490766" cy="1895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Arc 123">
            <a:extLst>
              <a:ext uri="{FF2B5EF4-FFF2-40B4-BE49-F238E27FC236}">
                <a16:creationId xmlns:a16="http://schemas.microsoft.com/office/drawing/2014/main" id="{C8D7D8A1-6342-5144-A237-8EDF04310A07}"/>
              </a:ext>
            </a:extLst>
          </p:cNvPr>
          <p:cNvSpPr/>
          <p:nvPr/>
        </p:nvSpPr>
        <p:spPr>
          <a:xfrm rot="13500000">
            <a:off x="1485479" y="3005954"/>
            <a:ext cx="2910033" cy="2901038"/>
          </a:xfrm>
          <a:prstGeom prst="arc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</p:spTree>
    <p:extLst>
      <p:ext uri="{BB962C8B-B14F-4D97-AF65-F5344CB8AC3E}">
        <p14:creationId xmlns:p14="http://schemas.microsoft.com/office/powerpoint/2010/main" val="207930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1B465-8D5C-F641-93C9-3949C0A68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645494-4CBE-6A46-A68E-5846E987DB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Changing income to </a:t>
            </a:r>
            <a:r>
              <a:rPr lang="en-US" dirty="0" err="1"/>
              <a:t>income_cat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0CAD75-0AAB-2743-A56C-92122B168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gsem">
            <a:hlinkClick r:id="" action="ppaction://media"/>
            <a:extLst>
              <a:ext uri="{FF2B5EF4-FFF2-40B4-BE49-F238E27FC236}">
                <a16:creationId xmlns:a16="http://schemas.microsoft.com/office/drawing/2014/main" id="{2F644140-24E8-4F8F-A0D0-21D81B7A18A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79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3000"/>
    </mc:Choice>
    <mc:Fallback xmlns="">
      <p:transition advClick="0" advTm="4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6A3A8D5-5316-489F-A127-54CEA0089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F4B638B-1A2D-4C31-BFC4-594D64E41495}"/>
              </a:ext>
            </a:extLst>
          </p:cNvPr>
          <p:cNvSpPr/>
          <p:nvPr/>
        </p:nvSpPr>
        <p:spPr>
          <a:xfrm>
            <a:off x="486926" y="5559986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35656-C1B5-E947-B701-FB4D58AE94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925" y="5574977"/>
            <a:ext cx="7886700" cy="483032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(Aptitude -&gt; math verbal writing)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 (Aptitude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grad, family(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bernoulli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 link(logit))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 (grad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inc_cat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, family(ordinal) link(logit))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C87531-FA94-064B-A296-EFEAF073F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49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6A3A8D5-5316-489F-A127-54CEA0089A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F4B638B-1A2D-4C31-BFC4-594D64E41495}"/>
              </a:ext>
            </a:extLst>
          </p:cNvPr>
          <p:cNvSpPr/>
          <p:nvPr/>
        </p:nvSpPr>
        <p:spPr>
          <a:xfrm>
            <a:off x="486926" y="5559986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35656-C1B5-E947-B701-FB4D58AE94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925" y="5574977"/>
            <a:ext cx="7886700" cy="483032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(Aptitude -&gt; math verbal writing)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 (Aptitude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grad,   logit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 (grad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inc_cat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,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ologit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C87531-FA94-064B-A296-EFEAF073F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84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83EE0-5CA6-184F-BCE0-4D62726A4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Generalized SEM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15021B4-3026-4B7B-8E2E-7494A4763C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0" y="1670325"/>
            <a:ext cx="8081397" cy="2707868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1E190D-2FFA-004F-A2B5-D5CB092CC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6">
            <a:extLst>
              <a:ext uri="{FF2B5EF4-FFF2-40B4-BE49-F238E27FC236}">
                <a16:creationId xmlns:a16="http://schemas.microsoft.com/office/drawing/2014/main" id="{F0EC634F-E333-E411-4057-F5D5AF0EF6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574" t="-2838" r="1" b="92311"/>
          <a:stretch/>
        </p:blipFill>
        <p:spPr>
          <a:xfrm>
            <a:off x="2847701" y="1593669"/>
            <a:ext cx="5529824" cy="285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6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53037-6AD4-D34E-9FDD-E9FDACAEE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Multilevel SEM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298FAC-C5A0-F04E-A7D8-E40F33F34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CE79E6-FB43-4BB2-B0ED-3CBB6E85B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63747"/>
            <a:ext cx="8258422" cy="1765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43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A1195-FD7B-F241-B921-8ADD9273D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Multilevel SEM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10DCD-7812-2C47-8EDB-2311A15091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Video adding random intercept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A7AB15-2424-8E44-A119-F9B3FEF88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math1">
            <a:hlinkClick r:id="" action="ppaction://media"/>
            <a:extLst>
              <a:ext uri="{FF2B5EF4-FFF2-40B4-BE49-F238E27FC236}">
                <a16:creationId xmlns:a16="http://schemas.microsoft.com/office/drawing/2014/main" id="{AF7FA22A-4E41-4AD5-A12C-C92E8D0C0BF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384.6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47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8000"/>
    </mc:Choice>
    <mc:Fallback xmlns="">
      <p:transition advClick="0" advTm="3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6FD0C362-F986-D14A-9F9C-69103425381C}"/>
              </a:ext>
            </a:extLst>
          </p:cNvPr>
          <p:cNvSpPr/>
          <p:nvPr/>
        </p:nvSpPr>
        <p:spPr>
          <a:xfrm>
            <a:off x="7471105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5793966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FD3BD9-A735-7742-98BF-10F17D77C2ED}"/>
              </a:ext>
            </a:extLst>
          </p:cNvPr>
          <p:cNvSpPr/>
          <p:nvPr/>
        </p:nvSpPr>
        <p:spPr>
          <a:xfrm>
            <a:off x="4108809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258005" y="5025190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DA6DF-60E6-B749-9942-44828291B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602" y="483995"/>
            <a:ext cx="7886700" cy="986113"/>
          </a:xfrm>
        </p:spPr>
        <p:txBody>
          <a:bodyPr/>
          <a:lstStyle/>
          <a:p>
            <a:r>
              <a:rPr lang="en-US" dirty="0"/>
              <a:t>Path diagrams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5909380" y="5025188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272028" y="5025185"/>
            <a:ext cx="12801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5909381" y="5394519"/>
            <a:ext cx="128016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Income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258004" y="2934013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230058" y="3344754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54AC18-0675-9D42-85B2-A3EE81595559}"/>
              </a:ext>
            </a:extLst>
          </p:cNvPr>
          <p:cNvSpPr/>
          <p:nvPr/>
        </p:nvSpPr>
        <p:spPr>
          <a:xfrm>
            <a:off x="5909381" y="2934013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D05B5-A1E3-0544-A5FD-D8C422887B25}"/>
              </a:ext>
            </a:extLst>
          </p:cNvPr>
          <p:cNvSpPr txBox="1"/>
          <p:nvPr/>
        </p:nvSpPr>
        <p:spPr>
          <a:xfrm>
            <a:off x="5909380" y="3158938"/>
            <a:ext cx="13641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College quality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76075" y="2007530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76074" y="2008201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1368464" y="2010514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1368463" y="2011184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2654648" y="2013711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2654647" y="2014382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798E8-A20D-A24A-935B-ACC28BC0B926}"/>
              </a:ext>
            </a:extLst>
          </p:cNvPr>
          <p:cNvSpPr txBox="1"/>
          <p:nvPr/>
        </p:nvSpPr>
        <p:spPr>
          <a:xfrm>
            <a:off x="4113931" y="1337272"/>
            <a:ext cx="1528171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Student-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faculty 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ratio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605695" y="2439088"/>
            <a:ext cx="839784" cy="6824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1898084" y="2442071"/>
            <a:ext cx="0" cy="49194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2350689" y="2445269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2552190" y="5625350"/>
            <a:ext cx="3357191" cy="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6CE2D31-9109-8A45-8F09-F4502EF51CFC}"/>
              </a:ext>
            </a:extLst>
          </p:cNvPr>
          <p:cNvCxnSpPr>
            <a:cxnSpLocks/>
            <a:stCxn id="11" idx="1"/>
            <a:endCxn id="20" idx="2"/>
          </p:cNvCxnSpPr>
          <p:nvPr/>
        </p:nvCxnSpPr>
        <p:spPr>
          <a:xfrm flipH="1" flipV="1">
            <a:off x="4878017" y="2445268"/>
            <a:ext cx="1218839" cy="6762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5B77C944-4FED-1E44-89D0-BA66E6B50B74}"/>
              </a:ext>
            </a:extLst>
          </p:cNvPr>
          <p:cNvCxnSpPr>
            <a:cxnSpLocks/>
            <a:stCxn id="11" idx="0"/>
            <a:endCxn id="79" idx="2"/>
          </p:cNvCxnSpPr>
          <p:nvPr/>
        </p:nvCxnSpPr>
        <p:spPr>
          <a:xfrm flipV="1">
            <a:off x="6549461" y="2438671"/>
            <a:ext cx="0" cy="4953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27AD2AE-860A-0342-8370-69202817892B}"/>
              </a:ext>
            </a:extLst>
          </p:cNvPr>
          <p:cNvCxnSpPr>
            <a:cxnSpLocks/>
            <a:stCxn id="11" idx="7"/>
            <a:endCxn id="78" idx="2"/>
          </p:cNvCxnSpPr>
          <p:nvPr/>
        </p:nvCxnSpPr>
        <p:spPr>
          <a:xfrm flipV="1">
            <a:off x="7002067" y="2438670"/>
            <a:ext cx="1224534" cy="6828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2558437" y="3806419"/>
            <a:ext cx="3406942" cy="15881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549461" y="4214173"/>
            <a:ext cx="0" cy="81101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2534202" y="3574437"/>
            <a:ext cx="3375178" cy="11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Arc 123">
            <a:extLst>
              <a:ext uri="{FF2B5EF4-FFF2-40B4-BE49-F238E27FC236}">
                <a16:creationId xmlns:a16="http://schemas.microsoft.com/office/drawing/2014/main" id="{C8D7D8A1-6342-5144-A237-8EDF04310A07}"/>
              </a:ext>
            </a:extLst>
          </p:cNvPr>
          <p:cNvSpPr/>
          <p:nvPr/>
        </p:nvSpPr>
        <p:spPr>
          <a:xfrm rot="13500000">
            <a:off x="805132" y="3149949"/>
            <a:ext cx="2910033" cy="2901038"/>
          </a:xfrm>
          <a:prstGeom prst="arc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BA6FAEC-A800-2641-8F39-FF62217EDB57}"/>
              </a:ext>
            </a:extLst>
          </p:cNvPr>
          <p:cNvSpPr txBox="1"/>
          <p:nvPr/>
        </p:nvSpPr>
        <p:spPr>
          <a:xfrm>
            <a:off x="5725177" y="1495963"/>
            <a:ext cx="166285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% Full-time faculty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760A6C-8760-2CD8-364D-FA056C61E650}"/>
              </a:ext>
            </a:extLst>
          </p:cNvPr>
          <p:cNvSpPr txBox="1"/>
          <p:nvPr/>
        </p:nvSpPr>
        <p:spPr>
          <a:xfrm>
            <a:off x="7456820" y="1460384"/>
            <a:ext cx="1579779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Graduation rate</a:t>
            </a:r>
          </a:p>
        </p:txBody>
      </p:sp>
    </p:spTree>
    <p:extLst>
      <p:ext uri="{BB962C8B-B14F-4D97-AF65-F5344CB8AC3E}">
        <p14:creationId xmlns:p14="http://schemas.microsoft.com/office/powerpoint/2010/main" val="3515242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12AFD-6CBB-4443-8AD3-0B41B4D7F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Multilevel SEM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571C43-8A6D-BA42-810F-133C713801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Picture of first </a:t>
            </a:r>
            <a:r>
              <a:rPr lang="en-US" dirty="0" err="1"/>
              <a:t>sem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48C97B-18B0-4E49-AD95-A0D50938B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BC5880-C15D-4F58-8ABD-7583BF51F0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861017F-F9C1-4184-B43E-7951D8870FE0}"/>
              </a:ext>
            </a:extLst>
          </p:cNvPr>
          <p:cNvSpPr/>
          <p:nvPr/>
        </p:nvSpPr>
        <p:spPr>
          <a:xfrm>
            <a:off x="537091" y="5650094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C19B4F-1856-4120-8892-2B7D87A0950E}"/>
              </a:ext>
            </a:extLst>
          </p:cNvPr>
          <p:cNvSpPr/>
          <p:nvPr/>
        </p:nvSpPr>
        <p:spPr>
          <a:xfrm>
            <a:off x="495358" y="5650053"/>
            <a:ext cx="87317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(homework ratio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i.schtype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math) </a:t>
            </a:r>
          </a:p>
          <a:p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3167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th2">
            <a:hlinkClick r:id="" action="ppaction://media"/>
            <a:extLst>
              <a:ext uri="{FF2B5EF4-FFF2-40B4-BE49-F238E27FC236}">
                <a16:creationId xmlns:a16="http://schemas.microsoft.com/office/drawing/2014/main" id="{E5111002-152E-495F-ABF1-DA44B6F24264}"/>
              </a:ext>
            </a:extLst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6043"/>
            <a:ext cx="12188952" cy="68580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ECC7F8-4ACB-BD41-8923-849DEF87D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44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5000"/>
    </mc:Choice>
    <mc:Fallback xmlns="">
      <p:transition advClick="0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28C5A-6097-B143-9624-1A56B39D9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3D9C40F-708F-47FC-A5DB-D2C00E3841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2" cy="68580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ECC7F8-4ACB-BD41-8923-849DEF87D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C0E3B04-A3EF-4392-B4AF-AFC975411715}"/>
              </a:ext>
            </a:extLst>
          </p:cNvPr>
          <p:cNvSpPr/>
          <p:nvPr/>
        </p:nvSpPr>
        <p:spPr>
          <a:xfrm>
            <a:off x="537091" y="5650094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C41A952-3EA8-0047-B834-CBEDB0CD76F7}"/>
              </a:ext>
            </a:extLst>
          </p:cNvPr>
          <p:cNvSpPr txBox="1">
            <a:spLocks/>
          </p:cNvSpPr>
          <p:nvPr/>
        </p:nvSpPr>
        <p:spPr>
          <a:xfrm>
            <a:off x="555064" y="5651293"/>
            <a:ext cx="8755193" cy="841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(homework ratio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i.schtype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math)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 (Int[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schid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] -&gt; math)</a:t>
            </a:r>
          </a:p>
        </p:txBody>
      </p:sp>
    </p:spTree>
    <p:extLst>
      <p:ext uri="{BB962C8B-B14F-4D97-AF65-F5344CB8AC3E}">
        <p14:creationId xmlns:p14="http://schemas.microsoft.com/office/powerpoint/2010/main" val="300812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87C2A49-40D4-47E9-B09C-243F2C0118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07369B1-5637-4069-B1B6-B31DA2F86DA2}"/>
              </a:ext>
            </a:extLst>
          </p:cNvPr>
          <p:cNvSpPr/>
          <p:nvPr/>
        </p:nvSpPr>
        <p:spPr>
          <a:xfrm>
            <a:off x="537091" y="5650094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B45A9-E7FE-304B-B71B-F440FD432A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282" y="5651293"/>
            <a:ext cx="8755193" cy="485598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(homework ratio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i.schtype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math)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 (Int[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schid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] -&gt; math)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Slo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[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schid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]#c.homework -&gt; math)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5B837D-3B92-E54E-A0C8-C29C53A12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93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5E9BBF9-9FBC-48C1-8816-4B00FD5212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FD7E6C-2CCD-4952-9586-C26F554FAD75}"/>
              </a:ext>
            </a:extLst>
          </p:cNvPr>
          <p:cNvSpPr/>
          <p:nvPr/>
        </p:nvSpPr>
        <p:spPr>
          <a:xfrm>
            <a:off x="537091" y="5650094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B45A9-E7FE-304B-B71B-F440FD432A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646" y="5651293"/>
            <a:ext cx="8755193" cy="485598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(homework ratio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i.schtype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math)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 (Int[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schid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] -&gt; math)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Slo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[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schid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]#c.homework -&gt; math)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5B837D-3B92-E54E-A0C8-C29C53A12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31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  <a:cs typeface="CMU Typewriter Text" panose="02000609000000000000" pitchFamily="49" charset="0"/>
              </a:rPr>
              <a:t> vs </a:t>
            </a: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/>
              <a:t> features not available with </a:t>
            </a: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Estimation methods MLMV (FIML) and ADF</a:t>
            </a:r>
          </a:p>
          <a:p>
            <a:pPr lvl="1"/>
            <a:r>
              <a:rPr lang="en-US" dirty="0"/>
              <a:t>Fitting models with summary statistics data (SSD)</a:t>
            </a:r>
          </a:p>
          <a:p>
            <a:pPr lvl="1"/>
            <a:r>
              <a:rPr lang="en-US" dirty="0"/>
              <a:t>Standardized estimates</a:t>
            </a:r>
          </a:p>
          <a:p>
            <a:pPr lvl="1"/>
            <a:r>
              <a:rPr lang="en-US" dirty="0"/>
              <a:t>Estimate covariances between exogenous variables</a:t>
            </a:r>
          </a:p>
          <a:p>
            <a:pPr lvl="1"/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estat</a:t>
            </a:r>
            <a:r>
              <a:rPr lang="en-US" dirty="0"/>
              <a:t> commands for goodness of fit, indirect effects, group analysis, modification indices, and </a:t>
            </a:r>
            <a:r>
              <a:rPr lang="en-US" dirty="0" err="1"/>
              <a:t>nonrecursive</a:t>
            </a:r>
            <a:r>
              <a:rPr lang="en-US" dirty="0"/>
              <a:t> systems</a:t>
            </a:r>
          </a:p>
        </p:txBody>
      </p:sp>
    </p:spTree>
    <p:extLst>
      <p:ext uri="{BB962C8B-B14F-4D97-AF65-F5344CB8AC3E}">
        <p14:creationId xmlns:p14="http://schemas.microsoft.com/office/powerpoint/2010/main" val="335762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  <a:cs typeface="CMU Typewriter Text" panose="02000609000000000000" pitchFamily="49" charset="0"/>
              </a:rPr>
              <a:t> vs </a:t>
            </a:r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dirty="0"/>
              <a:t> features not available with </a:t>
            </a: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Equation-wise deletion of observations with missing values</a:t>
            </a:r>
          </a:p>
          <a:p>
            <a:pPr lvl="1"/>
            <a:r>
              <a:rPr lang="en-US" dirty="0"/>
              <a:t>Generalized-linear response variables</a:t>
            </a:r>
          </a:p>
          <a:p>
            <a:pPr lvl="1"/>
            <a:r>
              <a:rPr lang="en-US" dirty="0"/>
              <a:t>Multilevel models</a:t>
            </a:r>
          </a:p>
          <a:p>
            <a:pPr lvl="1"/>
            <a:r>
              <a:rPr lang="en-US" dirty="0"/>
              <a:t>Categorical latent variables (LCA)</a:t>
            </a:r>
          </a:p>
          <a:p>
            <a:pPr lvl="1"/>
            <a:r>
              <a:rPr lang="en-US" dirty="0"/>
              <a:t>Factor-variable notation </a:t>
            </a:r>
          </a:p>
          <a:p>
            <a:pPr lvl="1"/>
            <a:r>
              <a:rPr lang="en-US" dirty="0"/>
              <a:t>Interactions with latent variables</a:t>
            </a:r>
          </a:p>
          <a:p>
            <a:pPr lvl="1"/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contrast</a:t>
            </a:r>
            <a:r>
              <a:rPr lang="en-US" dirty="0"/>
              <a:t> and </a:t>
            </a:r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pwcompare</a:t>
            </a:r>
            <a:endParaRPr lang="en-US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55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6F16C8-C636-A04A-974D-87084CE9CDED}"/>
              </a:ext>
            </a:extLst>
          </p:cNvPr>
          <p:cNvSpPr txBox="1">
            <a:spLocks/>
          </p:cNvSpPr>
          <p:nvPr/>
        </p:nvSpPr>
        <p:spPr>
          <a:xfrm>
            <a:off x="1" y="1983730"/>
            <a:ext cx="9132454" cy="2514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400" b="1" dirty="0"/>
              <a:t>Thank you!</a:t>
            </a:r>
          </a:p>
          <a:p>
            <a:pPr marL="0" indent="0" algn="ctr">
              <a:buNone/>
            </a:pPr>
            <a:endParaRPr lang="en-US" sz="2000" b="1" dirty="0"/>
          </a:p>
          <a:p>
            <a:pPr marL="0" indent="0" algn="ctr">
              <a:buNone/>
            </a:pPr>
            <a:r>
              <a:rPr lang="en-US" sz="4400" b="1" dirty="0"/>
              <a:t>Questions?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4BD82A-DAFF-CC47-909E-86DF6C94FC1D}"/>
              </a:ext>
            </a:extLst>
          </p:cNvPr>
          <p:cNvSpPr txBox="1"/>
          <p:nvPr/>
        </p:nvSpPr>
        <p:spPr>
          <a:xfrm>
            <a:off x="0" y="4775097"/>
            <a:ext cx="9132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63">
              <a:defRPr/>
            </a:pPr>
            <a:r>
              <a:rPr lang="en-US" sz="2400" dirty="0">
                <a:solidFill>
                  <a:prstClr val="black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You can contact tech support at </a:t>
            </a:r>
            <a:r>
              <a:rPr lang="en-US" sz="2400" dirty="0">
                <a:solidFill>
                  <a:prstClr val="black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hlinkClick r:id="rId3"/>
              </a:rPr>
              <a:t>tech-support@stata.com</a:t>
            </a:r>
            <a:endParaRPr lang="en-US" sz="2400" dirty="0">
              <a:solidFill>
                <a:prstClr val="black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ctr" defTabSz="914363">
              <a:defRPr/>
            </a:pPr>
            <a:endParaRPr lang="en-US" sz="2400" dirty="0">
              <a:solidFill>
                <a:prstClr val="black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ctr" defTabSz="914363">
              <a:defRPr/>
            </a:pPr>
            <a:endParaRPr lang="en-US" sz="2400" dirty="0">
              <a:solidFill>
                <a:prstClr val="black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07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6FD0C362-F986-D14A-9F9C-69103425381C}"/>
              </a:ext>
            </a:extLst>
          </p:cNvPr>
          <p:cNvSpPr/>
          <p:nvPr/>
        </p:nvSpPr>
        <p:spPr>
          <a:xfrm>
            <a:off x="7471105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161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5793966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161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FD3BD9-A735-7742-98BF-10F17D77C2ED}"/>
              </a:ext>
            </a:extLst>
          </p:cNvPr>
          <p:cNvSpPr/>
          <p:nvPr/>
        </p:nvSpPr>
        <p:spPr>
          <a:xfrm>
            <a:off x="4108809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161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258005" y="5025190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rgbClr val="161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5909380" y="5025188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rgbClr val="161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258005" y="5038295"/>
            <a:ext cx="1280162" cy="1200329"/>
          </a:xfrm>
          <a:prstGeom prst="rect">
            <a:avLst/>
          </a:prstGeom>
          <a:noFill/>
          <a:ln>
            <a:solidFill>
              <a:srgbClr val="161AE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5909381" y="5394519"/>
            <a:ext cx="128016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Income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258004" y="2934013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230058" y="3344754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54AC18-0675-9D42-85B2-A3EE81595559}"/>
              </a:ext>
            </a:extLst>
          </p:cNvPr>
          <p:cNvSpPr/>
          <p:nvPr/>
        </p:nvSpPr>
        <p:spPr>
          <a:xfrm>
            <a:off x="5909381" y="2934013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D05B5-A1E3-0544-A5FD-D8C422887B25}"/>
              </a:ext>
            </a:extLst>
          </p:cNvPr>
          <p:cNvSpPr txBox="1"/>
          <p:nvPr/>
        </p:nvSpPr>
        <p:spPr>
          <a:xfrm>
            <a:off x="5909380" y="3158938"/>
            <a:ext cx="13641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College quality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76075" y="2007530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rgbClr val="161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76074" y="2008201"/>
            <a:ext cx="1059242" cy="430887"/>
          </a:xfrm>
          <a:prstGeom prst="rect">
            <a:avLst/>
          </a:prstGeom>
          <a:noFill/>
          <a:ln>
            <a:solidFill>
              <a:srgbClr val="161AE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1368464" y="2010514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rgbClr val="161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1368463" y="2011184"/>
            <a:ext cx="1059242" cy="430887"/>
          </a:xfrm>
          <a:prstGeom prst="rect">
            <a:avLst/>
          </a:prstGeom>
          <a:noFill/>
          <a:ln>
            <a:solidFill>
              <a:srgbClr val="161AE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2654648" y="2013711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rgbClr val="161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2654647" y="2014382"/>
            <a:ext cx="1059242" cy="430887"/>
          </a:xfrm>
          <a:prstGeom prst="rect">
            <a:avLst/>
          </a:prstGeom>
          <a:noFill/>
          <a:ln>
            <a:solidFill>
              <a:srgbClr val="161AE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798E8-A20D-A24A-935B-ACC28BC0B926}"/>
              </a:ext>
            </a:extLst>
          </p:cNvPr>
          <p:cNvSpPr txBox="1"/>
          <p:nvPr/>
        </p:nvSpPr>
        <p:spPr>
          <a:xfrm>
            <a:off x="4113931" y="1337272"/>
            <a:ext cx="1528171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Student-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faculty 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ratio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605695" y="2439088"/>
            <a:ext cx="839784" cy="6824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1898084" y="2442071"/>
            <a:ext cx="0" cy="49194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2350689" y="2445269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 flipV="1">
            <a:off x="2538167" y="5625352"/>
            <a:ext cx="3371214" cy="131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6CE2D31-9109-8A45-8F09-F4502EF51CFC}"/>
              </a:ext>
            </a:extLst>
          </p:cNvPr>
          <p:cNvCxnSpPr>
            <a:cxnSpLocks/>
            <a:stCxn id="11" idx="1"/>
            <a:endCxn id="20" idx="2"/>
          </p:cNvCxnSpPr>
          <p:nvPr/>
        </p:nvCxnSpPr>
        <p:spPr>
          <a:xfrm flipH="1" flipV="1">
            <a:off x="4878017" y="2445268"/>
            <a:ext cx="1218839" cy="6762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5B77C944-4FED-1E44-89D0-BA66E6B50B74}"/>
              </a:ext>
            </a:extLst>
          </p:cNvPr>
          <p:cNvCxnSpPr>
            <a:cxnSpLocks/>
            <a:stCxn id="11" idx="0"/>
            <a:endCxn id="79" idx="2"/>
          </p:cNvCxnSpPr>
          <p:nvPr/>
        </p:nvCxnSpPr>
        <p:spPr>
          <a:xfrm flipV="1">
            <a:off x="6549461" y="2438671"/>
            <a:ext cx="0" cy="4953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27AD2AE-860A-0342-8370-69202817892B}"/>
              </a:ext>
            </a:extLst>
          </p:cNvPr>
          <p:cNvCxnSpPr>
            <a:cxnSpLocks/>
            <a:stCxn id="11" idx="7"/>
            <a:endCxn id="78" idx="2"/>
          </p:cNvCxnSpPr>
          <p:nvPr/>
        </p:nvCxnSpPr>
        <p:spPr>
          <a:xfrm flipV="1">
            <a:off x="7002067" y="2438670"/>
            <a:ext cx="1224534" cy="6828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2558437" y="3806419"/>
            <a:ext cx="3406942" cy="15881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549461" y="4214173"/>
            <a:ext cx="0" cy="81101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2534202" y="3574437"/>
            <a:ext cx="3375178" cy="11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Arc 123">
            <a:extLst>
              <a:ext uri="{FF2B5EF4-FFF2-40B4-BE49-F238E27FC236}">
                <a16:creationId xmlns:a16="http://schemas.microsoft.com/office/drawing/2014/main" id="{C8D7D8A1-6342-5144-A237-8EDF04310A07}"/>
              </a:ext>
            </a:extLst>
          </p:cNvPr>
          <p:cNvSpPr/>
          <p:nvPr/>
        </p:nvSpPr>
        <p:spPr>
          <a:xfrm rot="13500000">
            <a:off x="805132" y="3149949"/>
            <a:ext cx="2910033" cy="2901038"/>
          </a:xfrm>
          <a:prstGeom prst="arc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BA6FAEC-A800-2641-8F39-FF62217EDB57}"/>
              </a:ext>
            </a:extLst>
          </p:cNvPr>
          <p:cNvSpPr txBox="1"/>
          <p:nvPr/>
        </p:nvSpPr>
        <p:spPr>
          <a:xfrm>
            <a:off x="5725177" y="1495963"/>
            <a:ext cx="166285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% Full-time faculty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760A6C-8760-2CD8-364D-FA056C61E650}"/>
              </a:ext>
            </a:extLst>
          </p:cNvPr>
          <p:cNvSpPr txBox="1"/>
          <p:nvPr/>
        </p:nvSpPr>
        <p:spPr>
          <a:xfrm>
            <a:off x="7456820" y="1460384"/>
            <a:ext cx="1579779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Graduation rate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78BE3F4-54A6-CCC5-0707-FAA0F907A449}"/>
              </a:ext>
            </a:extLst>
          </p:cNvPr>
          <p:cNvSpPr txBox="1"/>
          <p:nvPr/>
        </p:nvSpPr>
        <p:spPr>
          <a:xfrm>
            <a:off x="358157" y="632202"/>
            <a:ext cx="335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>
                  <a:solidFill>
                    <a:srgbClr val="1921FF"/>
                  </a:solidFill>
                </a:ln>
                <a:solidFill>
                  <a:srgbClr val="0047D2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Observed Variables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7DF569D-0303-DCF8-5E1C-96EF19EC66B9}"/>
              </a:ext>
            </a:extLst>
          </p:cNvPr>
          <p:cNvSpPr txBox="1"/>
          <p:nvPr/>
        </p:nvSpPr>
        <p:spPr>
          <a:xfrm>
            <a:off x="5037480" y="649833"/>
            <a:ext cx="335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Latent Variables</a:t>
            </a:r>
          </a:p>
        </p:txBody>
      </p:sp>
    </p:spTree>
    <p:extLst>
      <p:ext uri="{BB962C8B-B14F-4D97-AF65-F5344CB8AC3E}">
        <p14:creationId xmlns:p14="http://schemas.microsoft.com/office/powerpoint/2010/main" val="417193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437A9948-E1BF-EA9D-7AD2-9EE82FD659BE}"/>
              </a:ext>
            </a:extLst>
          </p:cNvPr>
          <p:cNvSpPr/>
          <p:nvPr/>
        </p:nvSpPr>
        <p:spPr>
          <a:xfrm>
            <a:off x="4017846" y="1229348"/>
            <a:ext cx="5050079" cy="3059026"/>
          </a:xfrm>
          <a:prstGeom prst="rect">
            <a:avLst/>
          </a:prstGeom>
          <a:solidFill>
            <a:srgbClr val="161A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1A57BC-38A7-4C65-9951-A75820B3B6BF}"/>
              </a:ext>
            </a:extLst>
          </p:cNvPr>
          <p:cNvSpPr/>
          <p:nvPr/>
        </p:nvSpPr>
        <p:spPr>
          <a:xfrm>
            <a:off x="-17611" y="1914296"/>
            <a:ext cx="3858568" cy="2374078"/>
          </a:xfrm>
          <a:prstGeom prst="rect">
            <a:avLst/>
          </a:prstGeom>
          <a:solidFill>
            <a:srgbClr val="161A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6FD0C362-F986-D14A-9F9C-69103425381C}"/>
              </a:ext>
            </a:extLst>
          </p:cNvPr>
          <p:cNvSpPr/>
          <p:nvPr/>
        </p:nvSpPr>
        <p:spPr>
          <a:xfrm>
            <a:off x="7471105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5793966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FD3BD9-A735-7742-98BF-10F17D77C2ED}"/>
              </a:ext>
            </a:extLst>
          </p:cNvPr>
          <p:cNvSpPr/>
          <p:nvPr/>
        </p:nvSpPr>
        <p:spPr>
          <a:xfrm>
            <a:off x="4108809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258005" y="5025190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5909380" y="5025188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272028" y="5025185"/>
            <a:ext cx="12801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5909381" y="5394519"/>
            <a:ext cx="128016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Income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258004" y="2934013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230058" y="3344754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54AC18-0675-9D42-85B2-A3EE81595559}"/>
              </a:ext>
            </a:extLst>
          </p:cNvPr>
          <p:cNvSpPr/>
          <p:nvPr/>
        </p:nvSpPr>
        <p:spPr>
          <a:xfrm>
            <a:off x="5909381" y="2934013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D05B5-A1E3-0544-A5FD-D8C422887B25}"/>
              </a:ext>
            </a:extLst>
          </p:cNvPr>
          <p:cNvSpPr txBox="1"/>
          <p:nvPr/>
        </p:nvSpPr>
        <p:spPr>
          <a:xfrm>
            <a:off x="5909380" y="3158938"/>
            <a:ext cx="13641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College quality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76075" y="2007530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76074" y="2008201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1368464" y="2010514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1368463" y="2011184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2654648" y="2013711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2654647" y="2014382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798E8-A20D-A24A-935B-ACC28BC0B926}"/>
              </a:ext>
            </a:extLst>
          </p:cNvPr>
          <p:cNvSpPr txBox="1"/>
          <p:nvPr/>
        </p:nvSpPr>
        <p:spPr>
          <a:xfrm>
            <a:off x="4113931" y="1337272"/>
            <a:ext cx="1528171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Student-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faculty 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ratio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605695" y="2439088"/>
            <a:ext cx="839784" cy="6824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1898084" y="2442071"/>
            <a:ext cx="0" cy="49194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2350689" y="2445269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2552190" y="5625350"/>
            <a:ext cx="3357191" cy="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6CE2D31-9109-8A45-8F09-F4502EF51CFC}"/>
              </a:ext>
            </a:extLst>
          </p:cNvPr>
          <p:cNvCxnSpPr>
            <a:cxnSpLocks/>
            <a:stCxn id="11" idx="1"/>
            <a:endCxn id="20" idx="2"/>
          </p:cNvCxnSpPr>
          <p:nvPr/>
        </p:nvCxnSpPr>
        <p:spPr>
          <a:xfrm flipH="1" flipV="1">
            <a:off x="4878017" y="2445268"/>
            <a:ext cx="1218839" cy="6762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5B77C944-4FED-1E44-89D0-BA66E6B50B74}"/>
              </a:ext>
            </a:extLst>
          </p:cNvPr>
          <p:cNvCxnSpPr>
            <a:cxnSpLocks/>
            <a:stCxn id="11" idx="0"/>
            <a:endCxn id="79" idx="2"/>
          </p:cNvCxnSpPr>
          <p:nvPr/>
        </p:nvCxnSpPr>
        <p:spPr>
          <a:xfrm flipV="1">
            <a:off x="6549461" y="2438671"/>
            <a:ext cx="0" cy="4953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27AD2AE-860A-0342-8370-69202817892B}"/>
              </a:ext>
            </a:extLst>
          </p:cNvPr>
          <p:cNvCxnSpPr>
            <a:cxnSpLocks/>
            <a:stCxn id="11" idx="7"/>
            <a:endCxn id="78" idx="2"/>
          </p:cNvCxnSpPr>
          <p:nvPr/>
        </p:nvCxnSpPr>
        <p:spPr>
          <a:xfrm flipV="1">
            <a:off x="7002067" y="2438670"/>
            <a:ext cx="1224534" cy="6828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2558437" y="3806419"/>
            <a:ext cx="3406942" cy="15881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549461" y="4214173"/>
            <a:ext cx="0" cy="81101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2534202" y="3574437"/>
            <a:ext cx="3375178" cy="11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Arc 123">
            <a:extLst>
              <a:ext uri="{FF2B5EF4-FFF2-40B4-BE49-F238E27FC236}">
                <a16:creationId xmlns:a16="http://schemas.microsoft.com/office/drawing/2014/main" id="{C8D7D8A1-6342-5144-A237-8EDF04310A07}"/>
              </a:ext>
            </a:extLst>
          </p:cNvPr>
          <p:cNvSpPr/>
          <p:nvPr/>
        </p:nvSpPr>
        <p:spPr>
          <a:xfrm rot="13500000">
            <a:off x="805132" y="3149949"/>
            <a:ext cx="2910033" cy="2901038"/>
          </a:xfrm>
          <a:prstGeom prst="arc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BA6FAEC-A800-2641-8F39-FF62217EDB57}"/>
              </a:ext>
            </a:extLst>
          </p:cNvPr>
          <p:cNvSpPr txBox="1"/>
          <p:nvPr/>
        </p:nvSpPr>
        <p:spPr>
          <a:xfrm>
            <a:off x="5725177" y="1495963"/>
            <a:ext cx="166285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% Full-time faculty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760A6C-8760-2CD8-364D-FA056C61E650}"/>
              </a:ext>
            </a:extLst>
          </p:cNvPr>
          <p:cNvSpPr txBox="1"/>
          <p:nvPr/>
        </p:nvSpPr>
        <p:spPr>
          <a:xfrm>
            <a:off x="7456820" y="1460384"/>
            <a:ext cx="1579779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Graduation rate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922E2C-2A90-FFE3-89E9-4A419B2F764D}"/>
              </a:ext>
            </a:extLst>
          </p:cNvPr>
          <p:cNvSpPr txBox="1"/>
          <p:nvPr/>
        </p:nvSpPr>
        <p:spPr>
          <a:xfrm>
            <a:off x="280291" y="615029"/>
            <a:ext cx="335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>
                  <a:solidFill>
                    <a:srgbClr val="1921FF"/>
                  </a:solidFill>
                </a:ln>
                <a:solidFill>
                  <a:srgbClr val="0047D2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Measurement models</a:t>
            </a:r>
          </a:p>
        </p:txBody>
      </p:sp>
    </p:spTree>
    <p:extLst>
      <p:ext uri="{BB962C8B-B14F-4D97-AF65-F5344CB8AC3E}">
        <p14:creationId xmlns:p14="http://schemas.microsoft.com/office/powerpoint/2010/main" val="27741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437A9948-E1BF-EA9D-7AD2-9EE82FD659BE}"/>
              </a:ext>
            </a:extLst>
          </p:cNvPr>
          <p:cNvSpPr/>
          <p:nvPr/>
        </p:nvSpPr>
        <p:spPr>
          <a:xfrm>
            <a:off x="709580" y="2883220"/>
            <a:ext cx="6595376" cy="346724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6FD0C362-F986-D14A-9F9C-69103425381C}"/>
              </a:ext>
            </a:extLst>
          </p:cNvPr>
          <p:cNvSpPr/>
          <p:nvPr/>
        </p:nvSpPr>
        <p:spPr>
          <a:xfrm>
            <a:off x="7471105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5793966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FD3BD9-A735-7742-98BF-10F17D77C2ED}"/>
              </a:ext>
            </a:extLst>
          </p:cNvPr>
          <p:cNvSpPr/>
          <p:nvPr/>
        </p:nvSpPr>
        <p:spPr>
          <a:xfrm>
            <a:off x="4108809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258005" y="5025190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5909380" y="5025188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272028" y="5025185"/>
            <a:ext cx="12801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5909381" y="5394519"/>
            <a:ext cx="128016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Income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258004" y="2934013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230058" y="3344754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54AC18-0675-9D42-85B2-A3EE81595559}"/>
              </a:ext>
            </a:extLst>
          </p:cNvPr>
          <p:cNvSpPr/>
          <p:nvPr/>
        </p:nvSpPr>
        <p:spPr>
          <a:xfrm>
            <a:off x="5909381" y="2934013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D05B5-A1E3-0544-A5FD-D8C422887B25}"/>
              </a:ext>
            </a:extLst>
          </p:cNvPr>
          <p:cNvSpPr txBox="1"/>
          <p:nvPr/>
        </p:nvSpPr>
        <p:spPr>
          <a:xfrm>
            <a:off x="5909380" y="3158938"/>
            <a:ext cx="13641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College quality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76075" y="2007530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76074" y="2008201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1368464" y="2010514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1368463" y="2011184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2654648" y="2013711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2654647" y="2014382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798E8-A20D-A24A-935B-ACC28BC0B926}"/>
              </a:ext>
            </a:extLst>
          </p:cNvPr>
          <p:cNvSpPr txBox="1"/>
          <p:nvPr/>
        </p:nvSpPr>
        <p:spPr>
          <a:xfrm>
            <a:off x="4113931" y="1337272"/>
            <a:ext cx="1528171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Student-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faculty 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ratio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605695" y="2439088"/>
            <a:ext cx="839784" cy="6824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1898084" y="2442071"/>
            <a:ext cx="0" cy="49194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2350689" y="2445269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2552190" y="5625350"/>
            <a:ext cx="3357191" cy="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6CE2D31-9109-8A45-8F09-F4502EF51CFC}"/>
              </a:ext>
            </a:extLst>
          </p:cNvPr>
          <p:cNvCxnSpPr>
            <a:cxnSpLocks/>
            <a:stCxn id="11" idx="1"/>
            <a:endCxn id="20" idx="2"/>
          </p:cNvCxnSpPr>
          <p:nvPr/>
        </p:nvCxnSpPr>
        <p:spPr>
          <a:xfrm flipH="1" flipV="1">
            <a:off x="4878017" y="2445268"/>
            <a:ext cx="1218839" cy="6762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5B77C944-4FED-1E44-89D0-BA66E6B50B74}"/>
              </a:ext>
            </a:extLst>
          </p:cNvPr>
          <p:cNvCxnSpPr>
            <a:cxnSpLocks/>
            <a:stCxn id="11" idx="0"/>
            <a:endCxn id="79" idx="2"/>
          </p:cNvCxnSpPr>
          <p:nvPr/>
        </p:nvCxnSpPr>
        <p:spPr>
          <a:xfrm flipV="1">
            <a:off x="6549461" y="2438671"/>
            <a:ext cx="0" cy="4953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27AD2AE-860A-0342-8370-69202817892B}"/>
              </a:ext>
            </a:extLst>
          </p:cNvPr>
          <p:cNvCxnSpPr>
            <a:cxnSpLocks/>
            <a:stCxn id="11" idx="7"/>
            <a:endCxn id="78" idx="2"/>
          </p:cNvCxnSpPr>
          <p:nvPr/>
        </p:nvCxnSpPr>
        <p:spPr>
          <a:xfrm flipV="1">
            <a:off x="7002067" y="2438670"/>
            <a:ext cx="1224534" cy="6828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2558437" y="3806419"/>
            <a:ext cx="3406942" cy="15881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549461" y="4214173"/>
            <a:ext cx="0" cy="81101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2534202" y="3574437"/>
            <a:ext cx="3375178" cy="11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Arc 123">
            <a:extLst>
              <a:ext uri="{FF2B5EF4-FFF2-40B4-BE49-F238E27FC236}">
                <a16:creationId xmlns:a16="http://schemas.microsoft.com/office/drawing/2014/main" id="{C8D7D8A1-6342-5144-A237-8EDF04310A07}"/>
              </a:ext>
            </a:extLst>
          </p:cNvPr>
          <p:cNvSpPr/>
          <p:nvPr/>
        </p:nvSpPr>
        <p:spPr>
          <a:xfrm rot="13500000">
            <a:off x="805132" y="3149949"/>
            <a:ext cx="2910033" cy="2901038"/>
          </a:xfrm>
          <a:prstGeom prst="arc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BA6FAEC-A800-2641-8F39-FF62217EDB57}"/>
              </a:ext>
            </a:extLst>
          </p:cNvPr>
          <p:cNvSpPr txBox="1"/>
          <p:nvPr/>
        </p:nvSpPr>
        <p:spPr>
          <a:xfrm>
            <a:off x="5725177" y="1495963"/>
            <a:ext cx="166285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% Full-time faculty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760A6C-8760-2CD8-364D-FA056C61E650}"/>
              </a:ext>
            </a:extLst>
          </p:cNvPr>
          <p:cNvSpPr txBox="1"/>
          <p:nvPr/>
        </p:nvSpPr>
        <p:spPr>
          <a:xfrm>
            <a:off x="7456820" y="1460384"/>
            <a:ext cx="1579779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Graduation rate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D47FC45-DEE2-243B-3325-B2969C20A3AB}"/>
              </a:ext>
            </a:extLst>
          </p:cNvPr>
          <p:cNvSpPr txBox="1"/>
          <p:nvPr/>
        </p:nvSpPr>
        <p:spPr>
          <a:xfrm>
            <a:off x="76075" y="628559"/>
            <a:ext cx="335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Structural model</a:t>
            </a:r>
          </a:p>
        </p:txBody>
      </p:sp>
    </p:spTree>
    <p:extLst>
      <p:ext uri="{BB962C8B-B14F-4D97-AF65-F5344CB8AC3E}">
        <p14:creationId xmlns:p14="http://schemas.microsoft.com/office/powerpoint/2010/main" val="175353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6FD0C362-F986-D14A-9F9C-69103425381C}"/>
              </a:ext>
            </a:extLst>
          </p:cNvPr>
          <p:cNvSpPr/>
          <p:nvPr/>
        </p:nvSpPr>
        <p:spPr>
          <a:xfrm>
            <a:off x="7471105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5793966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FD3BD9-A735-7742-98BF-10F17D77C2ED}"/>
              </a:ext>
            </a:extLst>
          </p:cNvPr>
          <p:cNvSpPr/>
          <p:nvPr/>
        </p:nvSpPr>
        <p:spPr>
          <a:xfrm>
            <a:off x="4108809" y="1330674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258005" y="5025190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rgbClr val="161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5909380" y="5025188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258005" y="5038295"/>
            <a:ext cx="1280162" cy="1200329"/>
          </a:xfrm>
          <a:prstGeom prst="rect">
            <a:avLst/>
          </a:prstGeom>
          <a:noFill/>
          <a:ln>
            <a:solidFill>
              <a:srgbClr val="161AE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5909381" y="5394519"/>
            <a:ext cx="128016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Income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258004" y="2934013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rgbClr val="161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230058" y="3344754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54AC18-0675-9D42-85B2-A3EE81595559}"/>
              </a:ext>
            </a:extLst>
          </p:cNvPr>
          <p:cNvSpPr/>
          <p:nvPr/>
        </p:nvSpPr>
        <p:spPr>
          <a:xfrm>
            <a:off x="5909381" y="2934013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D05B5-A1E3-0544-A5FD-D8C422887B25}"/>
              </a:ext>
            </a:extLst>
          </p:cNvPr>
          <p:cNvSpPr txBox="1"/>
          <p:nvPr/>
        </p:nvSpPr>
        <p:spPr>
          <a:xfrm>
            <a:off x="5909380" y="3158938"/>
            <a:ext cx="13641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College quality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76075" y="2007530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76074" y="2008201"/>
            <a:ext cx="1059242" cy="430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1368464" y="2010514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1368463" y="2011184"/>
            <a:ext cx="1059242" cy="430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2654648" y="2013711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2654647" y="2014382"/>
            <a:ext cx="1059242" cy="430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798E8-A20D-A24A-935B-ACC28BC0B926}"/>
              </a:ext>
            </a:extLst>
          </p:cNvPr>
          <p:cNvSpPr txBox="1"/>
          <p:nvPr/>
        </p:nvSpPr>
        <p:spPr>
          <a:xfrm>
            <a:off x="4113931" y="1337272"/>
            <a:ext cx="1528171" cy="1107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Student-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faculty 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ratio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605695" y="2439088"/>
            <a:ext cx="839784" cy="6824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1898084" y="2442071"/>
            <a:ext cx="0" cy="49194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2350689" y="2445269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 flipV="1">
            <a:off x="2538167" y="5625352"/>
            <a:ext cx="3371214" cy="131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6CE2D31-9109-8A45-8F09-F4502EF51CFC}"/>
              </a:ext>
            </a:extLst>
          </p:cNvPr>
          <p:cNvCxnSpPr>
            <a:cxnSpLocks/>
            <a:stCxn id="11" idx="1"/>
            <a:endCxn id="20" idx="2"/>
          </p:cNvCxnSpPr>
          <p:nvPr/>
        </p:nvCxnSpPr>
        <p:spPr>
          <a:xfrm flipH="1" flipV="1">
            <a:off x="4878017" y="2445268"/>
            <a:ext cx="1218839" cy="6762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5B77C944-4FED-1E44-89D0-BA66E6B50B74}"/>
              </a:ext>
            </a:extLst>
          </p:cNvPr>
          <p:cNvCxnSpPr>
            <a:cxnSpLocks/>
            <a:stCxn id="11" idx="0"/>
            <a:endCxn id="79" idx="2"/>
          </p:cNvCxnSpPr>
          <p:nvPr/>
        </p:nvCxnSpPr>
        <p:spPr>
          <a:xfrm flipV="1">
            <a:off x="6549461" y="2438671"/>
            <a:ext cx="0" cy="4953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27AD2AE-860A-0342-8370-69202817892B}"/>
              </a:ext>
            </a:extLst>
          </p:cNvPr>
          <p:cNvCxnSpPr>
            <a:cxnSpLocks/>
            <a:stCxn id="11" idx="7"/>
            <a:endCxn id="78" idx="2"/>
          </p:cNvCxnSpPr>
          <p:nvPr/>
        </p:nvCxnSpPr>
        <p:spPr>
          <a:xfrm flipV="1">
            <a:off x="7002067" y="2438670"/>
            <a:ext cx="1224534" cy="6828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2558437" y="3806419"/>
            <a:ext cx="3406942" cy="15881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549461" y="4214173"/>
            <a:ext cx="0" cy="81101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2534202" y="3574437"/>
            <a:ext cx="3375178" cy="11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Arc 123">
            <a:extLst>
              <a:ext uri="{FF2B5EF4-FFF2-40B4-BE49-F238E27FC236}">
                <a16:creationId xmlns:a16="http://schemas.microsoft.com/office/drawing/2014/main" id="{C8D7D8A1-6342-5144-A237-8EDF04310A07}"/>
              </a:ext>
            </a:extLst>
          </p:cNvPr>
          <p:cNvSpPr/>
          <p:nvPr/>
        </p:nvSpPr>
        <p:spPr>
          <a:xfrm rot="13500000">
            <a:off x="805132" y="3149949"/>
            <a:ext cx="2910033" cy="2901038"/>
          </a:xfrm>
          <a:prstGeom prst="arc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BA6FAEC-A800-2641-8F39-FF62217EDB57}"/>
              </a:ext>
            </a:extLst>
          </p:cNvPr>
          <p:cNvSpPr txBox="1"/>
          <p:nvPr/>
        </p:nvSpPr>
        <p:spPr>
          <a:xfrm>
            <a:off x="5725177" y="1495963"/>
            <a:ext cx="166285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% Full-time faculty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760A6C-8760-2CD8-364D-FA056C61E650}"/>
              </a:ext>
            </a:extLst>
          </p:cNvPr>
          <p:cNvSpPr txBox="1"/>
          <p:nvPr/>
        </p:nvSpPr>
        <p:spPr>
          <a:xfrm>
            <a:off x="7456820" y="1460384"/>
            <a:ext cx="1579779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Graduation rate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E9D67C-3DEB-7189-54DB-3BE122C98BDC}"/>
              </a:ext>
            </a:extLst>
          </p:cNvPr>
          <p:cNvSpPr txBox="1"/>
          <p:nvPr/>
        </p:nvSpPr>
        <p:spPr>
          <a:xfrm>
            <a:off x="280291" y="531537"/>
            <a:ext cx="335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>
                  <a:solidFill>
                    <a:srgbClr val="1921FF"/>
                  </a:solidFill>
                </a:ln>
                <a:solidFill>
                  <a:srgbClr val="0047D2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Exogenous variables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C0E96A-0719-386E-9357-E52C5F403211}"/>
              </a:ext>
            </a:extLst>
          </p:cNvPr>
          <p:cNvSpPr txBox="1"/>
          <p:nvPr/>
        </p:nvSpPr>
        <p:spPr>
          <a:xfrm>
            <a:off x="4959614" y="549168"/>
            <a:ext cx="3555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Endogenous variables</a:t>
            </a:r>
          </a:p>
        </p:txBody>
      </p:sp>
    </p:spTree>
    <p:extLst>
      <p:ext uri="{BB962C8B-B14F-4D97-AF65-F5344CB8AC3E}">
        <p14:creationId xmlns:p14="http://schemas.microsoft.com/office/powerpoint/2010/main" val="351659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Stata17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ata17theme" id="{78833942-6E44-403F-A434-90697EE1AF43}" vid="{DD061A04-C3F0-4B8F-B080-1772EDAEDC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Stata17theme</Template>
  <TotalTime>82202</TotalTime>
  <Words>1173</Words>
  <Application>Microsoft Office PowerPoint</Application>
  <PresentationFormat>On-screen Show (4:3)</PresentationFormat>
  <Paragraphs>396</Paragraphs>
  <Slides>57</Slides>
  <Notes>42</Notes>
  <HiddenSlides>0</HiddenSlides>
  <MMClips>9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71" baseType="lpstr">
      <vt:lpstr>Arial</vt:lpstr>
      <vt:lpstr>Calibri</vt:lpstr>
      <vt:lpstr>Cambria Math</vt:lpstr>
      <vt:lpstr>CMU Serif</vt:lpstr>
      <vt:lpstr>CMU Typewriter Text</vt:lpstr>
      <vt:lpstr>Helvetica Neue Light</vt:lpstr>
      <vt:lpstr>Helvetica Neue Medium</vt:lpstr>
      <vt:lpstr>Helvetica Neue UltraLight</vt:lpstr>
      <vt:lpstr>HelveticaNeue Light</vt:lpstr>
      <vt:lpstr>HelveticaNeue Medium</vt:lpstr>
      <vt:lpstr>Inter</vt:lpstr>
      <vt:lpstr>Inter Light</vt:lpstr>
      <vt:lpstr>Inter Medium</vt:lpstr>
      <vt:lpstr>Stata17theme</vt:lpstr>
      <vt:lpstr>Structural equation modeling using Stata</vt:lpstr>
      <vt:lpstr>Outline</vt:lpstr>
      <vt:lpstr>What is SEM?</vt:lpstr>
      <vt:lpstr>Why do we need SEMs?</vt:lpstr>
      <vt:lpstr>Path diagrams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to fit SEMs in Stata?</vt:lpstr>
      <vt:lpstr>An example</vt:lpstr>
      <vt:lpstr>Path diagram</vt:lpstr>
      <vt:lpstr>Path diagram</vt:lpstr>
      <vt:lpstr>SEM Builder</vt:lpstr>
      <vt:lpstr>SEM Builder</vt:lpstr>
      <vt:lpstr>SEM Builder</vt:lpstr>
      <vt:lpstr>CFA</vt:lpstr>
      <vt:lpstr>PowerPoint Presentation</vt:lpstr>
      <vt:lpstr>Confirmatory factor analysis</vt:lpstr>
      <vt:lpstr>Constraints</vt:lpstr>
      <vt:lpstr>PowerPoint Presentation</vt:lpstr>
      <vt:lpstr>Model fit</vt:lpstr>
      <vt:lpstr>Model fit</vt:lpstr>
      <vt:lpstr>Model fit</vt:lpstr>
      <vt:lpstr>Satorra-Bentler estimator</vt:lpstr>
      <vt:lpstr>Satorra-Bentler estimator</vt:lpstr>
      <vt:lpstr>Path Analysis</vt:lpstr>
      <vt:lpstr>PowerPoint Presentation</vt:lpstr>
      <vt:lpstr>Model fit</vt:lpstr>
      <vt:lpstr>Path Analysis</vt:lpstr>
      <vt:lpstr>PowerPoint Presentation</vt:lpstr>
      <vt:lpstr>PowerPoint Presentation</vt:lpstr>
      <vt:lpstr>Mediation</vt:lpstr>
      <vt:lpstr>Mediation</vt:lpstr>
      <vt:lpstr>Mediation</vt:lpstr>
      <vt:lpstr>Multigroup SEM</vt:lpstr>
      <vt:lpstr>Multigroup SEM</vt:lpstr>
      <vt:lpstr>Multigroup SEM</vt:lpstr>
      <vt:lpstr>Generalized SEM</vt:lpstr>
      <vt:lpstr>Families and link functions</vt:lpstr>
      <vt:lpstr>Families and link functions</vt:lpstr>
      <vt:lpstr>Generalized SEM</vt:lpstr>
      <vt:lpstr>Binary Response</vt:lpstr>
      <vt:lpstr>PowerPoint Presentation</vt:lpstr>
      <vt:lpstr>PowerPoint Presentation</vt:lpstr>
      <vt:lpstr>Generalized SEM</vt:lpstr>
      <vt:lpstr>Multilevel SEM</vt:lpstr>
      <vt:lpstr>Multilevel SEM</vt:lpstr>
      <vt:lpstr>Multilevel SEM</vt:lpstr>
      <vt:lpstr>PowerPoint Presentation</vt:lpstr>
      <vt:lpstr>PowerPoint Presentation</vt:lpstr>
      <vt:lpstr>PowerPoint Presentation</vt:lpstr>
      <vt:lpstr>PowerPoint Presentation</vt:lpstr>
      <vt:lpstr>sem vs gsem</vt:lpstr>
      <vt:lpstr>sem vs gsem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Multilevel/  Mixed Models  Using Stata</dc:title>
  <dc:creator>Meghan Cain</dc:creator>
  <cp:lastModifiedBy>Meghan Cain</cp:lastModifiedBy>
  <cp:revision>673</cp:revision>
  <cp:lastPrinted>2020-09-18T16:12:50Z</cp:lastPrinted>
  <dcterms:created xsi:type="dcterms:W3CDTF">2020-06-30T21:17:10Z</dcterms:created>
  <dcterms:modified xsi:type="dcterms:W3CDTF">2024-08-26T14:42:09Z</dcterms:modified>
</cp:coreProperties>
</file>