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0" r:id="rId2"/>
    <p:sldMasterId id="2147483704" r:id="rId3"/>
  </p:sldMasterIdLst>
  <p:notesMasterIdLst>
    <p:notesMasterId r:id="rId81"/>
  </p:notesMasterIdLst>
  <p:sldIdLst>
    <p:sldId id="400" r:id="rId4"/>
    <p:sldId id="978" r:id="rId5"/>
    <p:sldId id="401" r:id="rId6"/>
    <p:sldId id="408" r:id="rId7"/>
    <p:sldId id="257" r:id="rId8"/>
    <p:sldId id="258" r:id="rId9"/>
    <p:sldId id="259" r:id="rId10"/>
    <p:sldId id="278" r:id="rId11"/>
    <p:sldId id="355" r:id="rId12"/>
    <p:sldId id="279" r:id="rId13"/>
    <p:sldId id="356" r:id="rId14"/>
    <p:sldId id="357" r:id="rId15"/>
    <p:sldId id="358" r:id="rId16"/>
    <p:sldId id="359" r:id="rId17"/>
    <p:sldId id="366" r:id="rId18"/>
    <p:sldId id="354" r:id="rId19"/>
    <p:sldId id="361" r:id="rId20"/>
    <p:sldId id="362" r:id="rId21"/>
    <p:sldId id="269" r:id="rId22"/>
    <p:sldId id="363" r:id="rId23"/>
    <p:sldId id="331" r:id="rId24"/>
    <p:sldId id="298" r:id="rId25"/>
    <p:sldId id="303" r:id="rId26"/>
    <p:sldId id="364" r:id="rId27"/>
    <p:sldId id="302" r:id="rId28"/>
    <p:sldId id="465" r:id="rId29"/>
    <p:sldId id="310" r:id="rId30"/>
    <p:sldId id="304" r:id="rId31"/>
    <p:sldId id="305" r:id="rId32"/>
    <p:sldId id="306" r:id="rId33"/>
    <p:sldId id="273" r:id="rId34"/>
    <p:sldId id="309" r:id="rId35"/>
    <p:sldId id="332" r:id="rId36"/>
    <p:sldId id="307" r:id="rId37"/>
    <p:sldId id="308" r:id="rId38"/>
    <p:sldId id="311" r:id="rId39"/>
    <p:sldId id="272" r:id="rId40"/>
    <p:sldId id="312" r:id="rId41"/>
    <p:sldId id="333" r:id="rId42"/>
    <p:sldId id="313" r:id="rId43"/>
    <p:sldId id="314" r:id="rId44"/>
    <p:sldId id="277" r:id="rId45"/>
    <p:sldId id="466" r:id="rId46"/>
    <p:sldId id="315" r:id="rId47"/>
    <p:sldId id="295" r:id="rId48"/>
    <p:sldId id="296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  <p:sldId id="288" r:id="rId58"/>
    <p:sldId id="289" r:id="rId59"/>
    <p:sldId id="290" r:id="rId60"/>
    <p:sldId id="291" r:id="rId61"/>
    <p:sldId id="292" r:id="rId62"/>
    <p:sldId id="293" r:id="rId63"/>
    <p:sldId id="294" r:id="rId64"/>
    <p:sldId id="316" r:id="rId65"/>
    <p:sldId id="317" r:id="rId66"/>
    <p:sldId id="318" r:id="rId67"/>
    <p:sldId id="319" r:id="rId68"/>
    <p:sldId id="321" r:id="rId69"/>
    <p:sldId id="320" r:id="rId70"/>
    <p:sldId id="464" r:id="rId71"/>
    <p:sldId id="329" r:id="rId72"/>
    <p:sldId id="323" r:id="rId73"/>
    <p:sldId id="324" r:id="rId74"/>
    <p:sldId id="325" r:id="rId75"/>
    <p:sldId id="326" r:id="rId76"/>
    <p:sldId id="327" r:id="rId77"/>
    <p:sldId id="328" r:id="rId78"/>
    <p:sldId id="741" r:id="rId79"/>
    <p:sldId id="977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69" autoAdjust="0"/>
    <p:restoredTop sz="94660"/>
  </p:normalViewPr>
  <p:slideViewPr>
    <p:cSldViewPr>
      <p:cViewPr varScale="1">
        <p:scale>
          <a:sx n="83" d="100"/>
          <a:sy n="83" d="100"/>
        </p:scale>
        <p:origin x="11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1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theme" Target="theme/theme1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61" Type="http://schemas.openxmlformats.org/officeDocument/2006/relationships/slide" Target="slides/slide58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381FE-7791-462C-AE78-0544148D834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CDCBD-351E-4D9E-8CB1-18D75C4AF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1AE5D-2A48-41E7-9FFF-202990A0EC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869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3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C94AC-59C4-4180-89C8-378C03216D4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5993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0914E-D9E0-4A0B-A710-F41470DCEB1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816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21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98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7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5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90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72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16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01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8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687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87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437EB-B8E5-40B6-B722-6FD63C3F1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76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75BB8-98FF-4C98-B7E0-98CC77955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36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9404B-2E0A-4B21-B37D-74BBC5929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32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CFD37-C36F-4976-B20E-33B1C311A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72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A44C7-C017-4C6F-A0C1-9B13C9D88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2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938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023BB-5B10-4109-A5F1-3E16DBA36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467B0-BD15-4908-9F6D-8A9D724CA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980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FF1BC-D363-41E7-8BCA-2E9495371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550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A5BFF-74BF-4784-B625-198520DB6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767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94E2A-D21C-4DFA-AABE-CF36713B7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361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4ED67-EBDC-4EE0-98E5-61697CFF9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027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2EC7-FDF5-4514-BCAB-E39700A2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94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5311-9DC9-421E-9068-D38638C97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070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5E507-1CFD-4F5C-8255-E7E9AC094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595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F88DE-371C-431E-81E1-D2DF6A3A2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7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59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7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61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9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780F-9729-4483-BC56-92F7774251F2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6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  <p:sldLayoutId id="214748370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0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5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F14CB2-7016-455D-966B-D99404036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1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StataPSS" TargetMode="Externa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jpg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.jpg"/><Relationship Id="rId4" Type="http://schemas.openxmlformats.org/officeDocument/2006/relationships/image" Target="../media/image4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wmf"/><Relationship Id="rId4" Type="http://schemas.openxmlformats.org/officeDocument/2006/relationships/oleObject" Target="../embeddings/oleObject4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wmf"/><Relationship Id="rId4" Type="http://schemas.openxmlformats.org/officeDocument/2006/relationships/oleObject" Target="../embeddings/oleObject6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BONLUp7i28" TargetMode="External"/><Relationship Id="rId2" Type="http://schemas.openxmlformats.org/officeDocument/2006/relationships/hyperlink" Target="https://www.youtube.com/watch?v=szNkh8Z7Op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mb8yHBl-n0" TargetMode="External"/><Relationship Id="rId2" Type="http://schemas.openxmlformats.org/officeDocument/2006/relationships/hyperlink" Target="https://www.youtube.com/watch?v=wZcUTJ_34i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Ulx_tlVBgqM" TargetMode="Externa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Cox1fE8rQw" TargetMode="External"/><Relationship Id="rId2" Type="http://schemas.openxmlformats.org/officeDocument/2006/relationships/hyperlink" Target="https://www.youtube.com/watch?v=41Hmat-5MX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zmIevk4VBY8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o9q0elpvMI" TargetMode="External"/><Relationship Id="rId2" Type="http://schemas.openxmlformats.org/officeDocument/2006/relationships/hyperlink" Target="https://www.youtube.com/watch?v=3trds1UO5C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rh8XFbFEn2k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78LFlzwJlI" TargetMode="External"/><Relationship Id="rId2" Type="http://schemas.openxmlformats.org/officeDocument/2006/relationships/hyperlink" Target="https://www.youtube.com/watch?v=SMl0BTSpC3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i2r-OgXP4gY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fNjMqbK19o" TargetMode="External"/><Relationship Id="rId2" Type="http://schemas.openxmlformats.org/officeDocument/2006/relationships/hyperlink" Target="https://www.youtube.com/watch?v=QyZf8H3uQ2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E6F5PAOKoK4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Cox1fE8rQw" TargetMode="External"/><Relationship Id="rId2" Type="http://schemas.openxmlformats.org/officeDocument/2006/relationships/hyperlink" Target="https://www.youtube.com/watch?v=41Hmat-5MX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zmIevk4VBY8" TargetMode="Externa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stata.com/2019/01/10/calculating-power-using-monte-carlo-simulations-part-1-the-basics/" TargetMode="External"/><Relationship Id="rId7" Type="http://schemas.openxmlformats.org/officeDocument/2006/relationships/image" Target="../media/image58.jpeg"/><Relationship Id="rId2" Type="http://schemas.openxmlformats.org/officeDocument/2006/relationships/hyperlink" Target="http://blog.stata.com/2014/07/18/how-to-simulate-multilevellongitudinal-data/" TargetMode="Externa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blog.stata.com/2019/08/20/calculating-power-using-monte-carlo-simulations-part-4-multilevel-longitudinal-models/" TargetMode="External"/><Relationship Id="rId5" Type="http://schemas.openxmlformats.org/officeDocument/2006/relationships/hyperlink" Target="https://blog.stata.com/2019/08/13/calculating-power-using-monte-carlo-simulations-part-3-linear-and-logistic-regression/" TargetMode="External"/><Relationship Id="rId4" Type="http://schemas.openxmlformats.org/officeDocument/2006/relationships/hyperlink" Target="https://blog.stata.com/2019/01/29/calculating-power-using-monte-carlo-simulations-part-2-running-your-simulation-using-power/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chuber@stata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inyurl.com/StataP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14300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Power and Sample Size Part 1:</a:t>
            </a:r>
          </a:p>
          <a:p>
            <a:r>
              <a:rPr lang="en-US" sz="5400" dirty="0"/>
              <a:t>The Basics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6D2565-5F1D-4BAD-A667-7C3091E765BA}"/>
              </a:ext>
            </a:extLst>
          </p:cNvPr>
          <p:cNvSpPr txBox="1"/>
          <p:nvPr/>
        </p:nvSpPr>
        <p:spPr>
          <a:xfrm>
            <a:off x="3066152" y="4953000"/>
            <a:ext cx="30820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Stata Webinar</a:t>
            </a:r>
          </a:p>
          <a:p>
            <a:pPr algn="ctr"/>
            <a:r>
              <a:rPr lang="en-US" sz="3200" dirty="0"/>
              <a:t>October 16, 2024</a:t>
            </a:r>
          </a:p>
        </p:txBody>
      </p:sp>
    </p:spTree>
    <p:extLst>
      <p:ext uri="{BB962C8B-B14F-4D97-AF65-F5344CB8AC3E}">
        <p14:creationId xmlns:p14="http://schemas.microsoft.com/office/powerpoint/2010/main" val="2282762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2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One Sample Mean Test</a:t>
            </a:r>
            <a:br>
              <a:rPr lang="en-US" dirty="0"/>
            </a:br>
            <a:r>
              <a:rPr lang="en-US" sz="3600" dirty="0"/>
              <a:t>(</a:t>
            </a:r>
            <a:r>
              <a:rPr lang="el-GR" sz="3600" dirty="0"/>
              <a:t>σ</a:t>
            </a:r>
            <a:r>
              <a:rPr lang="en-US" sz="3600" dirty="0"/>
              <a:t> known)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95600" y="2971800"/>
                <a:ext cx="3015954" cy="14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𝑧</m:t>
                      </m:r>
                      <m:r>
                        <a:rPr lang="en-US" sz="4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44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4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4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2971800"/>
                <a:ext cx="3015954" cy="14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68680" y="2057400"/>
            <a:ext cx="2892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Test Statistic: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10840" y="4800600"/>
                <a:ext cx="2784095" cy="1490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𝑧</m:t>
                      </m:r>
                      <m:r>
                        <a:rPr lang="en-US" sz="4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4400" b="0" i="1" smtClean="0">
                              <a:latin typeface="Cambria Math"/>
                            </a:rPr>
                            <m:t>−0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4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0840" y="4800600"/>
                <a:ext cx="2784095" cy="14909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H="1">
            <a:off x="5694935" y="6019800"/>
            <a:ext cx="858265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68440" y="5553749"/>
            <a:ext cx="19460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How do we 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choose n?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77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9812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Alpha Level</a:t>
            </a:r>
          </a:p>
        </p:txBody>
      </p:sp>
      <p:cxnSp>
        <p:nvCxnSpPr>
          <p:cNvPr id="6" name="Straight Arrow Connector 5"/>
          <p:cNvCxnSpPr>
            <a:stCxn id="8" idx="2"/>
          </p:cNvCxnSpPr>
          <p:nvPr/>
        </p:nvCxnSpPr>
        <p:spPr>
          <a:xfrm>
            <a:off x="5013960" y="3468707"/>
            <a:ext cx="15240" cy="1560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04113" y="25146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79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6"/>
            <a:ext cx="8229600" cy="838201"/>
          </a:xfrm>
        </p:spPr>
        <p:txBody>
          <a:bodyPr/>
          <a:lstStyle/>
          <a:p>
            <a:r>
              <a:rPr lang="en-US" dirty="0"/>
              <a:t>Critical Value and Alpha Level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" y="2057400"/>
            <a:ext cx="8046156" cy="4525963"/>
          </a:xfrm>
        </p:spPr>
      </p:pic>
      <p:cxnSp>
        <p:nvCxnSpPr>
          <p:cNvPr id="6" name="Straight Arrow Connector 5"/>
          <p:cNvCxnSpPr>
            <a:stCxn id="8" idx="2"/>
          </p:cNvCxnSpPr>
          <p:nvPr/>
        </p:nvCxnSpPr>
        <p:spPr>
          <a:xfrm>
            <a:off x="4940526" y="3544907"/>
            <a:ext cx="15240" cy="1560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30679" y="25908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5687286" y="25101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5" name="Left Arrow 4"/>
          <p:cNvSpPr/>
          <p:nvPr/>
        </p:nvSpPr>
        <p:spPr>
          <a:xfrm>
            <a:off x="1602964" y="25101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955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2" y="1692276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Alpha Level</a:t>
            </a:r>
          </a:p>
        </p:txBody>
      </p:sp>
      <p:cxnSp>
        <p:nvCxnSpPr>
          <p:cNvPr id="6" name="Straight Arrow Connector 5"/>
          <p:cNvCxnSpPr>
            <a:stCxn id="8" idx="2"/>
          </p:cNvCxnSpPr>
          <p:nvPr/>
        </p:nvCxnSpPr>
        <p:spPr>
          <a:xfrm>
            <a:off x="5032660" y="3179783"/>
            <a:ext cx="15240" cy="1560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2813" y="2225676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5779420" y="2144987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5" name="Left Arrow 4"/>
          <p:cNvSpPr/>
          <p:nvPr/>
        </p:nvSpPr>
        <p:spPr>
          <a:xfrm>
            <a:off x="1695098" y="2144987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185552" y="4834722"/>
            <a:ext cx="593868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94660" y="4319568"/>
            <a:ext cx="10534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Alpha</a:t>
            </a:r>
          </a:p>
          <a:p>
            <a:pPr algn="ctr"/>
            <a:r>
              <a:rPr lang="en-US" sz="2800" b="1" dirty="0"/>
              <a:t>Level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7622" y="6172200"/>
                <a:ext cx="804297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𝐴𝑙𝑝h𝑎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&gt;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𝐶𝑟𝑖𝑡𝑖𝑐𝑎𝑙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𝑉𝑎𝑙𝑢𝑒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𝑁𝑢𝑙𝑙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𝑖𝑠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𝑡𝑟𝑢𝑒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22" y="6172200"/>
                <a:ext cx="804297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465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Distribution Under the Alternative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981200"/>
            <a:ext cx="8046156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25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4922237" y="36211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12391" y="26670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47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4922237" y="36211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12391" y="26670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668998" y="25863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8" name="Left Arrow 7"/>
          <p:cNvSpPr/>
          <p:nvPr/>
        </p:nvSpPr>
        <p:spPr>
          <a:xfrm>
            <a:off x="1584676" y="25863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16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4338"/>
            <a:ext cx="8229600" cy="803299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5013959" y="30877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04113" y="21336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760720" y="20529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8" name="Left Arrow 7"/>
          <p:cNvSpPr/>
          <p:nvPr/>
        </p:nvSpPr>
        <p:spPr>
          <a:xfrm>
            <a:off x="1676398" y="20529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63786" y="4495799"/>
            <a:ext cx="593868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5923" y="4114800"/>
            <a:ext cx="1135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𝑃𝑜𝑤𝑒𝑟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&gt;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𝐶𝑟𝑖𝑡𝑖𝑐𝑎𝑙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𝑉𝑎𝑙𝑢𝑒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𝐴𝑙𝑡𝑒𝑟𝑛𝑎𝑡𝑖𝑣𝑒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𝑖𝑠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𝑡𝑟𝑢𝑒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47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4338"/>
            <a:ext cx="8229600" cy="803299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5013959" y="30877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04113" y="21336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760720" y="20529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8" name="Left Arrow 7"/>
          <p:cNvSpPr/>
          <p:nvPr/>
        </p:nvSpPr>
        <p:spPr>
          <a:xfrm>
            <a:off x="1676398" y="20529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63786" y="4495799"/>
            <a:ext cx="593868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5923" y="4114800"/>
            <a:ext cx="1135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𝑃𝑜𝑤𝑒𝑟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&gt;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𝐶𝑟𝑖𝑡𝑖𝑐𝑎𝑙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𝑉𝑎𝑙𝑢𝑒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𝐴𝑙𝑡𝑒𝑟𝑛𝑎𝑡𝑖𝑣𝑒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𝑖𝑠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𝑡𝑟𝑢𝑒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21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Alpha Level and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/>
              <a:t>Alpha Level:</a:t>
            </a:r>
          </a:p>
          <a:p>
            <a:pPr lvl="1"/>
            <a:r>
              <a:rPr lang="en-US" dirty="0"/>
              <a:t>The probability of rejecting the null hypothesis assuming that the </a:t>
            </a:r>
            <a:r>
              <a:rPr lang="en-US" u="sng" dirty="0"/>
              <a:t>null hypothesis is true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Statistical Power: </a:t>
            </a:r>
          </a:p>
          <a:p>
            <a:pPr lvl="1"/>
            <a:r>
              <a:rPr lang="en-US" dirty="0"/>
              <a:t>The probability of rejecting the null hypothesis assuming that the </a:t>
            </a:r>
            <a:r>
              <a:rPr lang="en-US" u="sng" dirty="0"/>
              <a:t>alternative hypothesis is true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5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534400" cy="4068763"/>
          </a:xfrm>
        </p:spPr>
        <p:txBody>
          <a:bodyPr/>
          <a:lstStyle/>
          <a:p>
            <a:r>
              <a:rPr lang="en-US" dirty="0"/>
              <a:t>You can download all of the slides, datasets and do-files here:</a:t>
            </a:r>
          </a:p>
          <a:p>
            <a:endParaRPr lang="en-US" dirty="0"/>
          </a:p>
          <a:p>
            <a:pPr marL="0" lvl="0" indent="0" algn="ctr">
              <a:buNone/>
              <a:defRPr/>
            </a:pPr>
            <a:r>
              <a:rPr lang="en-US" b="1" dirty="0">
                <a:hlinkClick r:id="rId2"/>
              </a:rPr>
              <a:t>https://tinyurl.com/StataPSS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331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44" y="1692276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Effect Size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3977922" y="3063876"/>
            <a:ext cx="1219200" cy="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40051" y="2394397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Effect Size (</a:t>
            </a:r>
            <a:r>
              <a:rPr lang="el-GR" sz="2400" b="1" dirty="0"/>
              <a:t>δ</a:t>
            </a:r>
            <a:r>
              <a:rPr lang="en-US" sz="2400" b="1" dirty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36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Effect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Effect Size can be defined two ways:</a:t>
                </a:r>
              </a:p>
              <a:p>
                <a:endParaRPr lang="en-US" sz="4000" dirty="0"/>
              </a:p>
              <a:p>
                <a:pPr lvl="1"/>
                <a:r>
                  <a:rPr lang="en-US" sz="3600" dirty="0"/>
                  <a:t>Unscaled:   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sz="3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3600" dirty="0"/>
              </a:p>
              <a:p>
                <a:endParaRPr lang="en-US" sz="4000" dirty="0"/>
              </a:p>
              <a:p>
                <a:pPr lvl="1"/>
                <a:r>
                  <a:rPr lang="en-US" sz="3600" dirty="0"/>
                  <a:t>Scaled:	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sub>
                        </m:sSub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  <a:blipFill rotWithShape="0">
                <a:blip r:embed="rId2"/>
                <a:stretch>
                  <a:fillRect l="-2370" t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726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To Solve For Sample Size: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must specify:</a:t>
            </a:r>
          </a:p>
          <a:p>
            <a:pPr lvl="1"/>
            <a:r>
              <a:rPr lang="en-US" dirty="0"/>
              <a:t>Alpha</a:t>
            </a:r>
          </a:p>
          <a:p>
            <a:pPr lvl="2"/>
            <a:r>
              <a:rPr lang="en-US" dirty="0"/>
              <a:t>One-sided or two-sided</a:t>
            </a:r>
          </a:p>
          <a:p>
            <a:pPr lvl="2"/>
            <a:r>
              <a:rPr lang="en-US" dirty="0"/>
              <a:t>Typically 0.05 or 0.01</a:t>
            </a:r>
          </a:p>
          <a:p>
            <a:pPr lvl="1"/>
            <a:r>
              <a:rPr lang="en-US" dirty="0"/>
              <a:t>Power</a:t>
            </a:r>
          </a:p>
          <a:p>
            <a:pPr lvl="2"/>
            <a:r>
              <a:rPr lang="en-US" dirty="0"/>
              <a:t>Dictated by tradition or funding agency guidelines</a:t>
            </a:r>
          </a:p>
          <a:p>
            <a:pPr lvl="1"/>
            <a:r>
              <a:rPr lang="en-US" dirty="0"/>
              <a:t>Effect size</a:t>
            </a:r>
          </a:p>
          <a:p>
            <a:pPr lvl="2"/>
            <a:r>
              <a:rPr lang="en-US" dirty="0"/>
              <a:t>Difference between hypothesized parameter values</a:t>
            </a:r>
          </a:p>
          <a:p>
            <a:pPr lvl="1"/>
            <a:r>
              <a:rPr lang="en-US" dirty="0"/>
              <a:t>Variance</a:t>
            </a:r>
          </a:p>
          <a:p>
            <a:pPr lvl="2"/>
            <a:r>
              <a:rPr lang="en-US" dirty="0"/>
              <a:t>Based on previous studies or pilot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02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Sample Size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Assumptions</a:t>
                </a:r>
              </a:p>
              <a:p>
                <a:pPr lvl="1"/>
                <a:r>
                  <a:rPr lang="en-US" dirty="0">
                    <a:ea typeface="Cambria Math"/>
                  </a:rPr>
                  <a:t>Null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Alternative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Known variance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One-sided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lvl="1"/>
                <a:r>
                  <a:rPr lang="en-US" dirty="0"/>
                  <a:t>Power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=0.80</m:t>
                    </m:r>
                  </m:oMath>
                </a14:m>
                <a:r>
                  <a:rPr lang="en-US" dirty="0"/>
                  <a:t>    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=0.20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Effect size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0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69" y="4473485"/>
            <a:ext cx="4239137" cy="238451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8" y="0"/>
            <a:ext cx="4191000" cy="2357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525" y="2590800"/>
            <a:ext cx="3906275" cy="1453840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>
          <a:xfrm>
            <a:off x="4560945" y="4473485"/>
            <a:ext cx="479310" cy="794060"/>
          </a:xfrm>
          <a:prstGeom prst="rightBrace">
            <a:avLst/>
          </a:prstGeom>
          <a:ln w="47625">
            <a:solidFill>
              <a:schemeClr val="tx1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91" y="94298"/>
            <a:ext cx="4023360" cy="226314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810125" y="3962400"/>
            <a:ext cx="0" cy="685800"/>
          </a:xfrm>
          <a:prstGeom prst="line">
            <a:avLst/>
          </a:prstGeom>
          <a:ln w="508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26080" y="1828800"/>
            <a:ext cx="609600" cy="457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35680" y="2286000"/>
            <a:ext cx="426720" cy="533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296536" y="1828800"/>
            <a:ext cx="609600" cy="457200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486400" y="2286000"/>
            <a:ext cx="810136" cy="53340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Sample Size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0" y="1676400"/>
                <a:ext cx="3333670" cy="1060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𝑛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3200" b="0" i="1" smtClean="0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sz="3200" b="0" i="1" smtClean="0">
                                          <a:latin typeface="Cambria Math"/>
                                          <a:ea typeface="Cambria Math"/>
                                        </a:rPr>
                                        <m:t>𝛼</m:t>
                                      </m:r>
                                    </m:sub>
                                  </m:sSub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3200" b="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/>
                                      <a:ea typeface="Cambria Math"/>
                                    </a:rPr>
                                    <m:t>𝛿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676400"/>
                <a:ext cx="3333670" cy="10604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68915" y="3048000"/>
                <a:ext cx="4029116" cy="1296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1.64−(−0.84)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915" y="3048000"/>
                <a:ext cx="4029116" cy="12960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74590" y="4645370"/>
                <a:ext cx="1920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=6.1504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590" y="4645370"/>
                <a:ext cx="192091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24839" y="5562600"/>
                <a:ext cx="92544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839" y="5562600"/>
                <a:ext cx="92544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57200" y="6383327"/>
            <a:ext cx="8424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Note: we cannot have 0.1504 people so our sample size must be 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1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432434"/>
            <a:ext cx="8229600" cy="5196966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pPr lvl="1"/>
            <a:r>
              <a:rPr lang="en-US" sz="2000" dirty="0"/>
              <a:t>Null and alternative hypotheses</a:t>
            </a:r>
          </a:p>
          <a:p>
            <a:pPr lvl="1"/>
            <a:r>
              <a:rPr lang="en-US" sz="2000" dirty="0"/>
              <a:t>Critical values, alpha levels, and power</a:t>
            </a:r>
          </a:p>
          <a:p>
            <a:pPr lvl="1"/>
            <a:r>
              <a:rPr lang="en-US" sz="2000" dirty="0"/>
              <a:t>Effect sizes</a:t>
            </a:r>
          </a:p>
          <a:p>
            <a:r>
              <a:rPr lang="en-US" dirty="0"/>
              <a:t>Power and Sample Size Using Stata</a:t>
            </a:r>
          </a:p>
          <a:p>
            <a:pPr lvl="1"/>
            <a:r>
              <a:rPr lang="en-US" sz="2000" dirty="0"/>
              <a:t>Calculate sample size</a:t>
            </a:r>
          </a:p>
          <a:p>
            <a:pPr lvl="1"/>
            <a:r>
              <a:rPr lang="en-US" sz="2000" dirty="0"/>
              <a:t>Calculate power</a:t>
            </a:r>
          </a:p>
          <a:p>
            <a:pPr lvl="1"/>
            <a:r>
              <a:rPr lang="en-US" sz="2000" dirty="0"/>
              <a:t>Calculate minimum-detectable effect size</a:t>
            </a:r>
          </a:p>
          <a:p>
            <a:r>
              <a:rPr lang="en-US" dirty="0"/>
              <a:t>Strategies to Increase Power</a:t>
            </a:r>
          </a:p>
          <a:p>
            <a:pPr lvl="1"/>
            <a:r>
              <a:rPr lang="en-US" sz="2000" dirty="0"/>
              <a:t>Increase the sample size</a:t>
            </a:r>
          </a:p>
          <a:p>
            <a:pPr lvl="1"/>
            <a:r>
              <a:rPr lang="en-US" sz="2000" dirty="0"/>
              <a:t>Increase the effect size</a:t>
            </a:r>
          </a:p>
          <a:p>
            <a:pPr lvl="1"/>
            <a:r>
              <a:rPr lang="en-US" sz="2000" dirty="0"/>
              <a:t>Survey sampling methods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09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CA92A6-BF45-F3C0-6179-08FBA92478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2500" b="5555"/>
          <a:stretch/>
        </p:blipFill>
        <p:spPr>
          <a:xfrm>
            <a:off x="152400" y="762000"/>
            <a:ext cx="3048000" cy="58881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05D07C-A173-310A-6964-EC7B798A67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667" t="5556" r="20000" b="8518"/>
          <a:stretch/>
        </p:blipFill>
        <p:spPr>
          <a:xfrm>
            <a:off x="3594538" y="914400"/>
            <a:ext cx="5549462" cy="5029200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C1DFFD2E-F4E8-9B8E-796F-F297377615C5}"/>
              </a:ext>
            </a:extLst>
          </p:cNvPr>
          <p:cNvSpPr/>
          <p:nvPr/>
        </p:nvSpPr>
        <p:spPr>
          <a:xfrm>
            <a:off x="457200" y="5853684"/>
            <a:ext cx="978408" cy="484632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Bent-Up 33">
            <a:extLst>
              <a:ext uri="{FF2B5EF4-FFF2-40B4-BE49-F238E27FC236}">
                <a16:creationId xmlns:a16="http://schemas.microsoft.com/office/drawing/2014/main" id="{11212ABD-4955-FADF-4B8A-37CADF38BD0B}"/>
              </a:ext>
            </a:extLst>
          </p:cNvPr>
          <p:cNvSpPr/>
          <p:nvPr/>
        </p:nvSpPr>
        <p:spPr>
          <a:xfrm rot="5400000" flipH="1">
            <a:off x="1079938" y="3314970"/>
            <a:ext cx="5029200" cy="484632"/>
          </a:xfrm>
          <a:prstGeom prst="bentUpArrow">
            <a:avLst>
              <a:gd name="adj1" fmla="val 25000"/>
              <a:gd name="adj2" fmla="val 22612"/>
              <a:gd name="adj3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182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27F8E1-310D-0A87-AB0E-DCCFEB330B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666" t="10001" r="30000" b="17407"/>
          <a:stretch/>
        </p:blipFill>
        <p:spPr>
          <a:xfrm>
            <a:off x="1229232" y="620518"/>
            <a:ext cx="6619368" cy="623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13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91" y="1295400"/>
            <a:ext cx="6973018" cy="4572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4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432434"/>
            <a:ext cx="8229600" cy="5196966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pPr lvl="1"/>
            <a:r>
              <a:rPr lang="en-US" sz="2000" dirty="0"/>
              <a:t>Null and alternative hypotheses</a:t>
            </a:r>
          </a:p>
          <a:p>
            <a:pPr lvl="1"/>
            <a:r>
              <a:rPr lang="en-US" sz="2000" dirty="0"/>
              <a:t>Critical values, alpha levels, and power</a:t>
            </a:r>
          </a:p>
          <a:p>
            <a:pPr lvl="1"/>
            <a:r>
              <a:rPr lang="en-US" sz="2000" dirty="0"/>
              <a:t>Effect sizes</a:t>
            </a:r>
          </a:p>
          <a:p>
            <a:r>
              <a:rPr lang="en-US" dirty="0"/>
              <a:t>Power and Sample Size Using Stata</a:t>
            </a:r>
          </a:p>
          <a:p>
            <a:pPr lvl="1"/>
            <a:r>
              <a:rPr lang="en-US" sz="2000" dirty="0"/>
              <a:t>Calculate sample size</a:t>
            </a:r>
          </a:p>
          <a:p>
            <a:pPr lvl="1"/>
            <a:r>
              <a:rPr lang="en-US" sz="2000" dirty="0"/>
              <a:t>Calculate power</a:t>
            </a:r>
          </a:p>
          <a:p>
            <a:pPr lvl="1"/>
            <a:r>
              <a:rPr lang="en-US" sz="2000" dirty="0"/>
              <a:t>Calculate minimum-detectable effect size</a:t>
            </a:r>
          </a:p>
          <a:p>
            <a:r>
              <a:rPr lang="en-US" dirty="0"/>
              <a:t>Strategies to Increase Power</a:t>
            </a:r>
          </a:p>
          <a:p>
            <a:pPr lvl="1"/>
            <a:r>
              <a:rPr lang="en-US" sz="2000" dirty="0"/>
              <a:t>Increase the sample size</a:t>
            </a:r>
          </a:p>
          <a:p>
            <a:pPr lvl="1"/>
            <a:r>
              <a:rPr lang="en-US" sz="2000" dirty="0"/>
              <a:t>Increase the effect size</a:t>
            </a:r>
          </a:p>
          <a:p>
            <a:pPr lvl="1"/>
            <a:r>
              <a:rPr lang="en-US" sz="2000" dirty="0"/>
              <a:t>Survey sampling methods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966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02081"/>
            <a:ext cx="8229600" cy="1295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if our sample size is already known?  </a:t>
            </a:r>
          </a:p>
          <a:p>
            <a:pPr marL="0" indent="0">
              <a:buNone/>
            </a:pPr>
            <a:r>
              <a:rPr lang="en-US" dirty="0"/>
              <a:t>How can we calculate power?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2918817"/>
            <a:ext cx="3357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power (</a:t>
            </a:r>
            <a:r>
              <a:rPr lang="el-GR" sz="2800" u="sng" dirty="0"/>
              <a:t>π</a:t>
            </a:r>
            <a:r>
              <a:rPr lang="en-US" sz="2800" u="sng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579266"/>
            <a:ext cx="7941116" cy="17425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66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To solve for power: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must specify:</a:t>
            </a:r>
          </a:p>
          <a:p>
            <a:pPr lvl="1"/>
            <a:r>
              <a:rPr lang="en-US" dirty="0"/>
              <a:t>Alpha</a:t>
            </a:r>
          </a:p>
          <a:p>
            <a:pPr lvl="2"/>
            <a:r>
              <a:rPr lang="en-US" dirty="0"/>
              <a:t>One-sided or two-sided</a:t>
            </a:r>
          </a:p>
          <a:p>
            <a:pPr lvl="2"/>
            <a:r>
              <a:rPr lang="en-US" dirty="0"/>
              <a:t>Typically 0.05 or 0.01</a:t>
            </a:r>
          </a:p>
          <a:p>
            <a:pPr lvl="1"/>
            <a:r>
              <a:rPr lang="en-US" dirty="0"/>
              <a:t>Sample Size</a:t>
            </a:r>
          </a:p>
          <a:p>
            <a:pPr lvl="2"/>
            <a:r>
              <a:rPr lang="en-US" dirty="0"/>
              <a:t>Dictated by logistical or budgetary constraints</a:t>
            </a:r>
          </a:p>
          <a:p>
            <a:pPr lvl="1"/>
            <a:r>
              <a:rPr lang="en-US" dirty="0"/>
              <a:t>Effect size</a:t>
            </a:r>
          </a:p>
          <a:p>
            <a:pPr lvl="2"/>
            <a:r>
              <a:rPr lang="en-US" dirty="0"/>
              <a:t>Difference between hypothesized parameter values</a:t>
            </a:r>
          </a:p>
          <a:p>
            <a:pPr lvl="1"/>
            <a:r>
              <a:rPr lang="en-US" dirty="0"/>
              <a:t>Variance</a:t>
            </a:r>
          </a:p>
          <a:p>
            <a:pPr lvl="2"/>
            <a:r>
              <a:rPr lang="en-US" dirty="0"/>
              <a:t>Based on previous studies or pilot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183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Power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Assumptions</a:t>
                </a:r>
              </a:p>
              <a:p>
                <a:pPr lvl="1"/>
                <a:r>
                  <a:rPr lang="en-US" dirty="0">
                    <a:ea typeface="Cambria Math"/>
                  </a:rPr>
                  <a:t>Null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Alternative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Known variance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One-sided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lvl="1"/>
                <a:r>
                  <a:rPr lang="en-US" dirty="0"/>
                  <a:t>Sample size = n = 5</a:t>
                </a:r>
              </a:p>
              <a:p>
                <a:pPr lvl="1"/>
                <a:r>
                  <a:rPr lang="en-US" dirty="0"/>
                  <a:t>Effect size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229600" cy="4525963"/>
              </a:xfrm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86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Power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59983" y="1981200"/>
                <a:ext cx="3760325" cy="5903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i="1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𝑛</m:t>
                              </m:r>
                            </m:e>
                          </m:rad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32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983" y="1981200"/>
                <a:ext cx="3760325" cy="5903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48000" y="5791200"/>
                <a:ext cx="1920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=0.7244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5791200"/>
                <a:ext cx="1920910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69583" y="5029199"/>
            <a:ext cx="4793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display normal(.59606798)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41622" y="3113631"/>
                <a:ext cx="3709670" cy="692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i="1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</m:rad>
                          <m:r>
                            <a:rPr lang="en-US" sz="3200" b="0" i="1" smtClean="0">
                              <a:latin typeface="Cambria Math"/>
                            </a:rPr>
                            <m:t>(1)</m:t>
                          </m:r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1.64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622" y="3113631"/>
                <a:ext cx="3709670" cy="69236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57448" y="4114800"/>
                <a:ext cx="235609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i="1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.596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448" y="4114800"/>
                <a:ext cx="2356094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21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EF724E-18F6-75B0-FA93-2123145C4D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666" t="8518" r="29167" b="18889"/>
          <a:stretch/>
        </p:blipFill>
        <p:spPr>
          <a:xfrm>
            <a:off x="1216404" y="653314"/>
            <a:ext cx="6711191" cy="620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93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553" y="1295400"/>
            <a:ext cx="5980894" cy="4572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75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if our sample size is already known and our funding agency requires 80% power?  </a:t>
            </a:r>
          </a:p>
          <a:p>
            <a:pPr marL="0" indent="0">
              <a:buNone/>
            </a:pPr>
            <a:r>
              <a:rPr lang="en-US" dirty="0"/>
              <a:t>What is the minimum detectable effect size?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657600"/>
            <a:ext cx="6973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minimum detectable effect size (</a:t>
            </a:r>
            <a:r>
              <a:rPr lang="el-GR" sz="2800" u="sng" dirty="0"/>
              <a:t>δ</a:t>
            </a:r>
            <a:r>
              <a:rPr lang="en-US" sz="2800" u="sng" dirty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573392"/>
            <a:ext cx="3668706" cy="1288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446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To solve for effect size: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22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must specify:</a:t>
            </a:r>
          </a:p>
          <a:p>
            <a:pPr lvl="1"/>
            <a:r>
              <a:rPr lang="en-US" dirty="0"/>
              <a:t>Alpha</a:t>
            </a:r>
          </a:p>
          <a:p>
            <a:pPr lvl="2"/>
            <a:r>
              <a:rPr lang="en-US" dirty="0"/>
              <a:t>One-sided or two-sided</a:t>
            </a:r>
          </a:p>
          <a:p>
            <a:pPr lvl="2"/>
            <a:r>
              <a:rPr lang="en-US" dirty="0"/>
              <a:t>Typically 0.05 or 0.01</a:t>
            </a:r>
          </a:p>
          <a:p>
            <a:pPr lvl="1"/>
            <a:r>
              <a:rPr lang="en-US" dirty="0"/>
              <a:t>Sample Size</a:t>
            </a:r>
          </a:p>
          <a:p>
            <a:pPr lvl="2"/>
            <a:r>
              <a:rPr lang="en-US" dirty="0"/>
              <a:t>Dictated by logistical or budgetary constraints</a:t>
            </a:r>
          </a:p>
          <a:p>
            <a:pPr lvl="1"/>
            <a:r>
              <a:rPr lang="en-US" dirty="0"/>
              <a:t>Power</a:t>
            </a:r>
          </a:p>
          <a:p>
            <a:pPr lvl="2"/>
            <a:r>
              <a:rPr lang="en-US" dirty="0"/>
              <a:t>Dictated by tradition or funding agency guidelines</a:t>
            </a:r>
          </a:p>
          <a:p>
            <a:pPr lvl="1"/>
            <a:r>
              <a:rPr lang="en-US" dirty="0"/>
              <a:t>Variance</a:t>
            </a:r>
          </a:p>
          <a:p>
            <a:pPr lvl="2"/>
            <a:r>
              <a:rPr lang="en-US" dirty="0"/>
              <a:t>Based on previous studies or pilot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614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rmAutofit fontScale="90000"/>
          </a:bodyPr>
          <a:lstStyle/>
          <a:p>
            <a:r>
              <a:rPr lang="en-US" dirty="0"/>
              <a:t>Calculate Minimum Detectable Effect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812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Assumptions</a:t>
                </a:r>
              </a:p>
              <a:p>
                <a:pPr lvl="1"/>
                <a:r>
                  <a:rPr lang="en-US" dirty="0">
                    <a:ea typeface="Cambria Math"/>
                  </a:rPr>
                  <a:t>Null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Alternative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Known variance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One-sided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lvl="1"/>
                <a:r>
                  <a:rPr lang="en-US" dirty="0"/>
                  <a:t>Sample size = n = 5</a:t>
                </a:r>
              </a:p>
              <a:p>
                <a:pPr lvl="1"/>
                <a:r>
                  <a:rPr lang="en-US" dirty="0"/>
                  <a:t>Power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=0.80</m:t>
                    </m:r>
                  </m:oMath>
                </a14:m>
                <a:r>
                  <a:rPr lang="en-US" dirty="0"/>
                  <a:t>    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=0.20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81200"/>
                <a:ext cx="8229600" cy="4525963"/>
              </a:xfrm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6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rmAutofit fontScale="90000"/>
          </a:bodyPr>
          <a:lstStyle/>
          <a:p>
            <a:r>
              <a:rPr lang="en-US" dirty="0"/>
              <a:t>Calculate Minimum Detectable Effect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0" y="2057400"/>
                <a:ext cx="3360856" cy="1216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US" sz="32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057400"/>
                <a:ext cx="3360856" cy="121642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17788" y="5532120"/>
                <a:ext cx="12202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3200" dirty="0"/>
                  <a:t>1.11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788" y="5532120"/>
                <a:ext cx="1220206" cy="584775"/>
              </a:xfrm>
              <a:prstGeom prst="rect">
                <a:avLst/>
              </a:prstGeom>
              <a:blipFill rotWithShape="0">
                <a:blip r:embed="rId3"/>
                <a:stretch>
                  <a:fillRect t="-12632" r="-12000" b="-3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52800" y="3733800"/>
                <a:ext cx="3798412" cy="11401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1.64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(−0.84)</m:t>
                              </m:r>
                              <m:r>
                                <a:rPr lang="en-US" sz="3200" i="1" smtClean="0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3733800"/>
                <a:ext cx="3798412" cy="11401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92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39240"/>
            <a:ext cx="2703534" cy="381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524000"/>
            <a:ext cx="5913744" cy="3779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9083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2FFC55-BA52-E40E-37D1-E030DBB2E9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500" t="11481" r="30000" b="15926"/>
          <a:stretch/>
        </p:blipFill>
        <p:spPr>
          <a:xfrm>
            <a:off x="1143124" y="615696"/>
            <a:ext cx="6497092" cy="62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539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43000"/>
            <a:ext cx="7735105" cy="48768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843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79120" y="2189609"/>
            <a:ext cx="3357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power (</a:t>
            </a:r>
            <a:r>
              <a:rPr lang="el-GR" sz="2800" u="sng" dirty="0"/>
              <a:t>π</a:t>
            </a:r>
            <a:r>
              <a:rPr lang="en-US" sz="2800" u="sng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304800"/>
            <a:ext cx="4078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sample size (n)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" y="4810780"/>
            <a:ext cx="6973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minimum detectable effect size (</a:t>
            </a:r>
            <a:r>
              <a:rPr lang="el-GR" sz="2800" u="sng" dirty="0"/>
              <a:t>δ</a:t>
            </a:r>
            <a:r>
              <a:rPr lang="en-US" sz="2800" u="sng" dirty="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38" y="900995"/>
            <a:ext cx="2819595" cy="1049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38" y="5726572"/>
            <a:ext cx="2518978" cy="8847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" y="2850058"/>
            <a:ext cx="7941116" cy="174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318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432434"/>
            <a:ext cx="8229600" cy="5196966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pPr lvl="1"/>
            <a:r>
              <a:rPr lang="en-US" sz="2000" dirty="0"/>
              <a:t>Null and alternative hypotheses</a:t>
            </a:r>
          </a:p>
          <a:p>
            <a:pPr lvl="1"/>
            <a:r>
              <a:rPr lang="en-US" sz="2000" dirty="0"/>
              <a:t>Critical values, alpha levels, and power</a:t>
            </a:r>
          </a:p>
          <a:p>
            <a:pPr lvl="1"/>
            <a:r>
              <a:rPr lang="en-US" sz="2000" dirty="0"/>
              <a:t>Effect sizes</a:t>
            </a:r>
          </a:p>
          <a:p>
            <a:r>
              <a:rPr lang="en-US" dirty="0"/>
              <a:t>Power and Sample Size Using Stata</a:t>
            </a:r>
          </a:p>
          <a:p>
            <a:pPr lvl="1"/>
            <a:r>
              <a:rPr lang="en-US" sz="2000" dirty="0"/>
              <a:t>Calculate sample size</a:t>
            </a:r>
          </a:p>
          <a:p>
            <a:pPr lvl="1"/>
            <a:r>
              <a:rPr lang="en-US" sz="2000" dirty="0"/>
              <a:t>Calculate power</a:t>
            </a:r>
          </a:p>
          <a:p>
            <a:pPr lvl="1"/>
            <a:r>
              <a:rPr lang="en-US" sz="2000" dirty="0"/>
              <a:t>Calculate minimum-detectable effect size</a:t>
            </a:r>
          </a:p>
          <a:p>
            <a:r>
              <a:rPr lang="en-US" dirty="0"/>
              <a:t>Strategies to Increase Power</a:t>
            </a:r>
          </a:p>
          <a:p>
            <a:pPr lvl="1"/>
            <a:r>
              <a:rPr lang="en-US" sz="2000" dirty="0"/>
              <a:t>Increase the sample size</a:t>
            </a:r>
          </a:p>
          <a:p>
            <a:pPr lvl="1"/>
            <a:r>
              <a:rPr lang="en-US" sz="2000" dirty="0"/>
              <a:t>Increase the effect size</a:t>
            </a:r>
          </a:p>
          <a:p>
            <a:pPr lvl="1"/>
            <a:r>
              <a:rPr lang="en-US" sz="2000" dirty="0"/>
              <a:t>Survey sampling methods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529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Strategies to Increase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r>
              <a:rPr lang="en-US" sz="4000" dirty="0"/>
              <a:t>Increase the effect size</a:t>
            </a:r>
          </a:p>
          <a:p>
            <a:r>
              <a:rPr lang="en-US" sz="4000" dirty="0"/>
              <a:t>Increase the sample size</a:t>
            </a:r>
          </a:p>
          <a:p>
            <a:r>
              <a:rPr lang="en-US" sz="4000" dirty="0"/>
              <a:t>Survey sampling methods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093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>
            <a:normAutofit/>
          </a:bodyPr>
          <a:lstStyle/>
          <a:p>
            <a:r>
              <a:rPr lang="en-US" sz="4000" dirty="0"/>
              <a:t>Increase the Effect Size</a:t>
            </a:r>
          </a:p>
        </p:txBody>
      </p:sp>
      <p:pic>
        <p:nvPicPr>
          <p:cNvPr id="3" name="mu_al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600200"/>
            <a:ext cx="9144000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2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rmAutofit/>
          </a:bodyPr>
          <a:lstStyle/>
          <a:p>
            <a:r>
              <a:rPr lang="en-US" sz="4000" dirty="0"/>
              <a:t>Increase the Sample Size</a:t>
            </a:r>
          </a:p>
        </p:txBody>
      </p:sp>
      <p:pic>
        <p:nvPicPr>
          <p:cNvPr id="3" name="mu_al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524000"/>
            <a:ext cx="9144000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0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altLang="en-US" dirty="0"/>
              <a:t>Sampling Concepts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20624" y="1981200"/>
            <a:ext cx="8458200" cy="4525963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sz="3600" dirty="0"/>
              <a:t>Probability vs Non-Probability Sampling</a:t>
            </a:r>
          </a:p>
          <a:p>
            <a:r>
              <a:rPr lang="en-US" altLang="en-US" sz="3600" dirty="0"/>
              <a:t>Sampling With and Without Replacement</a:t>
            </a:r>
          </a:p>
          <a:p>
            <a:r>
              <a:rPr lang="en-US" altLang="en-US" sz="3600" dirty="0"/>
              <a:t>Finite Population Correction Factor (FPC)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290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Probability Sampling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b="1" u="sng" dirty="0"/>
              <a:t>Probability Sampling</a:t>
            </a:r>
            <a:r>
              <a:rPr lang="en-US" altLang="en-US" dirty="0"/>
              <a:t> refers to the idea that we can compute the probability that any element in the population is selected for the sample.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If we cannot compute these probabilities then we would have a Non-probability Sample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109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Probability Sampling</a:t>
            </a: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1524000" y="1676400"/>
            <a:ext cx="5943600" cy="3810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2895600" y="2514600"/>
            <a:ext cx="4572000" cy="2971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277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Target Population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2895600" y="2514600"/>
            <a:ext cx="257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Sampling Frame</a:t>
            </a: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3276600" y="3013075"/>
            <a:ext cx="114776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</a:t>
            </a:r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6172200" y="4724400"/>
            <a:ext cx="1295400" cy="762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6172200" y="4648200"/>
            <a:ext cx="1268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Sample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6705600" y="5032375"/>
            <a:ext cx="36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514600" y="5715000"/>
          <a:ext cx="318770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69449" imgH="393529" progId="Equation.3">
                  <p:embed/>
                </p:oleObj>
              </mc:Choice>
              <mc:Fallback>
                <p:oleObj name="Equation" r:id="rId2" imgW="1269449" imgH="393529" progId="Equation.3">
                  <p:embed/>
                  <p:pic>
                    <p:nvPicPr>
                      <p:cNvPr id="205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5715000"/>
                        <a:ext cx="318770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88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Study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7736"/>
          </a:xfrm>
        </p:spPr>
        <p:txBody>
          <a:bodyPr>
            <a:normAutofit/>
          </a:bodyPr>
          <a:lstStyle/>
          <a:p>
            <a:r>
              <a:rPr lang="en-US" dirty="0"/>
              <a:t>In 1970 the average systolic blood pressure (SBP) in the United States was 100* mm/Hg.</a:t>
            </a:r>
          </a:p>
          <a:p>
            <a:r>
              <a:rPr lang="en-US" dirty="0"/>
              <a:t>Due to the increased prevalance of obesity (which is associated with higher SBP), we believe that the average SBP in 2019 is 110 mm/Hg.</a:t>
            </a:r>
          </a:p>
          <a:p>
            <a:r>
              <a:rPr lang="en-US" b="1" dirty="0"/>
              <a:t>How can we tell if the average SBP in 2019 is 100 or 110 and how many people must we measure to answer this question?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05400" y="6347936"/>
            <a:ext cx="387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I made up this number out of thin air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99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Non-Probability Sampling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1524000" y="1676400"/>
            <a:ext cx="5943600" cy="3810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2895600" y="2514600"/>
            <a:ext cx="4572000" cy="2971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277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Target Population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2895600" y="2514600"/>
            <a:ext cx="257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Sampling Frame</a:t>
            </a:r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3276600" y="3013075"/>
            <a:ext cx="93345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?</a:t>
            </a:r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6172200" y="4724400"/>
            <a:ext cx="1295400" cy="762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6172200" y="4648200"/>
            <a:ext cx="1268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Sample</a:t>
            </a:r>
          </a:p>
        </p:txBody>
      </p:sp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6705600" y="5032375"/>
            <a:ext cx="36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562225" y="5715000"/>
          <a:ext cx="30924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31366" imgH="393529" progId="Equation.3">
                  <p:embed/>
                </p:oleObj>
              </mc:Choice>
              <mc:Fallback>
                <p:oleObj name="Equation" r:id="rId2" imgW="1231366" imgH="393529" progId="Equation.3">
                  <p:embed/>
                  <p:pic>
                    <p:nvPicPr>
                      <p:cNvPr id="307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2225" y="5715000"/>
                        <a:ext cx="309245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4838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altLang="en-US" dirty="0"/>
              <a:t>Sampling Concepts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endParaRPr lang="en-US" altLang="en-US" sz="3600" dirty="0"/>
          </a:p>
          <a:p>
            <a:r>
              <a:rPr lang="en-US" altLang="en-US" sz="3600" dirty="0"/>
              <a:t>Probability vs Non-Probability Sampling</a:t>
            </a:r>
          </a:p>
          <a:p>
            <a:r>
              <a:rPr lang="en-US" altLang="en-US" sz="3600" b="1" dirty="0"/>
              <a:t>Sampling With and Without Replacement</a:t>
            </a:r>
          </a:p>
          <a:p>
            <a:r>
              <a:rPr lang="en-US" altLang="en-US" sz="3600" dirty="0"/>
              <a:t>Finite Population Correction Factor (FPC)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216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1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</a:t>
            </a:r>
            <a:r>
              <a:rPr lang="en-US" altLang="en-US"/>
              <a:t> Replacement</a:t>
            </a:r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5867400" y="4495800"/>
          <a:ext cx="31178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600" imgH="393700" progId="Equation.3">
                  <p:embed/>
                </p:oleObj>
              </mc:Choice>
              <mc:Fallback>
                <p:oleObj name="Equation" r:id="rId2" imgW="1244600" imgH="393700" progId="Equation.3">
                  <p:embed/>
                  <p:pic>
                    <p:nvPicPr>
                      <p:cNvPr id="4098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495800"/>
                        <a:ext cx="311785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4" name="Oval 7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5" name="Line 8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06" name="Line 9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07" name="Oval 10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8" name="Oval 11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9" name="Oval 12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0" name="Oval 13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1" name="Oval 14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2" name="Oval 15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3" name="Oval 16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4" name="Oval 17"/>
          <p:cNvSpPr>
            <a:spLocks noChangeAspect="1" noChangeArrowheads="1"/>
          </p:cNvSpPr>
          <p:nvPr/>
        </p:nvSpPr>
        <p:spPr bwMode="auto">
          <a:xfrm>
            <a:off x="2133600" y="37338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5" name="AutoShape 18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16" name="Text Box 19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  <p:graphicFrame>
        <p:nvGraphicFramePr>
          <p:cNvPr id="4099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6019800" y="3429000"/>
          <a:ext cx="27416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91726" imgH="393529" progId="Equation.3">
                  <p:embed/>
                </p:oleObj>
              </mc:Choice>
              <mc:Fallback>
                <p:oleObj name="Equation" r:id="rId4" imgW="1091726" imgH="393529" progId="Equation.3">
                  <p:embed/>
                  <p:pic>
                    <p:nvPicPr>
                      <p:cNvPr id="4099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429000"/>
                        <a:ext cx="274161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81159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1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</a:t>
            </a:r>
            <a:r>
              <a:rPr lang="en-US" altLang="en-US"/>
              <a:t> Replacement</a:t>
            </a:r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4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137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8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9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0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1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2" name="Oval 14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3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4" name="Oval 16"/>
          <p:cNvSpPr>
            <a:spLocks noChangeAspect="1" noChangeArrowheads="1"/>
          </p:cNvSpPr>
          <p:nvPr/>
        </p:nvSpPr>
        <p:spPr bwMode="auto">
          <a:xfrm>
            <a:off x="4800600" y="48768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5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</p:spTree>
    <p:extLst>
      <p:ext uri="{BB962C8B-B14F-4D97-AF65-F5344CB8AC3E}">
        <p14:creationId xmlns:p14="http://schemas.microsoft.com/office/powerpoint/2010/main" val="16956956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5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</a:t>
            </a:r>
            <a:r>
              <a:rPr lang="en-US" altLang="en-US"/>
              <a:t> Replacement</a:t>
            </a:r>
          </a:p>
        </p:txBody>
      </p:sp>
      <p:graphicFrame>
        <p:nvGraphicFramePr>
          <p:cNvPr id="5122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5867400" y="4495800"/>
          <a:ext cx="31178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600" imgH="393700" progId="Equation.3">
                  <p:embed/>
                </p:oleObj>
              </mc:Choice>
              <mc:Fallback>
                <p:oleObj name="Equation" r:id="rId2" imgW="1244600" imgH="393700" progId="Equation.3">
                  <p:embed/>
                  <p:pic>
                    <p:nvPicPr>
                      <p:cNvPr id="5122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495800"/>
                        <a:ext cx="311785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31" name="Oval 10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2" name="Oval 11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3" name="Oval 12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4" name="Oval 13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5" name="Oval 14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6" name="Oval 15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7" name="Oval 16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8" name="Oval 17"/>
          <p:cNvSpPr>
            <a:spLocks noChangeAspect="1" noChangeArrowheads="1"/>
          </p:cNvSpPr>
          <p:nvPr/>
        </p:nvSpPr>
        <p:spPr bwMode="auto">
          <a:xfrm>
            <a:off x="2133600" y="36576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9" name="AutoShape 18"/>
          <p:cNvSpPr>
            <a:spLocks noChangeArrowheads="1"/>
          </p:cNvSpPr>
          <p:nvPr/>
        </p:nvSpPr>
        <p:spPr bwMode="auto">
          <a:xfrm flipH="1">
            <a:off x="2057400" y="1524000"/>
            <a:ext cx="3884613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  <p:graphicFrame>
        <p:nvGraphicFramePr>
          <p:cNvPr id="5123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6019800" y="3429000"/>
          <a:ext cx="27416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91726" imgH="393529" progId="Equation.3">
                  <p:embed/>
                </p:oleObj>
              </mc:Choice>
              <mc:Fallback>
                <p:oleObj name="Equation" r:id="rId4" imgW="1091726" imgH="393529" progId="Equation.3">
                  <p:embed/>
                  <p:pic>
                    <p:nvPicPr>
                      <p:cNvPr id="5123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429000"/>
                        <a:ext cx="274161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92010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48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Without</a:t>
            </a:r>
            <a:r>
              <a:rPr lang="en-US" altLang="en-US"/>
              <a:t> Replacement</a:t>
            </a:r>
          </a:p>
        </p:txBody>
      </p:sp>
      <p:sp>
        <p:nvSpPr>
          <p:cNvPr id="6150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1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54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5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6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7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8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9" name="Oval 14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60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61" name="Oval 16"/>
          <p:cNvSpPr>
            <a:spLocks noChangeAspect="1" noChangeArrowheads="1"/>
          </p:cNvSpPr>
          <p:nvPr/>
        </p:nvSpPr>
        <p:spPr bwMode="auto">
          <a:xfrm>
            <a:off x="2133600" y="37338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62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63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  <p:graphicFrame>
        <p:nvGraphicFramePr>
          <p:cNvPr id="614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953000" y="3657600"/>
          <a:ext cx="3338513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91726" imgH="393529" progId="Equation.3">
                  <p:embed/>
                </p:oleObj>
              </mc:Choice>
              <mc:Fallback>
                <p:oleObj name="Equation" r:id="rId2" imgW="1091726" imgH="393529" progId="Equation.3">
                  <p:embed/>
                  <p:pic>
                    <p:nvPicPr>
                      <p:cNvPr id="6146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3338513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492604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2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Without</a:t>
            </a:r>
            <a:r>
              <a:rPr lang="en-US" altLang="en-US"/>
              <a:t> Replacement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5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8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9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0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1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2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3" name="Oval 14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4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5" name="Oval 16"/>
          <p:cNvSpPr>
            <a:spLocks noChangeAspect="1" noChangeArrowheads="1"/>
          </p:cNvSpPr>
          <p:nvPr/>
        </p:nvSpPr>
        <p:spPr bwMode="auto">
          <a:xfrm>
            <a:off x="4876800" y="49530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6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1 Red Balls</a:t>
            </a:r>
          </a:p>
        </p:txBody>
      </p:sp>
      <p:graphicFrame>
        <p:nvGraphicFramePr>
          <p:cNvPr id="717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049838" y="3657600"/>
          <a:ext cx="31448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28254" imgH="393529" progId="Equation.3">
                  <p:embed/>
                </p:oleObj>
              </mc:Choice>
              <mc:Fallback>
                <p:oleObj name="Equation" r:id="rId2" imgW="1028254" imgH="393529" progId="Equation.3">
                  <p:embed/>
                  <p:pic>
                    <p:nvPicPr>
                      <p:cNvPr id="717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9838" y="3657600"/>
                        <a:ext cx="3144837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3394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6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Without</a:t>
            </a:r>
            <a:r>
              <a:rPr lang="en-US" altLang="en-US"/>
              <a:t> Replacement</a:t>
            </a:r>
          </a:p>
        </p:txBody>
      </p:sp>
      <p:sp>
        <p:nvSpPr>
          <p:cNvPr id="8198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9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02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3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4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5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6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7" name="Oval 14"/>
          <p:cNvSpPr>
            <a:spLocks noChangeAspect="1" noChangeArrowheads="1"/>
          </p:cNvSpPr>
          <p:nvPr/>
        </p:nvSpPr>
        <p:spPr bwMode="auto">
          <a:xfrm>
            <a:off x="5638800" y="4953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8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9" name="Oval 16"/>
          <p:cNvSpPr>
            <a:spLocks noChangeAspect="1" noChangeArrowheads="1"/>
          </p:cNvSpPr>
          <p:nvPr/>
        </p:nvSpPr>
        <p:spPr bwMode="auto">
          <a:xfrm>
            <a:off x="4876800" y="49530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10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11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7 Green Balls, 1 Red Balls</a:t>
            </a:r>
          </a:p>
        </p:txBody>
      </p:sp>
      <p:graphicFrame>
        <p:nvGraphicFramePr>
          <p:cNvPr id="819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127625" y="3657600"/>
          <a:ext cx="2989263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77476" imgH="393529" progId="Equation.3">
                  <p:embed/>
                </p:oleObj>
              </mc:Choice>
              <mc:Fallback>
                <p:oleObj name="Equation" r:id="rId2" imgW="977476" imgH="393529" progId="Equation.3">
                  <p:embed/>
                  <p:pic>
                    <p:nvPicPr>
                      <p:cNvPr id="8194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5" y="3657600"/>
                        <a:ext cx="2989263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57891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altLang="en-US" dirty="0"/>
              <a:t>Sampling Concepts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endParaRPr lang="en-US" altLang="en-US" sz="3600" dirty="0"/>
          </a:p>
          <a:p>
            <a:r>
              <a:rPr lang="en-US" altLang="en-US" sz="3600" dirty="0"/>
              <a:t>Probability vs Non-Probability Sampling</a:t>
            </a:r>
          </a:p>
          <a:p>
            <a:r>
              <a:rPr lang="en-US" altLang="en-US" sz="3600" dirty="0"/>
              <a:t>Sampling With and Without Replacement</a:t>
            </a:r>
          </a:p>
          <a:p>
            <a:r>
              <a:rPr lang="en-US" altLang="en-US" sz="3600" b="1" dirty="0"/>
              <a:t>Finite Population Correction Factor (FPC)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196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Finite Population Correction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12192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800" dirty="0"/>
              <a:t>The </a:t>
            </a:r>
            <a:r>
              <a:rPr lang="en-US" altLang="en-US" sz="2800" b="1" u="sng" dirty="0"/>
              <a:t>Finite Population Correction</a:t>
            </a:r>
            <a:r>
              <a:rPr lang="en-US" altLang="en-US" sz="2800" dirty="0"/>
              <a:t> (FPC) factor corrects for the fact that we have sampled from a finite population without replacement and it is defined as:</a:t>
            </a:r>
          </a:p>
        </p:txBody>
      </p:sp>
      <p:graphicFrame>
        <p:nvGraphicFramePr>
          <p:cNvPr id="9218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895600" y="3352800"/>
          <a:ext cx="2719387" cy="132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8840" imgH="431640" progId="Equation.3">
                  <p:embed/>
                </p:oleObj>
              </mc:Choice>
              <mc:Fallback>
                <p:oleObj name="Equation" r:id="rId2" imgW="888840" imgH="431640" progId="Equation.3">
                  <p:embed/>
                  <p:pic>
                    <p:nvPicPr>
                      <p:cNvPr id="9218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352800"/>
                        <a:ext cx="2719387" cy="13208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257800"/>
            <a:ext cx="4337184" cy="12865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77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Null and Alternative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Informally:</a:t>
            </a:r>
          </a:p>
          <a:p>
            <a:endParaRPr lang="en-US" sz="1000" u="sng" dirty="0"/>
          </a:p>
          <a:p>
            <a:r>
              <a:rPr lang="en-US" sz="3600" u="sng" dirty="0"/>
              <a:t>Null Hypothesis</a:t>
            </a:r>
            <a:r>
              <a:rPr lang="en-US" sz="3600" dirty="0"/>
              <a:t>: the average SBP in the population in 2019 is 100 mm/Hg.</a:t>
            </a:r>
          </a:p>
          <a:p>
            <a:endParaRPr lang="en-US" sz="3600" dirty="0"/>
          </a:p>
          <a:p>
            <a:r>
              <a:rPr lang="en-US" sz="3600" u="sng" dirty="0"/>
              <a:t>Alternative Hypothesis</a:t>
            </a:r>
            <a:r>
              <a:rPr lang="en-US" sz="3600" dirty="0"/>
              <a:t>: the average SBP in the population in 2019 is 110 mm/Hg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240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Finite Population Correction Factor</a:t>
            </a:r>
          </a:p>
        </p:txBody>
      </p:sp>
      <p:graphicFrame>
        <p:nvGraphicFramePr>
          <p:cNvPr id="283651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18035"/>
        </p:xfrm>
        <a:graphic>
          <a:graphicData uri="http://schemas.openxmlformats.org/drawingml/2006/table">
            <a:tbl>
              <a:tblPr/>
              <a:tblGrid>
                <a:gridCol w="190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1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7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9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Study Population = 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Infinite</a:t>
                      </a:r>
                      <a:endParaRPr kumimoji="0" lang="en-US" sz="24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Finite Population</a:t>
                      </a:r>
                      <a:endParaRPr kumimoji="0" lang="en-US" sz="24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3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Sample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Population</a:t>
                      </a:r>
                      <a:endParaRPr kumimoji="0" lang="en-US" sz="24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Finite Population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Standard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Size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Standard Error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Correction Factor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Error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0.4472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0.9995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0.4471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0.3162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0.9990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0.3161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0.9975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0.1997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0.1414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0.9950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0.1411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0.0995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0.0316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0.0300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554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Finite Population Correction Factor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sz="3600" dirty="0"/>
              <a:t>Rule of Thumb:</a:t>
            </a:r>
          </a:p>
          <a:p>
            <a:pPr lvl="1" eaLnBrk="1" hangingPunct="1"/>
            <a:r>
              <a:rPr lang="en-US" altLang="en-US" sz="3200" dirty="0"/>
              <a:t>The finite population correction factor is not critically important unless the sample size (n) is more than 10% of the target population (N).</a:t>
            </a:r>
          </a:p>
          <a:p>
            <a:pPr lvl="1" eaLnBrk="1" hangingPunct="1"/>
            <a:endParaRPr lang="en-US" altLang="en-US" dirty="0"/>
          </a:p>
          <a:p>
            <a:pPr lvl="1" eaLnBrk="1" hangingPunct="1">
              <a:buFontTx/>
              <a:buNone/>
            </a:pPr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080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8153C8-D95C-B292-5953-0B1609413F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166" t="11481" r="27501" b="15926"/>
          <a:stretch/>
        </p:blipFill>
        <p:spPr>
          <a:xfrm>
            <a:off x="1524000" y="615696"/>
            <a:ext cx="6469224" cy="6096000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E3CCF2CE-A9AD-0823-A41B-A0B39AEF9CAD}"/>
              </a:ext>
            </a:extLst>
          </p:cNvPr>
          <p:cNvSpPr/>
          <p:nvPr/>
        </p:nvSpPr>
        <p:spPr>
          <a:xfrm>
            <a:off x="1034796" y="4419600"/>
            <a:ext cx="978408" cy="484632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852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7690906" cy="48768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9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65F568-A31E-7A87-CD2D-3C9B01C14A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168" t="10001" r="28333" b="17407"/>
          <a:stretch/>
        </p:blipFill>
        <p:spPr>
          <a:xfrm>
            <a:off x="1361101" y="688038"/>
            <a:ext cx="6421797" cy="616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918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09218E-F017-DF84-56D4-8714460261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6667"/>
          <a:stretch/>
        </p:blipFill>
        <p:spPr>
          <a:xfrm>
            <a:off x="703997" y="1143000"/>
            <a:ext cx="773600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217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703ABC-B009-60FA-86A9-18724A6430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4" t="11481" r="40000" b="12963"/>
          <a:stretch/>
        </p:blipFill>
        <p:spPr>
          <a:xfrm>
            <a:off x="735853" y="821803"/>
            <a:ext cx="7672294" cy="601980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0953711E-9CE5-5F23-EE42-EDEB05B13B49}"/>
              </a:ext>
            </a:extLst>
          </p:cNvPr>
          <p:cNvSpPr/>
          <p:nvPr/>
        </p:nvSpPr>
        <p:spPr>
          <a:xfrm>
            <a:off x="2667000" y="1828800"/>
            <a:ext cx="826008" cy="484632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358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808038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power onemean 0 1, n(5) knownsd fpc(0.00(0.02)0.20) onesided  ///          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graph(ydimension(power) xdimension(fpc))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8" name="Picture 7" descr="A graph with a line graph&#10;&#10;Description automatically generated">
            <a:extLst>
              <a:ext uri="{FF2B5EF4-FFF2-40B4-BE49-F238E27FC236}">
                <a16:creationId xmlns:a16="http://schemas.microsoft.com/office/drawing/2014/main" id="{44EBCFE4-CFBE-EFD5-05E9-5D8F5BAAEE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173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181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r>
              <a:rPr lang="en-US" dirty="0"/>
              <a:t>Power and Sample Size Using Stata</a:t>
            </a:r>
          </a:p>
          <a:p>
            <a:r>
              <a:rPr lang="en-US" dirty="0"/>
              <a:t>Strategies to Increase Power</a:t>
            </a:r>
          </a:p>
          <a:p>
            <a:r>
              <a:rPr lang="en-US" b="1" dirty="0"/>
              <a:t>Power Calculations Using Simulation</a:t>
            </a:r>
          </a:p>
          <a:p>
            <a:r>
              <a:rPr lang="en-US" dirty="0"/>
              <a:t>Adding Your Own Calculations to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power</a:t>
            </a:r>
          </a:p>
          <a:p>
            <a:pPr lvl="1"/>
            <a:r>
              <a:rPr lang="en-US" dirty="0"/>
              <a:t>Simple t-test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Multilevel/Longitudinal Models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413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908304"/>
          </a:xfrm>
        </p:spPr>
        <p:txBody>
          <a:bodyPr/>
          <a:lstStyle/>
          <a:p>
            <a:r>
              <a:rPr lang="en-US" dirty="0"/>
              <a:t>Tour and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Tour of Power and Sample Size in Stata 13</a:t>
            </a:r>
          </a:p>
          <a:p>
            <a:pPr lvl="1"/>
            <a:r>
              <a:rPr lang="en-US" sz="2400" dirty="0">
                <a:hlinkClick r:id="rId2"/>
              </a:rPr>
              <a:t>https://www.youtube.com/watch?v=szNkh8Z7Op8</a:t>
            </a:r>
            <a:endParaRPr lang="en-US" sz="2400" dirty="0"/>
          </a:p>
          <a:p>
            <a:pPr lvl="1"/>
            <a:endParaRPr lang="en-US" sz="2400" dirty="0"/>
          </a:p>
          <a:p>
            <a:r>
              <a:rPr lang="en-US" dirty="0"/>
              <a:t>Overview of Power and Sample Size </a:t>
            </a:r>
          </a:p>
          <a:p>
            <a:pPr lvl="1"/>
            <a:r>
              <a:rPr lang="en-US" sz="2400" dirty="0">
                <a:hlinkClick r:id="rId3"/>
              </a:rPr>
              <a:t>https://www.youtube.com/watch?v=QBONLUp7i28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43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Null and Alternative Hypotheses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52600"/>
                <a:ext cx="8229600" cy="480060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3600" dirty="0"/>
                  <a:t>More formally:</a:t>
                </a:r>
              </a:p>
              <a:p>
                <a:endParaRPr lang="en-US" sz="1000" u="sng" dirty="0"/>
              </a:p>
              <a:p>
                <a:r>
                  <a:rPr lang="en-US" sz="3600" u="sng" dirty="0"/>
                  <a:t>Null Hypothesis</a:t>
                </a:r>
                <a:r>
                  <a:rPr lang="en-US" sz="3600" dirty="0"/>
                  <a:t>: the average SBP in the population in 2019 has a normal distribution with mean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3600" dirty="0"/>
                  <a:t>= 100 mm/Hg and standard deviation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=10</m:t>
                    </m:r>
                  </m:oMath>
                </a14:m>
                <a:r>
                  <a:rPr lang="en-US" sz="3600" dirty="0"/>
                  <a:t>.</a:t>
                </a:r>
              </a:p>
              <a:p>
                <a:endParaRPr lang="en-US" sz="3600" dirty="0"/>
              </a:p>
              <a:p>
                <a:r>
                  <a:rPr lang="en-US" sz="3600" u="sng" dirty="0"/>
                  <a:t>Alternative Hypothesis</a:t>
                </a:r>
                <a:r>
                  <a:rPr lang="en-US" sz="3600" dirty="0"/>
                  <a:t>: the average SBP in the population in 2019 has a normal distribution with mean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3600" dirty="0"/>
                  <a:t>= 110 mm/Hg and standard deviation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=10</m:t>
                    </m:r>
                  </m:oMath>
                </a14:m>
                <a:r>
                  <a:rPr lang="en-US" sz="36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2600"/>
                <a:ext cx="8229600" cy="4800600"/>
              </a:xfrm>
              <a:blipFill>
                <a:blip r:embed="rId2"/>
                <a:stretch>
                  <a:fillRect l="-2000" t="-3558" r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031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one mean to a reference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https://www.youtube.com/watch?v=wZcUTJ_34ic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https://www.youtube.com/watch?v=Fmb8yHBl-n0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https://www.youtube.com/watch?v=Ulx_tlVBgqM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5412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means from two paired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https://www.youtube.com/watch?v=41Hmat-5MX8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https://www.youtube.com/watch?v=RCox1fE8rQw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https://www.youtube.com/watch?v=zmIevk4VBY8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3767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>
            <a:noAutofit/>
          </a:bodyPr>
          <a:lstStyle/>
          <a:p>
            <a:r>
              <a:rPr lang="en-US" sz="3600" dirty="0"/>
              <a:t>Oneway ANOVA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https://www.youtube.com/watch?v=3trds1UO5C8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https://www.youtube.com/watch?v=uo9q0elpvMI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https://www.youtube.com/watch?v=rh8XFbFEn2k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5176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one proportion to a reference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https://www.youtube.com/watch?v=SMl0BTSpC3Q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https://www.youtube.com/watch?v=178LFlzwJlI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https://www.youtube.com/watch?v=i2r-OgXP4gY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2701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200" dirty="0"/>
              <a:t>Compare proportions from two independent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https://www.youtube.com/watch?v=QyZf8H3uQ2c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https://www.youtube.com/watch?v=4fNjMqbK19o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https://www.youtube.com/watch?v=E6F5PAOKoK4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7240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proportions from two paired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https://www.youtube.com/watch?v=41Hmat-5MX8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https://www.youtube.com/watch?v=RCox1fE8rQw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https://www.youtube.com/watch?v=zmIevk4VBY8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4685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656"/>
            <a:ext cx="8626764" cy="5334000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Blogs</a:t>
            </a:r>
          </a:p>
          <a:p>
            <a:pPr lvl="1"/>
            <a:r>
              <a:rPr lang="en-US" sz="1800" dirty="0">
                <a:hlinkClick r:id="rId2"/>
              </a:rPr>
              <a:t>How to simulate multilevel/longitudinal data</a:t>
            </a:r>
            <a:endParaRPr lang="en-US" sz="1800" dirty="0"/>
          </a:p>
          <a:p>
            <a:pPr lvl="1"/>
            <a:r>
              <a:rPr lang="en-US" sz="1800" dirty="0">
                <a:hlinkClick r:id="rId3"/>
              </a:rPr>
              <a:t>Calculating power using Monte Carlo simulations, part 1: The basics</a:t>
            </a:r>
            <a:endParaRPr lang="en-US" sz="1800" dirty="0"/>
          </a:p>
          <a:p>
            <a:pPr lvl="1"/>
            <a:r>
              <a:rPr lang="en-US" sz="1800" dirty="0">
                <a:hlinkClick r:id="rId4"/>
              </a:rPr>
              <a:t>Calculating power using Monte Carlo simulations, part 2: Running your simulation using power</a:t>
            </a:r>
            <a:endParaRPr lang="en-US" sz="1800" dirty="0"/>
          </a:p>
          <a:p>
            <a:pPr lvl="1"/>
            <a:r>
              <a:rPr lang="en-US" sz="1800" dirty="0">
                <a:hlinkClick r:id="rId5"/>
              </a:rPr>
              <a:t>Calculating power using Monte Carlo simulations, part 3: Linear and logistic regression</a:t>
            </a:r>
            <a:endParaRPr lang="en-US" sz="1800" dirty="0"/>
          </a:p>
          <a:p>
            <a:pPr lvl="1"/>
            <a:r>
              <a:rPr lang="en-US" sz="1800" dirty="0">
                <a:hlinkClick r:id="rId6"/>
              </a:rPr>
              <a:t>Calculating power using Monte Carlo simulations, part 4: Multilevel/longitudinal models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190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Thank you!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89234"/>
            <a:ext cx="9132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contact me anytime 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chuber@stata.com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46" y="46482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download the slides, datasets, and do-files here:</a:t>
            </a:r>
          </a:p>
          <a:p>
            <a:pPr lvl="0" algn="ctr">
              <a:defRPr/>
            </a:pPr>
            <a:r>
              <a:rPr lang="en-US" sz="2400" b="1" dirty="0">
                <a:hlinkClick r:id="rId4"/>
              </a:rPr>
              <a:t>https://tinyurl.com/StataPSS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5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Null and Alternative Hypotheses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6344" y="1828800"/>
                <a:ext cx="8229600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To make the math easier, let’s transform the means by subtracting 100 and dividing by 10:</a:t>
                </a:r>
              </a:p>
              <a:p>
                <a:r>
                  <a:rPr lang="en-US" u="sng" dirty="0"/>
                  <a:t>Null Hypothesis: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100−100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u="sng" dirty="0"/>
                  <a:t>Alternative Hypothesis: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110−100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6344" y="1828800"/>
                <a:ext cx="8229600" cy="4525963"/>
              </a:xfrm>
              <a:blipFill rotWithShape="0">
                <a:blip r:embed="rId2"/>
                <a:stretch>
                  <a:fillRect l="-1704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59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Distribution Under the Null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981200"/>
            <a:ext cx="8046156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550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3717</TotalTime>
  <Words>1922</Words>
  <Application>Microsoft Office PowerPoint</Application>
  <PresentationFormat>On-screen Show (4:3)</PresentationFormat>
  <Paragraphs>394</Paragraphs>
  <Slides>77</Slides>
  <Notes>1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5" baseType="lpstr">
      <vt:lpstr>Arial</vt:lpstr>
      <vt:lpstr>Calibri</vt:lpstr>
      <vt:lpstr>Cambria Math</vt:lpstr>
      <vt:lpstr>Courier New</vt:lpstr>
      <vt:lpstr>Office Theme</vt:lpstr>
      <vt:lpstr>2_Office Theme</vt:lpstr>
      <vt:lpstr>Default Design</vt:lpstr>
      <vt:lpstr>Equation</vt:lpstr>
      <vt:lpstr>PowerPoint Presentation</vt:lpstr>
      <vt:lpstr>Download Website</vt:lpstr>
      <vt:lpstr>Outline</vt:lpstr>
      <vt:lpstr>PowerPoint Presentation</vt:lpstr>
      <vt:lpstr>Study Question</vt:lpstr>
      <vt:lpstr>Null and Alternative Hypotheses</vt:lpstr>
      <vt:lpstr>Null and Alternative Hypotheses</vt:lpstr>
      <vt:lpstr>Null and Alternative Hypotheses</vt:lpstr>
      <vt:lpstr>Distribution Under the Null</vt:lpstr>
      <vt:lpstr>One Sample Mean Test (σ known)</vt:lpstr>
      <vt:lpstr>Critical Value and Alpha Level</vt:lpstr>
      <vt:lpstr>Critical Value and Alpha Level</vt:lpstr>
      <vt:lpstr>Critical Value and Alpha Level</vt:lpstr>
      <vt:lpstr>Distribution Under the Alternative</vt:lpstr>
      <vt:lpstr>Critical Value and Power</vt:lpstr>
      <vt:lpstr>Critical Value and Power</vt:lpstr>
      <vt:lpstr>Critical Value and Power</vt:lpstr>
      <vt:lpstr>Critical Value and Power</vt:lpstr>
      <vt:lpstr>Alpha Level and Power</vt:lpstr>
      <vt:lpstr>Effect Size</vt:lpstr>
      <vt:lpstr>Effect Size</vt:lpstr>
      <vt:lpstr>To Solve For Sample Size:</vt:lpstr>
      <vt:lpstr>Sample Size Calculation</vt:lpstr>
      <vt:lpstr>PowerPoint Presentation</vt:lpstr>
      <vt:lpstr>Sample Size Calculation</vt:lpstr>
      <vt:lpstr>Outline</vt:lpstr>
      <vt:lpstr>PowerPoint Presentation</vt:lpstr>
      <vt:lpstr>PowerPoint Presentation</vt:lpstr>
      <vt:lpstr>PowerPoint Presentation</vt:lpstr>
      <vt:lpstr>PowerPoint Presentation</vt:lpstr>
      <vt:lpstr>To solve for power:</vt:lpstr>
      <vt:lpstr>Power Calculation</vt:lpstr>
      <vt:lpstr>Power Calculation</vt:lpstr>
      <vt:lpstr>PowerPoint Presentation</vt:lpstr>
      <vt:lpstr>PowerPoint Presentation</vt:lpstr>
      <vt:lpstr>PowerPoint Presentation</vt:lpstr>
      <vt:lpstr>To solve for effect size:</vt:lpstr>
      <vt:lpstr>Calculate Minimum Detectable Effect Size</vt:lpstr>
      <vt:lpstr>Calculate Minimum Detectable Effect Size</vt:lpstr>
      <vt:lpstr>PowerPoint Presentation</vt:lpstr>
      <vt:lpstr>PowerPoint Presentation</vt:lpstr>
      <vt:lpstr>PowerPoint Presentation</vt:lpstr>
      <vt:lpstr>Outline</vt:lpstr>
      <vt:lpstr>Strategies to Increase Power</vt:lpstr>
      <vt:lpstr>Increase the Effect Size</vt:lpstr>
      <vt:lpstr>Increase the Sample Size</vt:lpstr>
      <vt:lpstr>Sampling Concepts</vt:lpstr>
      <vt:lpstr>Probability Sampling</vt:lpstr>
      <vt:lpstr>Probability Sampling</vt:lpstr>
      <vt:lpstr>Non-Probability Sampling</vt:lpstr>
      <vt:lpstr>Sampling Concepts</vt:lpstr>
      <vt:lpstr>Sampling With Replacement</vt:lpstr>
      <vt:lpstr>Sampling With Replacement</vt:lpstr>
      <vt:lpstr>Sampling With Replacement</vt:lpstr>
      <vt:lpstr>Sampling Without Replacement</vt:lpstr>
      <vt:lpstr>Sampling Without Replacement</vt:lpstr>
      <vt:lpstr>Sampling Without Replacement</vt:lpstr>
      <vt:lpstr>Sampling Concepts</vt:lpstr>
      <vt:lpstr>Finite Population Correction</vt:lpstr>
      <vt:lpstr>Finite Population Correction Factor</vt:lpstr>
      <vt:lpstr>Finite Population Correction Factor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 onemean 0 1, n(5) knownsd fpc(0.00(0.02)0.20) onesided  ///                 graph(ydimension(power) xdimension(fpc))</vt:lpstr>
      <vt:lpstr>Outline</vt:lpstr>
      <vt:lpstr>Tour and Overview</vt:lpstr>
      <vt:lpstr>Compare one mean to a reference value</vt:lpstr>
      <vt:lpstr>Compare means from two paired samples</vt:lpstr>
      <vt:lpstr>Oneway ANOVA</vt:lpstr>
      <vt:lpstr>Compare one proportion to a reference value</vt:lpstr>
      <vt:lpstr>Compare proportions from two independent samples</vt:lpstr>
      <vt:lpstr>Compare proportions from two paired samples</vt:lpstr>
      <vt:lpstr>For more information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and Sample Size</dc:title>
  <dc:creator>Chuck Huber</dc:creator>
  <cp:lastModifiedBy>Chuck Huber</cp:lastModifiedBy>
  <cp:revision>316</cp:revision>
  <dcterms:created xsi:type="dcterms:W3CDTF">2015-03-21T17:14:42Z</dcterms:created>
  <dcterms:modified xsi:type="dcterms:W3CDTF">2024-10-14T22:05:00Z</dcterms:modified>
</cp:coreProperties>
</file>