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90" r:id="rId2"/>
    <p:sldId id="294" r:id="rId3"/>
    <p:sldId id="375" r:id="rId4"/>
    <p:sldId id="319" r:id="rId5"/>
    <p:sldId id="320" r:id="rId6"/>
    <p:sldId id="321" r:id="rId7"/>
    <p:sldId id="322" r:id="rId8"/>
    <p:sldId id="324" r:id="rId9"/>
    <p:sldId id="351" r:id="rId10"/>
    <p:sldId id="352" r:id="rId11"/>
    <p:sldId id="355" r:id="rId12"/>
    <p:sldId id="364" r:id="rId13"/>
    <p:sldId id="365" r:id="rId14"/>
    <p:sldId id="366" r:id="rId15"/>
    <p:sldId id="368" r:id="rId16"/>
    <p:sldId id="367" r:id="rId17"/>
    <p:sldId id="356" r:id="rId18"/>
    <p:sldId id="357" r:id="rId19"/>
    <p:sldId id="369" r:id="rId20"/>
    <p:sldId id="370" r:id="rId21"/>
    <p:sldId id="372" r:id="rId22"/>
    <p:sldId id="373" r:id="rId23"/>
    <p:sldId id="374" r:id="rId24"/>
    <p:sldId id="358" r:id="rId25"/>
    <p:sldId id="359" r:id="rId26"/>
    <p:sldId id="360" r:id="rId27"/>
    <p:sldId id="350" r:id="rId28"/>
    <p:sldId id="363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Imperial Sans Text" panose="020B0503020202020204" pitchFamily="34" charset="0"/>
      <p:regular r:id="rId32"/>
      <p:bold r:id="rId33"/>
    </p:embeddedFont>
    <p:embeddedFont>
      <p:font typeface="Imperial Sans Text Medium" panose="020B0603020202020204" pitchFamily="34" charset="0"/>
      <p:regular r:id="rId34"/>
    </p:embeddedFont>
    <p:embeddedFont>
      <p:font typeface="Imperial Sans Text Semibold" panose="020B0703020202020204" pitchFamily="34" charset="0"/>
      <p:bold r:id="rId35"/>
    </p:embeddedFont>
  </p:embeddedFontLst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60165" autoAdjust="0"/>
  </p:normalViewPr>
  <p:slideViewPr>
    <p:cSldViewPr snapToGrid="0" showGuides="1">
      <p:cViewPr varScale="1">
        <p:scale>
          <a:sx n="78" d="100"/>
          <a:sy n="78" d="100"/>
        </p:scale>
        <p:origin x="136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s, Rachel" userId="566ad4f2-ed58-4ff1-8774-d0a13fe2ca66" providerId="ADAL" clId="{75976F0A-30B5-40DE-8895-4A074286D7DA}"/>
    <pc:docChg chg="modSld">
      <pc:chgData name="Phillips, Rachel" userId="566ad4f2-ed58-4ff1-8774-d0a13fe2ca66" providerId="ADAL" clId="{75976F0A-30B5-40DE-8895-4A074286D7DA}" dt="2024-09-11T15:41:38.194" v="27" actId="20577"/>
      <pc:docMkLst>
        <pc:docMk/>
      </pc:docMkLst>
      <pc:sldChg chg="modNotesTx">
        <pc:chgData name="Phillips, Rachel" userId="566ad4f2-ed58-4ff1-8774-d0a13fe2ca66" providerId="ADAL" clId="{75976F0A-30B5-40DE-8895-4A074286D7DA}" dt="2024-09-11T15:40:04.838" v="0" actId="20577"/>
        <pc:sldMkLst>
          <pc:docMk/>
          <pc:sldMk cId="3479372449" sldId="290"/>
        </pc:sldMkLst>
      </pc:sldChg>
      <pc:sldChg chg="modNotesTx">
        <pc:chgData name="Phillips, Rachel" userId="566ad4f2-ed58-4ff1-8774-d0a13fe2ca66" providerId="ADAL" clId="{75976F0A-30B5-40DE-8895-4A074286D7DA}" dt="2024-09-11T15:40:07.200" v="1" actId="20577"/>
        <pc:sldMkLst>
          <pc:docMk/>
          <pc:sldMk cId="624633227" sldId="294"/>
        </pc:sldMkLst>
      </pc:sldChg>
      <pc:sldChg chg="modNotesTx">
        <pc:chgData name="Phillips, Rachel" userId="566ad4f2-ed58-4ff1-8774-d0a13fe2ca66" providerId="ADAL" clId="{75976F0A-30B5-40DE-8895-4A074286D7DA}" dt="2024-09-11T15:40:11.847" v="3" actId="20577"/>
        <pc:sldMkLst>
          <pc:docMk/>
          <pc:sldMk cId="682639518" sldId="319"/>
        </pc:sldMkLst>
      </pc:sldChg>
      <pc:sldChg chg="modNotesTx">
        <pc:chgData name="Phillips, Rachel" userId="566ad4f2-ed58-4ff1-8774-d0a13fe2ca66" providerId="ADAL" clId="{75976F0A-30B5-40DE-8895-4A074286D7DA}" dt="2024-09-11T15:40:15.811" v="4" actId="20577"/>
        <pc:sldMkLst>
          <pc:docMk/>
          <pc:sldMk cId="2392374132" sldId="320"/>
        </pc:sldMkLst>
      </pc:sldChg>
      <pc:sldChg chg="modNotesTx">
        <pc:chgData name="Phillips, Rachel" userId="566ad4f2-ed58-4ff1-8774-d0a13fe2ca66" providerId="ADAL" clId="{75976F0A-30B5-40DE-8895-4A074286D7DA}" dt="2024-09-11T15:40:18.112" v="5" actId="20577"/>
        <pc:sldMkLst>
          <pc:docMk/>
          <pc:sldMk cId="3539504638" sldId="321"/>
        </pc:sldMkLst>
      </pc:sldChg>
      <pc:sldChg chg="modNotesTx">
        <pc:chgData name="Phillips, Rachel" userId="566ad4f2-ed58-4ff1-8774-d0a13fe2ca66" providerId="ADAL" clId="{75976F0A-30B5-40DE-8895-4A074286D7DA}" dt="2024-09-11T15:40:20.518" v="6" actId="20577"/>
        <pc:sldMkLst>
          <pc:docMk/>
          <pc:sldMk cId="1700351121" sldId="322"/>
        </pc:sldMkLst>
      </pc:sldChg>
      <pc:sldChg chg="modNotesTx">
        <pc:chgData name="Phillips, Rachel" userId="566ad4f2-ed58-4ff1-8774-d0a13fe2ca66" providerId="ADAL" clId="{75976F0A-30B5-40DE-8895-4A074286D7DA}" dt="2024-09-11T15:40:23.496" v="7" actId="20577"/>
        <pc:sldMkLst>
          <pc:docMk/>
          <pc:sldMk cId="111136587" sldId="324"/>
        </pc:sldMkLst>
      </pc:sldChg>
      <pc:sldChg chg="modNotesTx">
        <pc:chgData name="Phillips, Rachel" userId="566ad4f2-ed58-4ff1-8774-d0a13fe2ca66" providerId="ADAL" clId="{75976F0A-30B5-40DE-8895-4A074286D7DA}" dt="2024-09-11T15:41:35.818" v="26" actId="20577"/>
        <pc:sldMkLst>
          <pc:docMk/>
          <pc:sldMk cId="3222226608" sldId="350"/>
        </pc:sldMkLst>
      </pc:sldChg>
      <pc:sldChg chg="modNotesTx">
        <pc:chgData name="Phillips, Rachel" userId="566ad4f2-ed58-4ff1-8774-d0a13fe2ca66" providerId="ADAL" clId="{75976F0A-30B5-40DE-8895-4A074286D7DA}" dt="2024-09-11T15:40:29.241" v="8" actId="20577"/>
        <pc:sldMkLst>
          <pc:docMk/>
          <pc:sldMk cId="1961256249" sldId="351"/>
        </pc:sldMkLst>
      </pc:sldChg>
      <pc:sldChg chg="modNotesTx">
        <pc:chgData name="Phillips, Rachel" userId="566ad4f2-ed58-4ff1-8774-d0a13fe2ca66" providerId="ADAL" clId="{75976F0A-30B5-40DE-8895-4A074286D7DA}" dt="2024-09-11T15:40:34.878" v="9" actId="6549"/>
        <pc:sldMkLst>
          <pc:docMk/>
          <pc:sldMk cId="933415935" sldId="352"/>
        </pc:sldMkLst>
      </pc:sldChg>
      <pc:sldChg chg="modNotesTx">
        <pc:chgData name="Phillips, Rachel" userId="566ad4f2-ed58-4ff1-8774-d0a13fe2ca66" providerId="ADAL" clId="{75976F0A-30B5-40DE-8895-4A074286D7DA}" dt="2024-09-11T15:40:37.877" v="10" actId="20577"/>
        <pc:sldMkLst>
          <pc:docMk/>
          <pc:sldMk cId="1704668551" sldId="355"/>
        </pc:sldMkLst>
      </pc:sldChg>
      <pc:sldChg chg="modNotesTx">
        <pc:chgData name="Phillips, Rachel" userId="566ad4f2-ed58-4ff1-8774-d0a13fe2ca66" providerId="ADAL" clId="{75976F0A-30B5-40DE-8895-4A074286D7DA}" dt="2024-09-11T15:41:00.353" v="16" actId="20577"/>
        <pc:sldMkLst>
          <pc:docMk/>
          <pc:sldMk cId="2290526662" sldId="356"/>
        </pc:sldMkLst>
      </pc:sldChg>
      <pc:sldChg chg="modNotesTx">
        <pc:chgData name="Phillips, Rachel" userId="566ad4f2-ed58-4ff1-8774-d0a13fe2ca66" providerId="ADAL" clId="{75976F0A-30B5-40DE-8895-4A074286D7DA}" dt="2024-09-11T15:41:06.227" v="17" actId="20577"/>
        <pc:sldMkLst>
          <pc:docMk/>
          <pc:sldMk cId="3383606910" sldId="357"/>
        </pc:sldMkLst>
      </pc:sldChg>
      <pc:sldChg chg="modNotesTx">
        <pc:chgData name="Phillips, Rachel" userId="566ad4f2-ed58-4ff1-8774-d0a13fe2ca66" providerId="ADAL" clId="{75976F0A-30B5-40DE-8895-4A074286D7DA}" dt="2024-09-11T15:41:25.428" v="23" actId="20577"/>
        <pc:sldMkLst>
          <pc:docMk/>
          <pc:sldMk cId="2850854571" sldId="358"/>
        </pc:sldMkLst>
      </pc:sldChg>
      <pc:sldChg chg="modNotesTx">
        <pc:chgData name="Phillips, Rachel" userId="566ad4f2-ed58-4ff1-8774-d0a13fe2ca66" providerId="ADAL" clId="{75976F0A-30B5-40DE-8895-4A074286D7DA}" dt="2024-09-11T15:41:27.871" v="24" actId="20577"/>
        <pc:sldMkLst>
          <pc:docMk/>
          <pc:sldMk cId="2439886931" sldId="359"/>
        </pc:sldMkLst>
      </pc:sldChg>
      <pc:sldChg chg="modNotesTx">
        <pc:chgData name="Phillips, Rachel" userId="566ad4f2-ed58-4ff1-8774-d0a13fe2ca66" providerId="ADAL" clId="{75976F0A-30B5-40DE-8895-4A074286D7DA}" dt="2024-09-11T15:41:32.430" v="25" actId="6549"/>
        <pc:sldMkLst>
          <pc:docMk/>
          <pc:sldMk cId="2741157809" sldId="360"/>
        </pc:sldMkLst>
      </pc:sldChg>
      <pc:sldChg chg="modNotesTx">
        <pc:chgData name="Phillips, Rachel" userId="566ad4f2-ed58-4ff1-8774-d0a13fe2ca66" providerId="ADAL" clId="{75976F0A-30B5-40DE-8895-4A074286D7DA}" dt="2024-09-11T15:41:38.194" v="27" actId="20577"/>
        <pc:sldMkLst>
          <pc:docMk/>
          <pc:sldMk cId="1590876412" sldId="363"/>
        </pc:sldMkLst>
      </pc:sldChg>
      <pc:sldChg chg="modNotesTx">
        <pc:chgData name="Phillips, Rachel" userId="566ad4f2-ed58-4ff1-8774-d0a13fe2ca66" providerId="ADAL" clId="{75976F0A-30B5-40DE-8895-4A074286D7DA}" dt="2024-09-11T15:40:40.453" v="11" actId="20577"/>
        <pc:sldMkLst>
          <pc:docMk/>
          <pc:sldMk cId="1483075221" sldId="364"/>
        </pc:sldMkLst>
      </pc:sldChg>
      <pc:sldChg chg="modNotesTx">
        <pc:chgData name="Phillips, Rachel" userId="566ad4f2-ed58-4ff1-8774-d0a13fe2ca66" providerId="ADAL" clId="{75976F0A-30B5-40DE-8895-4A074286D7DA}" dt="2024-09-11T15:40:42.893" v="12" actId="20577"/>
        <pc:sldMkLst>
          <pc:docMk/>
          <pc:sldMk cId="1114889312" sldId="365"/>
        </pc:sldMkLst>
      </pc:sldChg>
      <pc:sldChg chg="modNotesTx">
        <pc:chgData name="Phillips, Rachel" userId="566ad4f2-ed58-4ff1-8774-d0a13fe2ca66" providerId="ADAL" clId="{75976F0A-30B5-40DE-8895-4A074286D7DA}" dt="2024-09-11T15:40:47.227" v="13" actId="20577"/>
        <pc:sldMkLst>
          <pc:docMk/>
          <pc:sldMk cId="3765418464" sldId="366"/>
        </pc:sldMkLst>
      </pc:sldChg>
      <pc:sldChg chg="modNotesTx">
        <pc:chgData name="Phillips, Rachel" userId="566ad4f2-ed58-4ff1-8774-d0a13fe2ca66" providerId="ADAL" clId="{75976F0A-30B5-40DE-8895-4A074286D7DA}" dt="2024-09-11T15:40:56.139" v="15" actId="20577"/>
        <pc:sldMkLst>
          <pc:docMk/>
          <pc:sldMk cId="3981495544" sldId="367"/>
        </pc:sldMkLst>
      </pc:sldChg>
      <pc:sldChg chg="modNotesTx">
        <pc:chgData name="Phillips, Rachel" userId="566ad4f2-ed58-4ff1-8774-d0a13fe2ca66" providerId="ADAL" clId="{75976F0A-30B5-40DE-8895-4A074286D7DA}" dt="2024-09-11T15:40:51.941" v="14" actId="20577"/>
        <pc:sldMkLst>
          <pc:docMk/>
          <pc:sldMk cId="4004416351" sldId="368"/>
        </pc:sldMkLst>
      </pc:sldChg>
      <pc:sldChg chg="modNotesTx">
        <pc:chgData name="Phillips, Rachel" userId="566ad4f2-ed58-4ff1-8774-d0a13fe2ca66" providerId="ADAL" clId="{75976F0A-30B5-40DE-8895-4A074286D7DA}" dt="2024-09-11T15:41:09.406" v="18" actId="20577"/>
        <pc:sldMkLst>
          <pc:docMk/>
          <pc:sldMk cId="4194408444" sldId="369"/>
        </pc:sldMkLst>
      </pc:sldChg>
      <pc:sldChg chg="modNotesTx">
        <pc:chgData name="Phillips, Rachel" userId="566ad4f2-ed58-4ff1-8774-d0a13fe2ca66" providerId="ADAL" clId="{75976F0A-30B5-40DE-8895-4A074286D7DA}" dt="2024-09-11T15:41:12.378" v="19" actId="20577"/>
        <pc:sldMkLst>
          <pc:docMk/>
          <pc:sldMk cId="3399869004" sldId="370"/>
        </pc:sldMkLst>
      </pc:sldChg>
      <pc:sldChg chg="modNotesTx">
        <pc:chgData name="Phillips, Rachel" userId="566ad4f2-ed58-4ff1-8774-d0a13fe2ca66" providerId="ADAL" clId="{75976F0A-30B5-40DE-8895-4A074286D7DA}" dt="2024-09-11T15:41:15.314" v="20" actId="20577"/>
        <pc:sldMkLst>
          <pc:docMk/>
          <pc:sldMk cId="2515698357" sldId="372"/>
        </pc:sldMkLst>
      </pc:sldChg>
      <pc:sldChg chg="modNotesTx">
        <pc:chgData name="Phillips, Rachel" userId="566ad4f2-ed58-4ff1-8774-d0a13fe2ca66" providerId="ADAL" clId="{75976F0A-30B5-40DE-8895-4A074286D7DA}" dt="2024-09-11T15:41:17.709" v="21" actId="20577"/>
        <pc:sldMkLst>
          <pc:docMk/>
          <pc:sldMk cId="2096106201" sldId="373"/>
        </pc:sldMkLst>
      </pc:sldChg>
      <pc:sldChg chg="modNotesTx">
        <pc:chgData name="Phillips, Rachel" userId="566ad4f2-ed58-4ff1-8774-d0a13fe2ca66" providerId="ADAL" clId="{75976F0A-30B5-40DE-8895-4A074286D7DA}" dt="2024-09-11T15:41:20.262" v="22" actId="20577"/>
        <pc:sldMkLst>
          <pc:docMk/>
          <pc:sldMk cId="696217901" sldId="374"/>
        </pc:sldMkLst>
      </pc:sldChg>
      <pc:sldChg chg="modNotesTx">
        <pc:chgData name="Phillips, Rachel" userId="566ad4f2-ed58-4ff1-8774-d0a13fe2ca66" providerId="ADAL" clId="{75976F0A-30B5-40DE-8895-4A074286D7DA}" dt="2024-09-11T15:40:09.549" v="2" actId="20577"/>
        <pc:sldMkLst>
          <pc:docMk/>
          <pc:sldMk cId="2451123737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4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76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1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7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94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19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9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1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2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696B5-9748-4726-AB9E-0DBE4744BD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9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8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B9F8-2932-4A13-97CA-3CF06357AF6F}" type="datetime1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B9F8-2932-4A13-97CA-3CF06357AF6F}" type="datetime1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B9F8-2932-4A13-97CA-3CF06357AF6F}" type="datetime1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9B4-D6B3-41C7-A4D5-BA6DD712F8A2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9B4-D6B3-41C7-A4D5-BA6DD712F8A2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9B4-D6B3-41C7-A4D5-BA6DD712F8A2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16A-9565-4866-8312-CA863D624F04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CC0732-2E95-AE1D-13E5-F7FFC7BB0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16A-9565-4866-8312-CA863D624F04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16A-9565-4866-8312-CA863D624F04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6C6-2FAC-4F04-9F30-54116127323E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6C6-2FAC-4F04-9F30-54116127323E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6C6-2FAC-4F04-9F30-54116127323E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60EA2-BCA4-4E5F-88A6-D6BBBCD1B4A4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F80-0248-4CEA-9234-C3380C095D08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F80-0248-4CEA-9234-C3380C095D08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F80-0248-4CEA-9234-C3380C095D08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767CF8-963D-4416-84B9-8E4A446F0782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22D6F08-46E5-5EA7-E3A2-67645E5C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B1ED-B792-43A2-8B5B-D59DA898BC39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B1ED-B792-43A2-8B5B-D59DA898BC39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B1ED-B792-43A2-8B5B-D59DA898BC39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84DF-3B13-4783-A18D-887F4839C415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84DF-3B13-4783-A18D-887F4839C415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84DF-3B13-4783-A18D-887F4839C415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E11-6BA1-42AC-9B27-3930716F3EDF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E11-6BA1-42AC-9B27-3930716F3EDF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E11-6BA1-42AC-9B27-3930716F3EDF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D7BC-BF55-4EB5-9C63-3904208399A7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E7C5DD9-4903-8E37-9C71-518439271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D7BC-BF55-4EB5-9C63-3904208399A7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D7BC-BF55-4EB5-9C63-3904208399A7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977-B911-4104-B2C1-9098B261E523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977-B911-4104-B2C1-9098B261E523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977-B911-4104-B2C1-9098B261E523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9670-AE7D-4C8A-8A7B-3240297C8EA6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9670-AE7D-4C8A-8A7B-3240297C8EA6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9670-AE7D-4C8A-8A7B-3240297C8EA6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079AE91-4ABF-A9AC-DD3E-25CF3D141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E1CB8A6-5DB1-3B99-A9F8-9597AF152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459D86-11D8-7A68-1B53-2B86FE4F7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74EB628-65B8-A8C0-3304-77AF961E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7F605DF-643C-8B14-6DAD-2EA5E33AC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02B-2916-4C35-9D0D-483E37EB8976}" type="datetime1">
              <a:rPr lang="en-GB" smtClean="0"/>
              <a:t>08/09/2024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02B-2916-4C35-9D0D-483E37EB8976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02B-2916-4C35-9D0D-483E37EB8976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06ED-FDEE-41FF-963C-01A1F85409E8}" type="datetime1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06ED-FDEE-41FF-963C-01A1F85409E8}" type="datetime1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06ED-FDEE-41FF-963C-01A1F85409E8}" type="datetime1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0108"/>
            <a:ext cx="4948811" cy="957848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609600" y="1545983"/>
            <a:ext cx="4948811" cy="2153335"/>
          </a:xfrm>
        </p:spPr>
        <p:txBody>
          <a:bodyPr/>
          <a:lstStyle>
            <a:lvl1pPr>
              <a:defRPr sz="5333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491351"/>
            <a:ext cx="4801568" cy="339811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9D9D9D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1535" y="1546225"/>
            <a:ext cx="5240867" cy="4284936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874A6B6-76C7-1A15-04FB-19BAC4C63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992" y="6422808"/>
            <a:ext cx="2249009" cy="4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F6A7-374C-4280-8BF8-E271DB34471F}" type="datetime1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fld id="{3DFEA115-3A6C-4C37-A1B0-9FEFABB23AD1}" type="datetime1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  <p:sldLayoutId id="2147483724" r:id="rId64"/>
  </p:sldLayoutIdLst>
  <p:transition>
    <p:fade/>
  </p:transition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c/boc/bocode/s458736.html#downloa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c/boc/bocode/s458735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F3397-B834-211F-9027-4528EF2E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7B60-135B-D18F-BE1B-2535BE96F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0" y="2417400"/>
            <a:ext cx="11221649" cy="1847942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Visualisations to evaluate and communicate adverse event data in randomised controlled trials: </a:t>
            </a:r>
            <a:br>
              <a:rPr lang="en-GB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pplication of the user written Stata commands </a:t>
            </a:r>
            <a:r>
              <a:rPr lang="en-GB" sz="3200" i="1" dirty="0">
                <a:solidFill>
                  <a:srgbClr val="0000CD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aedot</a:t>
            </a:r>
            <a:r>
              <a:rPr lang="en-GB" sz="3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3200" i="1" dirty="0">
                <a:solidFill>
                  <a:srgbClr val="0000CD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aevolcano</a:t>
            </a:r>
            <a:endParaRPr lang="en-GB" sz="3200" dirty="0">
              <a:solidFill>
                <a:srgbClr val="0000CD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F73ACE-1796-B607-7D06-F096957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5789613"/>
            <a:ext cx="6870700" cy="739775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Rachel Phillips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Senior Lecturer in Medical Statistics and Clinical Trials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Imperial College London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937244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>
                <a:solidFill>
                  <a:srgbClr val="7B68EE"/>
                </a:solidFill>
              </a:rPr>
              <a:t>AEs that occurred ≥ 2% of participants</a:t>
            </a:r>
            <a:endParaRPr lang="en-GB" sz="2800" dirty="0">
              <a:solidFill>
                <a:srgbClr val="7B68EE"/>
              </a:solidFill>
            </a:endParaRPr>
          </a:p>
        </p:txBody>
      </p:sp>
      <p:pic>
        <p:nvPicPr>
          <p:cNvPr id="6" name="Picture 5" descr="C:\Users\rp4618\OneDrive - Imperial College London\Methodological review\Visuals\Case study example paper\Stata code, figures &amp; datasets\covid_volcano_aes_v0.2.png">
            <a:extLst>
              <a:ext uri="{FF2B5EF4-FFF2-40B4-BE49-F238E27FC236}">
                <a16:creationId xmlns:a16="http://schemas.microsoft.com/office/drawing/2014/main" id="{32F4EC6B-6203-AEC0-A0D6-CD4FF2F0FC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65" y="1132196"/>
            <a:ext cx="7723669" cy="526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4159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Individual participant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1093455"/>
            <a:ext cx="113184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Install: </a:t>
            </a:r>
            <a:r>
              <a:rPr lang="en-GB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ssc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install aevolcano </a:t>
            </a:r>
            <a:r>
              <a:rPr lang="en-GB" sz="1800" dirty="0"/>
              <a:t>or </a:t>
            </a:r>
            <a:r>
              <a:rPr lang="en-GB" sz="1800" dirty="0">
                <a:hlinkClick r:id="rId3"/>
              </a:rPr>
              <a:t>https://ideas.repec.org/c/boc/bocode/s458736.html#download</a:t>
            </a:r>
            <a:r>
              <a:rPr lang="en-GB" sz="1800" dirty="0"/>
              <a:t> 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Syntax: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aevolcano varname , treat(varname) id(varname) n1(integer) n2(integer) [options]</a:t>
            </a:r>
          </a:p>
          <a:p>
            <a:pPr algn="l"/>
            <a:endParaRPr lang="nl-NL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evolcano:</a:t>
            </a:r>
            <a:r>
              <a:rPr lang="en-GB" sz="1800" dirty="0">
                <a:solidFill>
                  <a:schemeClr val="accent1"/>
                </a:solidFill>
              </a:rPr>
              <a:t> requires data in long format with one row per event per participant, where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indicates the variable that contains the event name/identifier.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may be a numeric or a string variable.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Options</a:t>
            </a:r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treat(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accent1"/>
                </a:solidFill>
              </a:rPr>
              <a:t>: variable indicating treatment group assignment in the existing dataset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id(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accent1"/>
                </a:solidFill>
              </a:rPr>
              <a:t>: variable identifying unique participants in the existing dataset, multiple events (rows) per id acceptable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n1(#)</a:t>
            </a:r>
            <a:r>
              <a:rPr lang="en-GB" sz="1600" dirty="0">
                <a:solidFill>
                  <a:schemeClr val="accent1"/>
                </a:solidFill>
              </a:rPr>
              <a:t>: the total number of unique participants in the first treatment group (must be an integer value)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n2(#)</a:t>
            </a:r>
            <a:r>
              <a:rPr lang="en-GB" sz="1600" dirty="0">
                <a:solidFill>
                  <a:schemeClr val="accent1"/>
                </a:solidFill>
              </a:rPr>
              <a:t>: the total number of unique participants in the second treatment group (must be an integer value)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Various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[options] </a:t>
            </a:r>
            <a:r>
              <a:rPr lang="en-GB" sz="1800" dirty="0">
                <a:solidFill>
                  <a:schemeClr val="accent1"/>
                </a:solidFill>
              </a:rPr>
              <a:t>to edit the graph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accent1"/>
              </a:solidFill>
            </a:endParaRPr>
          </a:p>
          <a:p>
            <a:pPr algn="l"/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85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998240"/>
            <a:ext cx="1131844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Install: </a:t>
            </a:r>
            <a:r>
              <a:rPr lang="en-GB" sz="1800" dirty="0">
                <a:ea typeface="Cambria Math" panose="02040503050406030204" pitchFamily="18" charset="0"/>
                <a:cs typeface="Courier New" panose="02070309020205020404" pitchFamily="49" charset="0"/>
              </a:rPr>
              <a:t>part of the 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aevolcano </a:t>
            </a:r>
            <a:r>
              <a:rPr lang="en-GB" sz="1800" dirty="0">
                <a:ea typeface="Cambria Math" panose="02040503050406030204" pitchFamily="18" charset="0"/>
                <a:cs typeface="Courier New" panose="02070309020205020404" pitchFamily="49" charset="0"/>
              </a:rPr>
              <a:t>package</a:t>
            </a:r>
            <a:endParaRPr lang="en-GB" sz="1800" dirty="0"/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Syntax: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aevolcs varname , n1(varname) n2(varname) tot1(varname) tot2(varname) [options]</a:t>
            </a:r>
          </a:p>
          <a:p>
            <a:pPr algn="l"/>
            <a:endParaRPr lang="nl-NL" dirty="0">
              <a:solidFill>
                <a:schemeClr val="accent1"/>
              </a:solidFill>
            </a:endParaRPr>
          </a:p>
          <a:p>
            <a:pPr algn="l"/>
            <a:r>
              <a:rPr lang="en-GB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</a:t>
            </a:r>
            <a:r>
              <a:rPr lang="en-GB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evolcs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  <a:r>
              <a:rPr lang="en-GB" sz="1800" dirty="0">
                <a:solidFill>
                  <a:schemeClr val="accent1"/>
                </a:solidFill>
              </a:rPr>
              <a:t> requires summary data in long format with one row per event, where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indicates the variable that contains the event name/identifier.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may be a numeric or a string variable.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Options</a:t>
            </a:r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GB" sz="1600" dirty="0">
                <a:solidFill>
                  <a:schemeClr val="accent1"/>
                </a:solidFill>
              </a:rPr>
              <a:t>variable indicating the number of participants in the first treatment group with the event specified in </a:t>
            </a:r>
            <a:r>
              <a:rPr lang="en-GB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solidFill>
                  <a:schemeClr val="accent1"/>
                </a:solidFill>
              </a:rPr>
              <a:t>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n2(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GB" sz="1600" dirty="0">
                <a:solidFill>
                  <a:schemeClr val="accent1"/>
                </a:solidFill>
              </a:rPr>
              <a:t> variable indicating the number of participants in the second treatment group with the event specified in </a:t>
            </a:r>
            <a:r>
              <a:rPr lang="en-GB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solidFill>
                  <a:schemeClr val="accent1"/>
                </a:solidFill>
              </a:rPr>
              <a:t>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tot1(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dirty="0">
                <a:solidFill>
                  <a:schemeClr val="accent1"/>
                </a:solidFill>
              </a:rPr>
              <a:t>variable indicating the total number of unique participants in the first treatment group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tot2(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dirty="0">
                <a:solidFill>
                  <a:schemeClr val="accent1"/>
                </a:solidFill>
              </a:rPr>
              <a:t>variable indicating the total number of unique participants in the second treatment group (must be numeric)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Various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[options] </a:t>
            </a:r>
            <a:r>
              <a:rPr lang="en-GB" sz="1800" dirty="0">
                <a:solidFill>
                  <a:schemeClr val="accent1"/>
                </a:solidFill>
              </a:rPr>
              <a:t>to edit the graph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752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493E6-C857-FB30-483C-DA207132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78" y="998240"/>
            <a:ext cx="7543214" cy="53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93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1220776"/>
            <a:ext cx="11226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Basic syntax: </a:t>
            </a:r>
          </a:p>
          <a:p>
            <a:pPr algn="l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aevolcs Adverseevents, n1(Remdesivir_AG_n) n2( Placebo_AG_n) tot1(Remdesivir_N) tot2(Placebo_N)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B6ED4-A028-93EE-48E6-94A4A5B54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882" y="2142978"/>
            <a:ext cx="6478236" cy="47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84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8FCF6-041B-40B2-2033-84CBD6F5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081" y="2790589"/>
            <a:ext cx="5647611" cy="4110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46657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1220776"/>
            <a:ext cx="11635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Syntax with added options: </a:t>
            </a:r>
          </a:p>
          <a:p>
            <a:pPr algn="l"/>
            <a:r>
              <a:rPr lang="pt-BR" sz="1400" dirty="0">
                <a:solidFill>
                  <a:srgbClr val="708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aevolcs Adverseevents , n1(Remdesivir_AG_n) n2(Placebo_AG_n) tot1(Remdesivir_N) tot2(Placebo_N)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2BF04-ACAC-DACD-12D3-4E854EEE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843" y="2833651"/>
            <a:ext cx="5529281" cy="4024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D5D2A2-CBE3-0DB8-4BD3-CC7183B1C6D7}"/>
              </a:ext>
            </a:extLst>
          </p:cNvPr>
          <p:cNvSpPr txBox="1"/>
          <p:nvPr/>
        </p:nvSpPr>
        <p:spPr>
          <a:xfrm>
            <a:off x="190517" y="2421631"/>
            <a:ext cx="1701477" cy="2736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Turns legend 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2C885-0ECE-D096-7582-DE17AFBB6977}"/>
              </a:ext>
            </a:extLst>
          </p:cNvPr>
          <p:cNvSpPr txBox="1"/>
          <p:nvPr/>
        </p:nvSpPr>
        <p:spPr>
          <a:xfrm>
            <a:off x="1936674" y="2243794"/>
            <a:ext cx="2250403" cy="554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Assigns legend label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 for first treatment group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04362C-C461-545F-A024-EBEF178337A1}"/>
              </a:ext>
            </a:extLst>
          </p:cNvPr>
          <p:cNvSpPr txBox="1"/>
          <p:nvPr/>
        </p:nvSpPr>
        <p:spPr>
          <a:xfrm>
            <a:off x="4282844" y="712675"/>
            <a:ext cx="2556296" cy="554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Assigns legend label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 for second treatment group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8EC502-4D59-9575-7AF4-8B9B79EEE4ED}"/>
              </a:ext>
            </a:extLst>
          </p:cNvPr>
          <p:cNvCxnSpPr>
            <a:cxnSpLocks/>
          </p:cNvCxnSpPr>
          <p:nvPr/>
        </p:nvCxnSpPr>
        <p:spPr>
          <a:xfrm>
            <a:off x="4997372" y="1298678"/>
            <a:ext cx="0" cy="58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6B44BF-7B8E-D595-0C6C-66DAC3688106}"/>
              </a:ext>
            </a:extLst>
          </p:cNvPr>
          <p:cNvSpPr txBox="1"/>
          <p:nvPr/>
        </p:nvSpPr>
        <p:spPr>
          <a:xfrm>
            <a:off x="6208277" y="2293279"/>
            <a:ext cx="1426785" cy="54997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Turns bubble 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labels 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25249-6358-C100-2750-FD4AF0452091}"/>
              </a:ext>
            </a:extLst>
          </p:cNvPr>
          <p:cNvSpPr txBox="1"/>
          <p:nvPr/>
        </p:nvSpPr>
        <p:spPr>
          <a:xfrm>
            <a:off x="7730630" y="2381458"/>
            <a:ext cx="2171364" cy="54997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Specify bubble 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label angle/orientation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58AB50-871E-A46F-9ADE-30A30EB86A40}"/>
              </a:ext>
            </a:extLst>
          </p:cNvPr>
          <p:cNvCxnSpPr>
            <a:cxnSpLocks/>
          </p:cNvCxnSpPr>
          <p:nvPr/>
        </p:nvCxnSpPr>
        <p:spPr>
          <a:xfrm flipV="1">
            <a:off x="8480550" y="1995540"/>
            <a:ext cx="0" cy="3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A7D3A5-9C27-5585-057F-0BB985BA8CFC}"/>
              </a:ext>
            </a:extLst>
          </p:cNvPr>
          <p:cNvSpPr txBox="1"/>
          <p:nvPr/>
        </p:nvSpPr>
        <p:spPr>
          <a:xfrm>
            <a:off x="9069000" y="692073"/>
            <a:ext cx="1496435" cy="54997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Specify bubble 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label position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92A683-8D83-30DE-31EE-9613A748D908}"/>
              </a:ext>
            </a:extLst>
          </p:cNvPr>
          <p:cNvSpPr txBox="1"/>
          <p:nvPr/>
        </p:nvSpPr>
        <p:spPr>
          <a:xfrm>
            <a:off x="10419151" y="2302852"/>
            <a:ext cx="1318407" cy="8228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Specify label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 distance </a:t>
            </a:r>
          </a:p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from bubble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4BF784-BB29-7ECC-7321-4C8A1EC1D07A}"/>
              </a:ext>
            </a:extLst>
          </p:cNvPr>
          <p:cNvCxnSpPr>
            <a:cxnSpLocks/>
          </p:cNvCxnSpPr>
          <p:nvPr/>
        </p:nvCxnSpPr>
        <p:spPr>
          <a:xfrm flipV="1">
            <a:off x="10963230" y="2033127"/>
            <a:ext cx="0" cy="32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B1E75A5-10E8-32A1-58AE-E7DC68F1B03C}"/>
              </a:ext>
            </a:extLst>
          </p:cNvPr>
          <p:cNvSpPr txBox="1"/>
          <p:nvPr/>
        </p:nvSpPr>
        <p:spPr>
          <a:xfrm>
            <a:off x="556548" y="1744671"/>
            <a:ext cx="11078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legendyn(1) legend1(Remdesivir) legend2(Placebo) labelyn(1) labang(0) labpos(6) labgap(2)</a:t>
            </a:r>
            <a:endParaRPr lang="en-GB" sz="16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547F62-D509-E2FA-7056-21F6E6AE531B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1041255" y="1999327"/>
            <a:ext cx="1" cy="42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ED5848D-2ADF-5E25-4B3B-52954BDAB641}"/>
              </a:ext>
            </a:extLst>
          </p:cNvPr>
          <p:cNvCxnSpPr>
            <a:cxnSpLocks/>
          </p:cNvCxnSpPr>
          <p:nvPr/>
        </p:nvCxnSpPr>
        <p:spPr>
          <a:xfrm flipV="1">
            <a:off x="2634607" y="1974972"/>
            <a:ext cx="0" cy="23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AC6D7C-E840-650F-680E-298EB752BE92}"/>
              </a:ext>
            </a:extLst>
          </p:cNvPr>
          <p:cNvCxnSpPr/>
          <p:nvPr/>
        </p:nvCxnSpPr>
        <p:spPr>
          <a:xfrm flipV="1">
            <a:off x="7025833" y="1995540"/>
            <a:ext cx="0" cy="29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17148C-DFBD-2E64-D90E-1465A19CA7F1}"/>
              </a:ext>
            </a:extLst>
          </p:cNvPr>
          <p:cNvCxnSpPr/>
          <p:nvPr/>
        </p:nvCxnSpPr>
        <p:spPr>
          <a:xfrm>
            <a:off x="9817217" y="1266812"/>
            <a:ext cx="0" cy="53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16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  <p:bldP spid="24" grpId="0" animBg="1"/>
      <p:bldP spid="33" grpId="0" animBg="1"/>
      <p:bldP spid="34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1220776"/>
            <a:ext cx="10589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All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[options] </a:t>
            </a:r>
            <a:r>
              <a:rPr lang="en-GB" sz="1800" dirty="0">
                <a:solidFill>
                  <a:schemeClr val="accent1"/>
                </a:solidFill>
              </a:rPr>
              <a:t>detailed in the help file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A4335-FC2A-70DF-1066-30B322DE0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99" y="1672476"/>
            <a:ext cx="10293752" cy="50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55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Volcano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0D70-A59C-3889-5B5F-310A16C9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8" y="908482"/>
            <a:ext cx="11540763" cy="5307123"/>
          </a:xfrm>
        </p:spPr>
        <p:txBody>
          <a:bodyPr/>
          <a:lstStyle/>
          <a:p>
            <a:r>
              <a:rPr lang="en-GB" b="1" dirty="0"/>
              <a:t> </a:t>
            </a:r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/>
              <a:t>Immediate communication of extreme differences in AE - any</a:t>
            </a:r>
            <a:r>
              <a:rPr lang="en-GB" sz="1800" dirty="0"/>
              <a:t> asymmetry in the plot</a:t>
            </a:r>
          </a:p>
          <a:p>
            <a:pPr marL="666884" lvl="3" indent="-342900">
              <a:buClrTx/>
              <a:buFont typeface="Wingdings" panose="05000000000000000000" pitchFamily="2" charset="2"/>
              <a:buChar char="Ø"/>
            </a:pPr>
            <a:endParaRPr lang="en-GB" sz="1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/>
              <a:t>Effective way to communicate signals for adverse reactions</a:t>
            </a:r>
          </a:p>
          <a:p>
            <a:endParaRPr lang="en-GB" b="1" dirty="0"/>
          </a:p>
          <a:p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Cons/cautions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/>
              <a:t>Less effective when there are few AEs in total, or where several AEs share the same frequency</a:t>
            </a:r>
          </a:p>
          <a:p>
            <a:pPr marL="666884" lvl="3" indent="-342900">
              <a:buClrTx/>
              <a:buFont typeface="Wingdings" panose="05000000000000000000" pitchFamily="2" charset="2"/>
              <a:buChar char="Ø"/>
            </a:pPr>
            <a:r>
              <a:rPr lang="en-GB" sz="1800" dirty="0"/>
              <a:t>Useful when ≈ 10 events or more and not dominated by low frequency counts, e.g. 0 and 1</a:t>
            </a:r>
          </a:p>
          <a:p>
            <a:pPr marL="666884" lvl="3" indent="-342900">
              <a:buClrTx/>
              <a:buFont typeface="Wingdings" panose="05000000000000000000" pitchFamily="2" charset="2"/>
              <a:buChar char="Ø"/>
            </a:pPr>
            <a:endParaRPr lang="en-GB" sz="1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/>
              <a:t>Precision of the estimate not transparent  </a:t>
            </a:r>
          </a:p>
          <a:p>
            <a:pPr marL="666884" lvl="3" indent="-342900">
              <a:buClrTx/>
              <a:buFont typeface="Wingdings" panose="05000000000000000000" pitchFamily="2" charset="2"/>
              <a:buChar char="Ø"/>
            </a:pPr>
            <a:r>
              <a:rPr lang="en-GB" sz="1800" dirty="0"/>
              <a:t>Possible to give a misleading impression when the event numbers are small</a:t>
            </a:r>
          </a:p>
          <a:p>
            <a:pPr marL="666884" lvl="3" indent="-342900">
              <a:buClrTx/>
              <a:buFont typeface="Wingdings" panose="05000000000000000000" pitchFamily="2" charset="2"/>
              <a:buChar char="Ø"/>
            </a:pPr>
            <a:endParaRPr lang="en-GB" sz="1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/>
              <a:t>Still need to check if it communicates a fair representation of the raw data</a:t>
            </a:r>
          </a:p>
          <a:p>
            <a:endParaRPr lang="en-GB" sz="1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/>
              <a:t>Presentation of more detailed information in a table is still needed</a:t>
            </a:r>
          </a:p>
        </p:txBody>
      </p:sp>
    </p:spTree>
    <p:extLst>
      <p:ext uri="{BB962C8B-B14F-4D97-AF65-F5344CB8AC3E}">
        <p14:creationId xmlns:p14="http://schemas.microsoft.com/office/powerpoint/2010/main" val="22905266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AEs that occurred ≥ 2% of participants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C7513-2EA9-F0FF-2333-9C69856C2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08" y="1143492"/>
            <a:ext cx="6721675" cy="48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069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Individual participant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1093455"/>
            <a:ext cx="1131001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Install: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 aedot </a:t>
            </a:r>
            <a:r>
              <a:rPr lang="en-GB" sz="1800" dirty="0"/>
              <a:t>or </a:t>
            </a:r>
            <a:r>
              <a:rPr lang="en-GB" sz="1800" dirty="0">
                <a:hlinkClick r:id="rId3"/>
              </a:rPr>
              <a:t>https://ideas.repec.org/c/boc/bocode/s458735.html</a:t>
            </a:r>
            <a:r>
              <a:rPr lang="en-GB" sz="1800" dirty="0"/>
              <a:t> 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Syntax: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aedot varname , treat(varname) id(varname) n1(integer) n2(integer) [options]</a:t>
            </a:r>
          </a:p>
          <a:p>
            <a:pPr algn="l"/>
            <a:endParaRPr lang="nl-NL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aedot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  <a:r>
              <a:rPr lang="en-GB" sz="1800" dirty="0">
                <a:solidFill>
                  <a:schemeClr val="accent1"/>
                </a:solidFill>
              </a:rPr>
              <a:t> requires data in long format with one row per event per participant, where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indicates the variable that contains the event name/identifier.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may be a numeric or a string variable.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Options</a:t>
            </a:r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treat(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accent1"/>
                </a:solidFill>
              </a:rPr>
              <a:t>: variable indicating treatment group assignment in the existing dataset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id(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accent1"/>
                </a:solidFill>
              </a:rPr>
              <a:t>: variable identifying unique participants in the existing dataset, multiple events (rows) per id acceptable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n1(#)</a:t>
            </a:r>
            <a:r>
              <a:rPr lang="en-GB" sz="1600" dirty="0">
                <a:solidFill>
                  <a:schemeClr val="accent1"/>
                </a:solidFill>
              </a:rPr>
              <a:t>: the total number of unique participants in the first treatment group (must be an integer value)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n2(#)</a:t>
            </a:r>
            <a:r>
              <a:rPr lang="en-GB" sz="1600" dirty="0">
                <a:solidFill>
                  <a:schemeClr val="accent1"/>
                </a:solidFill>
              </a:rPr>
              <a:t>: the total number of unique participants in the second treatment group (must be an integer value)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Various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[options] </a:t>
            </a:r>
            <a:r>
              <a:rPr lang="en-GB" sz="1800" dirty="0">
                <a:solidFill>
                  <a:schemeClr val="accent1"/>
                </a:solidFill>
              </a:rPr>
              <a:t>to edit the graph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accent1"/>
              </a:solidFill>
            </a:endParaRPr>
          </a:p>
          <a:p>
            <a:pPr algn="l"/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84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6473-49C8-6B14-0968-2FB3DC6D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Overview of current practice for communication of adverse events in RCTs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Demonstrate how graphics provide an improvement on current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Demonstrate two user written Stata commands to produce example graphics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3322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56549" y="998240"/>
            <a:ext cx="1131844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Install: </a:t>
            </a:r>
            <a:r>
              <a:rPr lang="en-GB" sz="1800" dirty="0">
                <a:ea typeface="Cambria Math" panose="02040503050406030204" pitchFamily="18" charset="0"/>
                <a:cs typeface="Courier New" panose="02070309020205020404" pitchFamily="49" charset="0"/>
              </a:rPr>
              <a:t>part of the 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aedot </a:t>
            </a:r>
            <a:r>
              <a:rPr lang="en-GB" sz="1800" dirty="0">
                <a:ea typeface="Cambria Math" panose="02040503050406030204" pitchFamily="18" charset="0"/>
                <a:cs typeface="Courier New" panose="02070309020205020404" pitchFamily="49" charset="0"/>
              </a:rPr>
              <a:t>package</a:t>
            </a:r>
            <a:endParaRPr lang="en-GB" sz="1800" dirty="0"/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Syntax: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aedots varname , n1(varname) n2(varname) tot1(varname) tot2(varname) [options]</a:t>
            </a:r>
          </a:p>
          <a:p>
            <a:pPr algn="l"/>
            <a:endParaRPr lang="nl-NL" dirty="0">
              <a:solidFill>
                <a:schemeClr val="accent1"/>
              </a:solidFill>
            </a:endParaRPr>
          </a:p>
          <a:p>
            <a:pPr algn="l"/>
            <a:r>
              <a:rPr lang="en-GB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</a:t>
            </a:r>
            <a:r>
              <a:rPr lang="en-GB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edots</a:t>
            </a:r>
            <a:r>
              <a:rPr lang="en-GB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</a:t>
            </a:r>
            <a:r>
              <a:rPr lang="en-GB" sz="1800" dirty="0">
                <a:solidFill>
                  <a:schemeClr val="accent1"/>
                </a:solidFill>
              </a:rPr>
              <a:t> requires summary data in long format with one row per event, where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indicates the variable that contains the event name/identifier.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800" dirty="0">
                <a:solidFill>
                  <a:schemeClr val="accent1"/>
                </a:solidFill>
              </a:rPr>
              <a:t> may be a numeric or a string variable.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Options</a:t>
            </a:r>
            <a:endParaRPr lang="en-GB" sz="1800" dirty="0">
              <a:solidFill>
                <a:schemeClr val="accent1"/>
              </a:solidFill>
            </a:endParaRP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dirty="0">
                <a:solidFill>
                  <a:schemeClr val="accent1"/>
                </a:solidFill>
              </a:rPr>
              <a:t>variable indicating the number of participants in the first treatment group with the event specified in </a:t>
            </a:r>
            <a:r>
              <a:rPr lang="en-GB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solidFill>
                  <a:schemeClr val="accent1"/>
                </a:solidFill>
              </a:rPr>
              <a:t>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n2(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GB" sz="1600" dirty="0">
                <a:solidFill>
                  <a:schemeClr val="accent1"/>
                </a:solidFill>
              </a:rPr>
              <a:t> variable indicating the number of participants in the second treatment group with the event specified in </a:t>
            </a:r>
            <a:r>
              <a:rPr lang="en-GB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solidFill>
                  <a:schemeClr val="accent1"/>
                </a:solidFill>
              </a:rPr>
              <a:t>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tot1(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dirty="0">
                <a:solidFill>
                  <a:schemeClr val="accent1"/>
                </a:solidFill>
              </a:rPr>
              <a:t>variable indicating the total number of unique participants in the first treatment group (must be numeric)</a:t>
            </a:r>
          </a:p>
          <a:p>
            <a:pPr algn="l"/>
            <a:r>
              <a:rPr lang="en-GB" sz="1600" dirty="0">
                <a:solidFill>
                  <a:schemeClr val="accent1"/>
                </a:solidFill>
              </a:rPr>
              <a:t>*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tot2(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dirty="0">
                <a:solidFill>
                  <a:schemeClr val="accent1"/>
                </a:solidFill>
              </a:rPr>
              <a:t>variable indicating the total number of unique participants in the second treatment group (must be numeric)</a:t>
            </a:r>
          </a:p>
          <a:p>
            <a:pPr algn="l"/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Various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[options] </a:t>
            </a:r>
            <a:r>
              <a:rPr lang="en-GB" sz="1800" dirty="0">
                <a:solidFill>
                  <a:schemeClr val="accent1"/>
                </a:solidFill>
              </a:rPr>
              <a:t>to edit the graph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690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482760" y="998240"/>
            <a:ext cx="11226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Basic syntax: </a:t>
            </a:r>
          </a:p>
          <a:p>
            <a:pPr algn="l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aedots Adverseevents, n1(Remdesivir_AG_n) n2(Placebo_AG_n) tot1(Remdesivir_N) tot2(Placebo_N)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DF7368-6AB7-EC51-22ED-01B614C1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91" y="1928046"/>
            <a:ext cx="6807300" cy="49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835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F0B165-5954-81A3-E4BF-1B3E7AB93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254" y="2130873"/>
            <a:ext cx="6513114" cy="4740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95567-5E1E-E63B-63F9-6246941E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19" y="2116756"/>
            <a:ext cx="6361223" cy="4629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dirty="0"/>
              <a:t>Summary level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6EE59-46D5-AF9A-927B-D64A689EFBE2}"/>
              </a:ext>
            </a:extLst>
          </p:cNvPr>
          <p:cNvSpPr txBox="1"/>
          <p:nvPr/>
        </p:nvSpPr>
        <p:spPr>
          <a:xfrm>
            <a:off x="526259" y="978353"/>
            <a:ext cx="11457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Syntax with added options: </a:t>
            </a:r>
          </a:p>
          <a:p>
            <a:pPr algn="l"/>
            <a:r>
              <a:rPr lang="pt-BR" sz="1400" dirty="0">
                <a:solidFill>
                  <a:srgbClr val="708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aedots Adverseevents , n1(Remdesivir_AG_n) n2(Placebo_AG_n) tot1(Remdesivir_N) tot2(Placebo_N)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442E2C-FA96-93CE-74EF-4DFC71415212}"/>
              </a:ext>
            </a:extLst>
          </p:cNvPr>
          <p:cNvCxnSpPr>
            <a:cxnSpLocks/>
          </p:cNvCxnSpPr>
          <p:nvPr/>
        </p:nvCxnSpPr>
        <p:spPr>
          <a:xfrm>
            <a:off x="6585995" y="879675"/>
            <a:ext cx="0" cy="6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DAE86A-48B7-B52A-D77D-F6BC644B196C}"/>
              </a:ext>
            </a:extLst>
          </p:cNvPr>
          <p:cNvSpPr txBox="1"/>
          <p:nvPr/>
        </p:nvSpPr>
        <p:spPr>
          <a:xfrm>
            <a:off x="5750929" y="532064"/>
            <a:ext cx="2305051" cy="32702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Changes marker symbol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4D133B-FAD7-F3B1-6AC5-F16D49111734}"/>
              </a:ext>
            </a:extLst>
          </p:cNvPr>
          <p:cNvCxnSpPr/>
          <p:nvPr/>
        </p:nvCxnSpPr>
        <p:spPr>
          <a:xfrm flipV="1">
            <a:off x="1030145" y="2115639"/>
            <a:ext cx="0" cy="86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406903-E46C-0788-04D1-8DBEE80252BD}"/>
              </a:ext>
            </a:extLst>
          </p:cNvPr>
          <p:cNvSpPr txBox="1"/>
          <p:nvPr/>
        </p:nvSpPr>
        <p:spPr>
          <a:xfrm>
            <a:off x="93643" y="2879258"/>
            <a:ext cx="931447" cy="84420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Includes the data table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8DEC62-5077-39F5-76FF-D04E049D1398}"/>
              </a:ext>
            </a:extLst>
          </p:cNvPr>
          <p:cNvCxnSpPr>
            <a:cxnSpLocks/>
          </p:cNvCxnSpPr>
          <p:nvPr/>
        </p:nvCxnSpPr>
        <p:spPr>
          <a:xfrm flipV="1">
            <a:off x="1975903" y="2171038"/>
            <a:ext cx="1729403" cy="2260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36059A-4675-7719-183D-0A791E79C721}"/>
              </a:ext>
            </a:extLst>
          </p:cNvPr>
          <p:cNvCxnSpPr/>
          <p:nvPr/>
        </p:nvCxnSpPr>
        <p:spPr>
          <a:xfrm flipV="1">
            <a:off x="1970847" y="2105170"/>
            <a:ext cx="3324798" cy="231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7CDE06-8112-8A38-F0A6-4E5A9DC58407}"/>
              </a:ext>
            </a:extLst>
          </p:cNvPr>
          <p:cNvSpPr txBox="1"/>
          <p:nvPr/>
        </p:nvSpPr>
        <p:spPr>
          <a:xfrm>
            <a:off x="636219" y="4468973"/>
            <a:ext cx="1852981" cy="84607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Specify position of data table columns relative to x-axis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6EB56D-7A37-8909-432C-ADF8CD6E5220}"/>
              </a:ext>
            </a:extLst>
          </p:cNvPr>
          <p:cNvCxnSpPr>
            <a:cxnSpLocks/>
          </p:cNvCxnSpPr>
          <p:nvPr/>
        </p:nvCxnSpPr>
        <p:spPr>
          <a:xfrm flipV="1">
            <a:off x="1500920" y="2326511"/>
            <a:ext cx="0" cy="55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600814A-D267-49ED-5CED-6896AC5FF117}"/>
              </a:ext>
            </a:extLst>
          </p:cNvPr>
          <p:cNvSpPr txBox="1"/>
          <p:nvPr/>
        </p:nvSpPr>
        <p:spPr>
          <a:xfrm>
            <a:off x="1500920" y="2637582"/>
            <a:ext cx="1141740" cy="98718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Specify the position of the data table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9B7C05-D55E-5909-3F29-93A15338BE5D}"/>
              </a:ext>
            </a:extLst>
          </p:cNvPr>
          <p:cNvCxnSpPr/>
          <p:nvPr/>
        </p:nvCxnSpPr>
        <p:spPr>
          <a:xfrm flipH="1" flipV="1">
            <a:off x="7847635" y="2115639"/>
            <a:ext cx="2511707" cy="160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4D5CEB-1EDA-BA23-04C6-76E02B2BCE15}"/>
              </a:ext>
            </a:extLst>
          </p:cNvPr>
          <p:cNvCxnSpPr>
            <a:cxnSpLocks/>
          </p:cNvCxnSpPr>
          <p:nvPr/>
        </p:nvCxnSpPr>
        <p:spPr>
          <a:xfrm flipH="1" flipV="1">
            <a:off x="9465205" y="2115639"/>
            <a:ext cx="894137" cy="160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592C3F-BFD8-42B8-13E2-822120F68560}"/>
              </a:ext>
            </a:extLst>
          </p:cNvPr>
          <p:cNvSpPr txBox="1"/>
          <p:nvPr/>
        </p:nvSpPr>
        <p:spPr>
          <a:xfrm>
            <a:off x="9632858" y="3771237"/>
            <a:ext cx="1452968" cy="107610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Specify the labels for the columns of the data table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9D53D1-1568-6222-A97E-4E5DEB640E9F}"/>
              </a:ext>
            </a:extLst>
          </p:cNvPr>
          <p:cNvSpPr txBox="1"/>
          <p:nvPr/>
        </p:nvSpPr>
        <p:spPr>
          <a:xfrm>
            <a:off x="3300955" y="624689"/>
            <a:ext cx="2305051" cy="32702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rgbClr val="0000CD"/>
                </a:solidFill>
              </a:rPr>
              <a:t>Changes marker colour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7203BA-E400-9EB1-E8EC-EA542B7A11BD}"/>
              </a:ext>
            </a:extLst>
          </p:cNvPr>
          <p:cNvCxnSpPr/>
          <p:nvPr/>
        </p:nvCxnSpPr>
        <p:spPr>
          <a:xfrm>
            <a:off x="4271058" y="969297"/>
            <a:ext cx="0" cy="57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6522A8-A9A1-704F-792F-EE7BD3A7019F}"/>
              </a:ext>
            </a:extLst>
          </p:cNvPr>
          <p:cNvSpPr txBox="1"/>
          <p:nvPr/>
        </p:nvSpPr>
        <p:spPr>
          <a:xfrm>
            <a:off x="511588" y="1448722"/>
            <a:ext cx="11472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logoff(1) leftcolor1(red) leftcolor2(green) leftsymb1(triangle) legendleft1(Remdesivir (N=155)) legendleft2(Placebo (N=78)) brightmargin(3.5) leftlabsize(1.3) rightxline(1) rightxlabel(0.2 0.5 1 2 6 20)  nummargin(1) margin(30) event1pos(35) event2pos(90)  event1name(Remdesivir)  event2name(Placebo) marginpos(r)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6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  <p:bldP spid="25" grpId="0" animBg="1"/>
      <p:bldP spid="31" grpId="0" animBg="1"/>
      <p:bldP spid="33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Individual participant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CE9A65-40B3-0BFF-AAA3-145982D78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472" y="998240"/>
            <a:ext cx="8051056" cy="58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79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D442456-151F-789C-0790-128D5E89815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GB" sz="2400" dirty="0"/>
              <a:t>Individual participant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779BE-B11A-D7EE-C4E9-F9BC3AA0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50" y="1393189"/>
            <a:ext cx="9371992" cy="5464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31CCD9-EEC7-58B3-97CC-25F219D9DD4D}"/>
              </a:ext>
            </a:extLst>
          </p:cNvPr>
          <p:cNvSpPr txBox="1"/>
          <p:nvPr/>
        </p:nvSpPr>
        <p:spPr>
          <a:xfrm>
            <a:off x="325800" y="102385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All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[options] </a:t>
            </a:r>
            <a:r>
              <a:rPr lang="en-GB" sz="1800" dirty="0">
                <a:solidFill>
                  <a:schemeClr val="accent1"/>
                </a:solidFill>
              </a:rPr>
              <a:t>detailed in the help file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5457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Dot plot 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0D70-A59C-3889-5B5F-310A16C9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8" y="995759"/>
            <a:ext cx="11540763" cy="4866481"/>
          </a:xfrm>
        </p:spPr>
        <p:txBody>
          <a:bodyPr/>
          <a:lstStyle/>
          <a:p>
            <a:r>
              <a:rPr lang="en-GB" sz="2000" b="1" dirty="0">
                <a:solidFill>
                  <a:schemeClr val="accent3"/>
                </a:solidFill>
              </a:rPr>
              <a:t>Pros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/>
              <a:t>Includes more detailed information - absolute risk by arm and relative between-arm comparison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/>
              <a:t>Could replace the typical AE frequency table presented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/>
              <a:t>Allows for more scrutiny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000" b="1" dirty="0">
                <a:solidFill>
                  <a:schemeClr val="accent3"/>
                </a:solidFill>
              </a:rPr>
              <a:t>Cons/cautions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/>
              <a:t>Inclusion of 95% CIs for the relative statistic strongly encourages the temptation to interpret as a test of no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243988693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9195" cy="378044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CD"/>
                </a:solidFill>
              </a:rPr>
              <a:t>Summary</a:t>
            </a:r>
            <a:endParaRPr lang="en-GB" sz="2800" dirty="0">
              <a:solidFill>
                <a:srgbClr val="0000C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0D70-A59C-3889-5B5F-310A16C9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995759"/>
            <a:ext cx="11540763" cy="4866481"/>
          </a:xfrm>
        </p:spPr>
        <p:txBody>
          <a:bodyPr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GB" sz="2000" dirty="0"/>
              <a:t>Visualisations provide an alternative way to communicate risk of harms </a:t>
            </a:r>
          </a:p>
          <a:p>
            <a:endParaRPr lang="en-GB" sz="11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GB" sz="2000" dirty="0"/>
              <a:t>Allows assimilation of large volumes of data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GB" sz="2000" dirty="0"/>
              <a:t>Encourages informal between-arm comparisons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GB" sz="2000" dirty="0"/>
              <a:t>Provide different emphasis on inferences </a:t>
            </a:r>
          </a:p>
          <a:p>
            <a:endParaRPr lang="en-GB" sz="11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GB" sz="2000" dirty="0"/>
              <a:t>Recommend trialists examine both crude numbers along with graphical displays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4115780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F266E-6A00-47B4-A959-EC8D61B7C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696"/>
            <a:ext cx="12368184" cy="579883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6381" y="170902"/>
            <a:ext cx="10693707" cy="1096039"/>
          </a:xfrm>
          <a:solidFill>
            <a:schemeClr val="bg1"/>
          </a:solidFill>
        </p:spPr>
        <p:txBody>
          <a:bodyPr/>
          <a:lstStyle/>
          <a:p>
            <a:r>
              <a:rPr lang="en-GB" b="1" dirty="0">
                <a:solidFill>
                  <a:srgbClr val="0000CD"/>
                </a:solidFill>
                <a:latin typeface="+mj-lt"/>
              </a:rPr>
              <a:t>Decision tree to help researchers decide which plot(s) to use to visualise data on harm outcomes</a:t>
            </a:r>
          </a:p>
        </p:txBody>
      </p:sp>
    </p:spTree>
    <p:extLst>
      <p:ext uri="{BB962C8B-B14F-4D97-AF65-F5344CB8AC3E}">
        <p14:creationId xmlns:p14="http://schemas.microsoft.com/office/powerpoint/2010/main" val="3222226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7A0A-A857-FDD6-F3E5-4DAEF33A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DFF7-54F1-FF60-D9E4-DA429EE5B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B254-CB28-4EDB-E754-B03D738C0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5789613"/>
            <a:ext cx="5580063" cy="739775"/>
          </a:xfrm>
        </p:spPr>
        <p:txBody>
          <a:bodyPr/>
          <a:lstStyle/>
          <a:p>
            <a:r>
              <a:rPr lang="en-US" dirty="0"/>
              <a:t>r.phillips@imperial.ac.uk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15908764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6473-49C8-6B14-0968-2FB3DC6D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RCTs are typically designed around a primary efficacy outcome e.g. does drug A improve survival compared to drug B (standard care)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Might also have known </a:t>
            </a:r>
            <a:r>
              <a:rPr lang="en-GB" sz="2400" b="1" dirty="0">
                <a:solidFill>
                  <a:srgbClr val="0000CD"/>
                </a:solidFill>
              </a:rPr>
              <a:t>safety</a:t>
            </a:r>
            <a:r>
              <a:rPr lang="en-GB" sz="2400" dirty="0"/>
              <a:t> outcomes (or </a:t>
            </a:r>
            <a:r>
              <a:rPr lang="en-GB" sz="2400" b="1" dirty="0">
                <a:solidFill>
                  <a:srgbClr val="0000CD"/>
                </a:solidFill>
              </a:rPr>
              <a:t>harms</a:t>
            </a:r>
            <a:r>
              <a:rPr lang="en-GB" sz="2400" dirty="0"/>
              <a:t>) as secondary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Plus </a:t>
            </a:r>
            <a:r>
              <a:rPr lang="en-GB" sz="2400" b="1" dirty="0">
                <a:solidFill>
                  <a:srgbClr val="0000CD"/>
                </a:solidFill>
              </a:rPr>
              <a:t>adverse events (AEs) </a:t>
            </a:r>
            <a:r>
              <a:rPr lang="en-GB" sz="2400" dirty="0"/>
              <a:t>that emerge during the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we analyse and report AE outcomes needs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Methods used to analyse these outcomes are less established and data is underutilised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237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harm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6473-49C8-6B14-0968-2FB3DC6D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Prespecified events of interest </a:t>
            </a:r>
            <a:r>
              <a:rPr lang="en-GB" sz="2800" dirty="0"/>
              <a:t>+</a:t>
            </a:r>
            <a:r>
              <a:rPr lang="en-GB" sz="3200" dirty="0"/>
              <a:t> </a:t>
            </a:r>
            <a:r>
              <a:rPr lang="en-GB" sz="2400" dirty="0"/>
              <a:t>many emerging AEs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don’t know </a:t>
            </a:r>
            <a:r>
              <a:rPr lang="en-GB" sz="2400" b="1" dirty="0">
                <a:solidFill>
                  <a:srgbClr val="0000CD"/>
                </a:solidFill>
              </a:rPr>
              <a:t>what or how many AEs </a:t>
            </a:r>
            <a:r>
              <a:rPr lang="en-GB" sz="2400" dirty="0"/>
              <a:t>will be reported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Outcome measurement considerations:</a:t>
            </a:r>
          </a:p>
          <a:p>
            <a:pPr marL="666884" lvl="3" indent="-342900"/>
            <a:r>
              <a:rPr lang="en-GB" sz="2400" b="1" dirty="0">
                <a:solidFill>
                  <a:srgbClr val="0000CD"/>
                </a:solidFill>
              </a:rPr>
              <a:t>Variable type</a:t>
            </a:r>
            <a:r>
              <a:rPr lang="en-GB" sz="2400" dirty="0"/>
              <a:t>: single occurrence and repeated AEs, time to event, continuous</a:t>
            </a:r>
          </a:p>
          <a:p>
            <a:pPr marL="666884" lvl="3" indent="-342900"/>
            <a:r>
              <a:rPr lang="en-GB" sz="2400" b="1" dirty="0">
                <a:solidFill>
                  <a:srgbClr val="0000CD"/>
                </a:solidFill>
              </a:rPr>
              <a:t>Duration</a:t>
            </a:r>
            <a:r>
              <a:rPr lang="en-GB" sz="2400" dirty="0"/>
              <a:t> of each AE</a:t>
            </a:r>
          </a:p>
          <a:p>
            <a:pPr marL="666884" lvl="3" indent="-342900"/>
            <a:r>
              <a:rPr lang="en-GB" sz="2400" b="1" dirty="0">
                <a:solidFill>
                  <a:srgbClr val="0000CD"/>
                </a:solidFill>
              </a:rPr>
              <a:t>Severity</a:t>
            </a:r>
            <a:r>
              <a:rPr lang="en-GB" sz="2400" dirty="0"/>
              <a:t> of each AE</a:t>
            </a:r>
          </a:p>
          <a:p>
            <a:pPr marL="666884" lvl="3" indent="-342900"/>
            <a:r>
              <a:rPr lang="en-GB" sz="2400" b="1" dirty="0">
                <a:solidFill>
                  <a:srgbClr val="0000CD"/>
                </a:solidFill>
              </a:rPr>
              <a:t>Timing</a:t>
            </a:r>
            <a:r>
              <a:rPr lang="en-GB" sz="2400" dirty="0"/>
              <a:t> of each 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Often </a:t>
            </a:r>
            <a:r>
              <a:rPr lang="en-GB" sz="2400" b="1" dirty="0">
                <a:solidFill>
                  <a:srgbClr val="0000CD"/>
                </a:solidFill>
              </a:rPr>
              <a:t>low event rates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2A724A-DE94-E76A-64B9-AE32D89B0FD0}"/>
              </a:ext>
            </a:extLst>
          </p:cNvPr>
          <p:cNvSpPr txBox="1">
            <a:spLocks/>
          </p:cNvSpPr>
          <p:nvPr/>
        </p:nvSpPr>
        <p:spPr>
          <a:xfrm>
            <a:off x="3022385" y="5566067"/>
            <a:ext cx="8235787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5CA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defTabSz="609570">
              <a:defRPr/>
            </a:pPr>
            <a:r>
              <a:rPr lang="en-GB" sz="2400" dirty="0">
                <a:solidFill>
                  <a:srgbClr val="0000CD"/>
                </a:solidFill>
                <a:latin typeface="+mn-lt"/>
              </a:rPr>
              <a:t>…current practice underutilises this data</a:t>
            </a:r>
          </a:p>
        </p:txBody>
      </p:sp>
    </p:spTree>
    <p:extLst>
      <p:ext uri="{BB962C8B-B14F-4D97-AF65-F5344CB8AC3E}">
        <p14:creationId xmlns:p14="http://schemas.microsoft.com/office/powerpoint/2010/main" val="6826395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Typically we find AE data presented in tables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9FC07-B294-3147-4F1C-F21AA38B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370B-EBF5-40E5-BF51-1F0F071147D8}" type="datetime1">
              <a:rPr lang="en-GB" smtClean="0"/>
              <a:t>08/09/2024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63B2E4-CC80-ECC1-CD59-B6884F77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52362-031B-72E1-FCEC-72FA9117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83" y="762646"/>
            <a:ext cx="6376553" cy="5800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33D600-3EE9-D851-8377-3D8E04086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307" y="762646"/>
            <a:ext cx="6079990" cy="58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41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2800" b="1" dirty="0">
                <a:solidFill>
                  <a:srgbClr val="0000CD"/>
                </a:solidFill>
              </a:rPr>
              <a:t>State of play</a:t>
            </a:r>
            <a:endParaRPr lang="en-GB" sz="2800" b="1" dirty="0">
              <a:solidFill>
                <a:srgbClr val="0000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6473-49C8-6B14-0968-2FB3DC6D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200" dirty="0"/>
              <a:t>We’ve got </a:t>
            </a:r>
            <a:r>
              <a:rPr lang="en-GB" sz="3200" b="1" dirty="0">
                <a:solidFill>
                  <a:srgbClr val="0000CD"/>
                </a:solidFill>
              </a:rPr>
              <a:t>complex</a:t>
            </a:r>
            <a:r>
              <a:rPr lang="en-GB" sz="3200" dirty="0">
                <a:solidFill>
                  <a:srgbClr val="0000CD"/>
                </a:solidFill>
              </a:rPr>
              <a:t>, </a:t>
            </a:r>
            <a:r>
              <a:rPr lang="en-GB" sz="3200" b="1" dirty="0">
                <a:solidFill>
                  <a:srgbClr val="0000CD"/>
                </a:solidFill>
              </a:rPr>
              <a:t>multifaceted</a:t>
            </a:r>
            <a:r>
              <a:rPr lang="en-GB" sz="3200" dirty="0">
                <a:solidFill>
                  <a:srgbClr val="0000CD"/>
                </a:solidFill>
              </a:rPr>
              <a:t> </a:t>
            </a:r>
            <a:r>
              <a:rPr lang="en-GB" sz="3200" dirty="0"/>
              <a:t>data that we </a:t>
            </a:r>
            <a:r>
              <a:rPr lang="en-GB" sz="3200" b="1" dirty="0">
                <a:solidFill>
                  <a:srgbClr val="0000CD"/>
                </a:solidFill>
              </a:rPr>
              <a:t>simplify</a:t>
            </a:r>
            <a:r>
              <a:rPr lang="en-GB" sz="3200" dirty="0"/>
              <a:t> and present in contingency tables, sometimes accompanied with inappropriate hypothesis tests or alternatively undertaking no analysis at all!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B36F1-4007-14E6-515D-3D356F3FD82A}"/>
              </a:ext>
            </a:extLst>
          </p:cNvPr>
          <p:cNvSpPr txBox="1"/>
          <p:nvPr/>
        </p:nvSpPr>
        <p:spPr>
          <a:xfrm>
            <a:off x="2084049" y="3966281"/>
            <a:ext cx="8023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+mj-lt"/>
              </a:rPr>
              <a:t>We are missing a valuable opportunity for early evaluation of harm</a:t>
            </a:r>
          </a:p>
        </p:txBody>
      </p:sp>
    </p:spTree>
    <p:extLst>
      <p:ext uri="{BB962C8B-B14F-4D97-AF65-F5344CB8AC3E}">
        <p14:creationId xmlns:p14="http://schemas.microsoft.com/office/powerpoint/2010/main" val="3539504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nal Icon Vector Art, Icons, and Graphics for Free Download">
            <a:extLst>
              <a:ext uri="{FF2B5EF4-FFF2-40B4-BE49-F238E27FC236}">
                <a16:creationId xmlns:a16="http://schemas.microsoft.com/office/drawing/2014/main" id="{AE74E9AC-316B-7AC3-C12A-73431D3F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14" y="596900"/>
            <a:ext cx="1669901" cy="1389173"/>
          </a:xfrm>
          <a:prstGeom prst="rect">
            <a:avLst/>
          </a:prstGeom>
          <a:solidFill>
            <a:srgbClr val="00008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189">
              <a:defRPr/>
            </a:pPr>
            <a:r>
              <a:rPr lang="en-GB" sz="2800" b="1" dirty="0">
                <a:solidFill>
                  <a:srgbClr val="0000CD"/>
                </a:solidFill>
              </a:rPr>
              <a:t>What are we trying to do when analysing AE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6473-49C8-6B14-0968-2FB3DC6D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We’re looking for </a:t>
            </a:r>
            <a:r>
              <a:rPr lang="en-GB" sz="2400" b="1" dirty="0">
                <a:solidFill>
                  <a:srgbClr val="0000CD"/>
                </a:solidFill>
              </a:rPr>
              <a:t>signals of adverse reactions </a:t>
            </a:r>
          </a:p>
          <a:p>
            <a:pPr marL="342892" indent="-342892" defTabSz="457189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Reporting all AE data in </a:t>
            </a:r>
            <a:r>
              <a:rPr lang="en-GB" sz="2400" b="1" dirty="0">
                <a:solidFill>
                  <a:srgbClr val="0000CD"/>
                </a:solidFill>
              </a:rPr>
              <a:t>tables</a:t>
            </a:r>
            <a:r>
              <a:rPr lang="en-GB" sz="2400" dirty="0">
                <a:solidFill>
                  <a:srgbClr val="000000"/>
                </a:solidFill>
              </a:rPr>
              <a:t> can be </a:t>
            </a:r>
            <a:r>
              <a:rPr lang="en-GB" sz="2400" b="1" dirty="0">
                <a:solidFill>
                  <a:srgbClr val="0000CD"/>
                </a:solidFill>
              </a:rPr>
              <a:t>overwhelming</a:t>
            </a:r>
            <a:r>
              <a:rPr lang="en-GB" sz="2400" dirty="0">
                <a:solidFill>
                  <a:srgbClr val="000000"/>
                </a:solidFill>
              </a:rPr>
              <a:t> and </a:t>
            </a:r>
            <a:r>
              <a:rPr lang="en-GB" sz="2400" b="1" dirty="0">
                <a:solidFill>
                  <a:srgbClr val="0000CD"/>
                </a:solidFill>
              </a:rPr>
              <a:t>incomprehensible</a:t>
            </a:r>
          </a:p>
          <a:p>
            <a:pPr marL="342892" indent="-342892" defTabSz="457189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002060"/>
              </a:solidFill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We need summaries that are more </a:t>
            </a:r>
            <a:r>
              <a:rPr lang="en-US" sz="2400" b="1" dirty="0">
                <a:solidFill>
                  <a:srgbClr val="0000CD"/>
                </a:solidFill>
              </a:rPr>
              <a:t>digestible</a:t>
            </a:r>
            <a:r>
              <a:rPr lang="en-US" sz="2400" dirty="0"/>
              <a:t> and allow a </a:t>
            </a:r>
            <a:r>
              <a:rPr lang="en-US" sz="2400" b="1" dirty="0">
                <a:solidFill>
                  <a:srgbClr val="0000CD"/>
                </a:solidFill>
              </a:rPr>
              <a:t>clearer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00CD"/>
                </a:solidFill>
              </a:rPr>
              <a:t>more informative profile</a:t>
            </a:r>
            <a:r>
              <a:rPr lang="en-US" sz="2400" dirty="0"/>
              <a:t> to be presented </a:t>
            </a:r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511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9A2-9706-75B0-5A4F-94816851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8</a:t>
            </a:fld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D02C7F8-6517-531E-C0A8-6921CF20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73" y="2451493"/>
            <a:ext cx="9117496" cy="1706712"/>
          </a:xfrm>
        </p:spPr>
        <p:txBody>
          <a:bodyPr/>
          <a:lstStyle/>
          <a:p>
            <a:r>
              <a:rPr lang="en-US" sz="4000" b="1" dirty="0">
                <a:solidFill>
                  <a:srgbClr val="0000CD"/>
                </a:solidFill>
              </a:rPr>
              <a:t>Could visualisations offer a solution?</a:t>
            </a:r>
          </a:p>
        </p:txBody>
      </p:sp>
    </p:spTree>
    <p:extLst>
      <p:ext uri="{BB962C8B-B14F-4D97-AF65-F5344CB8AC3E}">
        <p14:creationId xmlns:p14="http://schemas.microsoft.com/office/powerpoint/2010/main" val="1111365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F674-D976-C379-F19E-3EC33B4A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F3C8-C3FC-196A-75CB-ADC1B0CC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6187376" cy="378044"/>
          </a:xfrm>
        </p:spPr>
        <p:txBody>
          <a:bodyPr/>
          <a:lstStyle/>
          <a:p>
            <a:r>
              <a:rPr lang="en-GB" sz="2800" dirty="0">
                <a:solidFill>
                  <a:srgbClr val="0000CD"/>
                </a:solidFill>
                <a:latin typeface="+mj-lt"/>
              </a:rPr>
              <a:t>Case study: </a:t>
            </a:r>
            <a:r>
              <a:rPr lang="en-GB" sz="2800" b="0" dirty="0">
                <a:solidFill>
                  <a:srgbClr val="0000CD"/>
                </a:solidFill>
                <a:latin typeface="+mj-lt"/>
              </a:rPr>
              <a:t>Remdesivir in adults with severe COVID-19</a:t>
            </a:r>
            <a:endParaRPr lang="en-GB" sz="2800" dirty="0">
              <a:solidFill>
                <a:srgbClr val="0000CD"/>
              </a:solidFill>
              <a:latin typeface="+mj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9FC07-B294-3147-4F1C-F21AA38B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370B-EBF5-40E5-BF51-1F0F071147D8}" type="datetime1">
              <a:rPr lang="en-GB" smtClean="0"/>
              <a:t>08/09/2024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4862-9620-D458-936F-38DE17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6841E-9519-F49E-B012-7780DFDD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7" y="21630"/>
            <a:ext cx="5678824" cy="6560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2CE56-77E4-6E9C-2A2F-24F53C57F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01" y="1151572"/>
            <a:ext cx="5654063" cy="46718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8982A7-0834-E7A6-BB8C-813EFE1DD48D}"/>
              </a:ext>
            </a:extLst>
          </p:cNvPr>
          <p:cNvSpPr/>
          <p:nvPr/>
        </p:nvSpPr>
        <p:spPr>
          <a:xfrm>
            <a:off x="325802" y="5836261"/>
            <a:ext cx="6051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Wang, Y., et al. (2020). "Remdesivir in adults with severe COVID-19: a randomised, double-blind, placebo-controlled, multicentre trial." </a:t>
            </a:r>
            <a:r>
              <a:rPr lang="en-GB" sz="1200" u="sng" dirty="0">
                <a:latin typeface="Arial" panose="020B0604020202020204" pitchFamily="34" charset="0"/>
                <a:ea typeface="Calibri" panose="020F0502020204030204" pitchFamily="34" charset="0"/>
              </a:rPr>
              <a:t>The Lancet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</a:rPr>
              <a:t>395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(10236): 1569-1578. 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29457-FD0A-9738-E4F7-BACDF72FEEC1}"/>
              </a:ext>
            </a:extLst>
          </p:cNvPr>
          <p:cNvSpPr/>
          <p:nvPr/>
        </p:nvSpPr>
        <p:spPr>
          <a:xfrm>
            <a:off x="465237" y="1663844"/>
            <a:ext cx="5375189" cy="156930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3A8FC4-CC0C-B732-5986-FB1F101A3FB6}"/>
              </a:ext>
            </a:extLst>
          </p:cNvPr>
          <p:cNvSpPr/>
          <p:nvPr/>
        </p:nvSpPr>
        <p:spPr>
          <a:xfrm>
            <a:off x="9974" y="3233152"/>
            <a:ext cx="6086026" cy="19237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GB" sz="1600" dirty="0">
                <a:solidFill>
                  <a:schemeClr val="tx1"/>
                </a:solidFill>
              </a:rPr>
              <a:t>How useful is this information?</a:t>
            </a:r>
          </a:p>
          <a:p>
            <a:pPr marL="285750" indent="-285750" algn="ctr">
              <a:lnSpc>
                <a:spcPct val="105000"/>
              </a:lnSpc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Are they clinically important?</a:t>
            </a:r>
          </a:p>
          <a:p>
            <a:pPr marL="285750" indent="-285750" algn="ctr">
              <a:lnSpc>
                <a:spcPct val="105000"/>
              </a:lnSpc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Is there a numerical imbalance?</a:t>
            </a:r>
          </a:p>
          <a:p>
            <a:pPr marL="285750" indent="-285750" algn="ctr">
              <a:lnSpc>
                <a:spcPct val="105000"/>
              </a:lnSpc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Could they in fact relate to the underlying infection or participant comorbidity?</a:t>
            </a:r>
          </a:p>
          <a:p>
            <a:pPr marL="285750" indent="-285750" algn="l">
              <a:lnSpc>
                <a:spcPct val="105000"/>
              </a:lnSpc>
              <a:buFontTx/>
              <a:buChar char="-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56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9379B5C2-89E2-4436-AAC2-A0EB58951E1D}" vid="{86F68850-0020-4398-8624-9E789855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 16_9 template</Template>
  <TotalTime>4935</TotalTime>
  <Words>1813</Words>
  <Application>Microsoft Office PowerPoint</Application>
  <PresentationFormat>Widescreen</PresentationFormat>
  <Paragraphs>258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Wingdings</vt:lpstr>
      <vt:lpstr>Imperial Sans Text Medium</vt:lpstr>
      <vt:lpstr>Imperial Sans Text</vt:lpstr>
      <vt:lpstr>Times New Roman</vt:lpstr>
      <vt:lpstr>Cambria Math</vt:lpstr>
      <vt:lpstr>Courier New</vt:lpstr>
      <vt:lpstr>Arial</vt:lpstr>
      <vt:lpstr>Imperial Sans Text Semibold</vt:lpstr>
      <vt:lpstr>Calibri</vt:lpstr>
      <vt:lpstr>ICL PPT Theme</vt:lpstr>
      <vt:lpstr>Visualisations to evaluate and communicate adverse event data in randomised controlled trials:  Application of the user written Stata commands aedot and aevolcano</vt:lpstr>
      <vt:lpstr>Outline </vt:lpstr>
      <vt:lpstr>Background </vt:lpstr>
      <vt:lpstr>Evaluating harm  </vt:lpstr>
      <vt:lpstr>Typically we find AE data presented in tables</vt:lpstr>
      <vt:lpstr>State of play</vt:lpstr>
      <vt:lpstr>What are we trying to do when analysing AE data? </vt:lpstr>
      <vt:lpstr>Could visualisations offer a solution?</vt:lpstr>
      <vt:lpstr>Case study: Remdesivir in adults with severe COVID-19</vt:lpstr>
      <vt:lpstr>Volcano plot </vt:lpstr>
      <vt:lpstr>Volcano plot </vt:lpstr>
      <vt:lpstr>Volcano plot </vt:lpstr>
      <vt:lpstr>Volcano plot </vt:lpstr>
      <vt:lpstr>Volcano plot </vt:lpstr>
      <vt:lpstr>Volcano plot </vt:lpstr>
      <vt:lpstr>Volcano plot </vt:lpstr>
      <vt:lpstr>Volcano plot </vt:lpstr>
      <vt:lpstr>Dot plot</vt:lpstr>
      <vt:lpstr>Dot plot </vt:lpstr>
      <vt:lpstr>Dot plot </vt:lpstr>
      <vt:lpstr>Dot plot </vt:lpstr>
      <vt:lpstr>Dot plot </vt:lpstr>
      <vt:lpstr>Dot plot </vt:lpstr>
      <vt:lpstr>Dot plot </vt:lpstr>
      <vt:lpstr>Dot plot </vt:lpstr>
      <vt:lpstr>Summary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Phillips, Rachel</dc:creator>
  <cp:lastModifiedBy>Phillips, Rachel</cp:lastModifiedBy>
  <cp:revision>3</cp:revision>
  <dcterms:created xsi:type="dcterms:W3CDTF">2024-08-21T13:19:10Z</dcterms:created>
  <dcterms:modified xsi:type="dcterms:W3CDTF">2024-09-11T15:41:38Z</dcterms:modified>
</cp:coreProperties>
</file>