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74" r:id="rId2"/>
  </p:sldMasterIdLst>
  <p:notesMasterIdLst>
    <p:notesMasterId r:id="rId32"/>
  </p:notesMasterIdLst>
  <p:sldIdLst>
    <p:sldId id="257" r:id="rId3"/>
    <p:sldId id="283" r:id="rId4"/>
    <p:sldId id="260" r:id="rId5"/>
    <p:sldId id="451" r:id="rId6"/>
    <p:sldId id="680" r:id="rId7"/>
    <p:sldId id="454" r:id="rId8"/>
    <p:sldId id="896" r:id="rId9"/>
    <p:sldId id="898" r:id="rId10"/>
    <p:sldId id="901" r:id="rId11"/>
    <p:sldId id="2147047963" r:id="rId12"/>
    <p:sldId id="904" r:id="rId13"/>
    <p:sldId id="897" r:id="rId14"/>
    <p:sldId id="861" r:id="rId15"/>
    <p:sldId id="259" r:id="rId16"/>
    <p:sldId id="892" r:id="rId17"/>
    <p:sldId id="711" r:id="rId18"/>
    <p:sldId id="712" r:id="rId19"/>
    <p:sldId id="902" r:id="rId20"/>
    <p:sldId id="903" r:id="rId21"/>
    <p:sldId id="449" r:id="rId22"/>
    <p:sldId id="906" r:id="rId23"/>
    <p:sldId id="907" r:id="rId24"/>
    <p:sldId id="717" r:id="rId25"/>
    <p:sldId id="372" r:id="rId26"/>
    <p:sldId id="2147047961" r:id="rId27"/>
    <p:sldId id="2147047946" r:id="rId28"/>
    <p:sldId id="264" r:id="rId29"/>
    <p:sldId id="380" r:id="rId30"/>
    <p:sldId id="39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AC00"/>
    <a:srgbClr val="E7F9FF"/>
    <a:srgbClr val="EFFBFF"/>
    <a:srgbClr val="F3FCFF"/>
    <a:srgbClr val="E5F8FF"/>
    <a:srgbClr val="D1F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9AECF2-AC51-41C1-94E8-EC023A8CB616}" v="99" dt="2024-09-13T07:36:08.6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645" autoAdjust="0"/>
  </p:normalViewPr>
  <p:slideViewPr>
    <p:cSldViewPr>
      <p:cViewPr varScale="1">
        <p:scale>
          <a:sx n="53" d="100"/>
          <a:sy n="53" d="100"/>
        </p:scale>
        <p:origin x="1084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6A695-49C9-479C-BF6C-E303A0C98D0E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CC34F-BA2B-4C03-A324-9A5BFE141A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924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2A591-0EC5-40EE-A48E-984C423EB704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596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FontTx/>
                  <a:buNone/>
                </a:pPr>
                <a:endParaRPr lang="en-GB" baseline="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1450" indent="-171450">
                  <a:buFontTx/>
                  <a:buChar char="-"/>
                </a:pPr>
                <a:r>
                  <a:rPr lang="en-GB" dirty="0" smtClean="0"/>
                  <a:t>Our</a:t>
                </a:r>
                <a:r>
                  <a:rPr lang="en-GB" baseline="0" dirty="0" smtClean="0"/>
                  <a:t> class of MAMS is unique in its use of an intermediate outcome measure which can be observed earlier than the primary outcome to drop arms for LOB at interim</a:t>
                </a:r>
              </a:p>
              <a:p>
                <a:pPr marL="171450" indent="-171450">
                  <a:buFontTx/>
                  <a:buChar char="-"/>
                </a:pPr>
                <a:r>
                  <a:rPr lang="en-GB" baseline="0" dirty="0" smtClean="0"/>
                  <a:t>Targets late phase/confirmatory trials</a:t>
                </a:r>
              </a:p>
              <a:p>
                <a:pPr marL="171450" indent="-171450">
                  <a:buFontTx/>
                  <a:buChar char="-"/>
                </a:pPr>
                <a:r>
                  <a:rPr lang="en-GB" baseline="0" dirty="0" smtClean="0"/>
                  <a:t>1 </a:t>
                </a:r>
                <a:r>
                  <a:rPr lang="en-GB" baseline="0" dirty="0" smtClean="0"/>
                  <a:t>common control arm – no head to head comparisons of research </a:t>
                </a:r>
                <a:r>
                  <a:rPr lang="en-GB" baseline="0" dirty="0" smtClean="0"/>
                  <a:t>arms</a:t>
                </a:r>
              </a:p>
              <a:p>
                <a:pPr marL="171450" indent="-171450">
                  <a:buFontTx/>
                  <a:buChar char="-"/>
                </a:pPr>
                <a:r>
                  <a:rPr lang="en-GB" baseline="0" dirty="0" smtClean="0"/>
                  <a:t>Permits the use of an intermediate outcome which can be observed more quickly to allow early-decision making on LOB</a:t>
                </a:r>
              </a:p>
              <a:p>
                <a:pPr marL="628650" lvl="1" indent="-171450">
                  <a:buFontTx/>
                  <a:buChar char="-"/>
                </a:pPr>
                <a:r>
                  <a:rPr lang="en-GB" baseline="0" dirty="0" smtClean="0"/>
                  <a:t>Such a design is denoted </a:t>
                </a:r>
                <a:r>
                  <a:rPr lang="en-GB" b="0" i="0" baseline="0" smtClean="0">
                    <a:latin typeface="Cambria Math"/>
                  </a:rPr>
                  <a:t>𝐼≠𝐷</a:t>
                </a:r>
                <a:r>
                  <a:rPr lang="en-GB" dirty="0" smtClean="0"/>
                  <a:t> to indicate the intermediate outcome</a:t>
                </a:r>
                <a:r>
                  <a:rPr lang="en-GB" baseline="0" dirty="0" smtClean="0"/>
                  <a:t> differs from the definitive outcome</a:t>
                </a:r>
              </a:p>
              <a:p>
                <a:pPr marL="628650" lvl="1" indent="-171450">
                  <a:buFontTx/>
                  <a:buChar char="-"/>
                </a:pPr>
                <a:r>
                  <a:rPr lang="en-GB" baseline="0" dirty="0" smtClean="0"/>
                  <a:t>I=D correspondingly denotes a design in which the same outcome measure is used throughout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C058D-9120-4CBA-AF0B-3D59E9B76DB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092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Motivating example for implementing this methods</a:t>
            </a:r>
          </a:p>
          <a:p>
            <a:pPr marL="171450" indent="-171450">
              <a:buFontTx/>
              <a:buChar char="-"/>
            </a:pPr>
            <a:r>
              <a:rPr lang="en-GB" dirty="0"/>
              <a:t>ROSSINI 2 is a phase</a:t>
            </a:r>
            <a:r>
              <a:rPr lang="en-GB" baseline="0" dirty="0"/>
              <a:t> III MAMS trial investigating interventions to prevent surgical site infection following abdominal surgery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3 interventions, applied alone and in combination (7 research arms, control = no intervention)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baseline="0" dirty="0"/>
              <a:t>2 interim analyses planned, where the primary outcome will be assessed on each arm according to the pre-specified stopping rules and any arms not demonstrating sufficient benefit will be stopped 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It has also been decided that the trial will guarantee to stop 2 research arms at each analysis, as a means of controlling resources and aiding planning – scheduled at around a 1/5 and ½ way through trial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Requires mechanism for determining which to select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CAAFB-1367-47D6-AAC2-0B2795128C7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204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Program</a:t>
            </a:r>
            <a:r>
              <a:rPr lang="en-GB" baseline="0" dirty="0"/>
              <a:t> searches for optimal/admissible designs and outputs them as a table.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CC34F-BA2B-4C03-A324-9A5BFE141AC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4327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Program</a:t>
            </a:r>
            <a:r>
              <a:rPr lang="en-GB" baseline="0" dirty="0"/>
              <a:t> performs sample size calculations and produces easy-to-interpret output with sample size per stage and operating characteristics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CC34F-BA2B-4C03-A324-9A5BFE141AC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8563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Program</a:t>
            </a:r>
            <a:r>
              <a:rPr lang="en-GB" baseline="0" dirty="0"/>
              <a:t> performs sample size calculations and produces easy-to-interpret output with sample size per stage and operating characteristics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CC34F-BA2B-4C03-A324-9A5BFE141AC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456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AED8153F-3C37-49E7-93A9-D8655CA663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0A0088FB-6FB3-4009-98D3-9861A45051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Aft>
                <a:spcPct val="30000"/>
              </a:spcAft>
            </a:pPr>
            <a:r>
              <a:rPr lang="en-GB" altLang="en-US" sz="1300"/>
              <a:t>Trials were redesigned as seamless phase II/III two-arm multi-stage trials to see if savings in time and resources could be made using this approach</a:t>
            </a:r>
          </a:p>
          <a:p>
            <a:pPr>
              <a:spcAft>
                <a:spcPct val="30000"/>
              </a:spcAft>
            </a:pPr>
            <a:r>
              <a:rPr lang="en-GB" altLang="en-US" sz="1300"/>
              <a:t>An estimate of the PPV was obtained from a meta-analysis by Horne et al. (PPV=95%)</a:t>
            </a:r>
          </a:p>
          <a:p>
            <a:endParaRPr lang="en-GB" altLang="en-US"/>
          </a:p>
          <a:p>
            <a:r>
              <a:rPr lang="en-GB" altLang="en-US"/>
              <a:t>Seamless two-arm multi-stage designs give huge savings in sample size and time even with gains in power</a:t>
            </a:r>
          </a:p>
          <a:p>
            <a:r>
              <a:rPr lang="en-GB" altLang="en-US"/>
              <a:t>Savings that can be made in a </a:t>
            </a:r>
            <a:r>
              <a:rPr lang="en-GB" altLang="en-US" b="1"/>
              <a:t>multi-arm</a:t>
            </a:r>
            <a:r>
              <a:rPr lang="en-GB" altLang="en-US"/>
              <a:t> multi-stage trial compared to separate two-arm trials will therefore be vast</a:t>
            </a:r>
          </a:p>
          <a:p>
            <a:r>
              <a:rPr lang="en-GB" altLang="en-US"/>
              <a:t>Adding extra intermediate stages slightly reduces power but also reduces chance of continuing ineffective arms to the final stage</a:t>
            </a:r>
          </a:p>
          <a:p>
            <a:r>
              <a:rPr lang="en-GB" altLang="en-US"/>
              <a:t>Lower sig. level can therefore be used in final stage thus reducing the maximum sample size</a:t>
            </a:r>
          </a:p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55067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CAAFB-1367-47D6-AAC2-0B2795128C77}" type="slidenum">
              <a:rPr lang="en-GB" smtClean="0"/>
              <a:t>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66353-34FE-26BA-7ED4-DC168C6F2DB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1163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CAAFB-1367-47D6-AAC2-0B2795128C77}" type="slidenum">
              <a:rPr lang="en-GB" smtClean="0"/>
              <a:t>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F35F5F-22AE-876C-F70D-D90B0D5C9A7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315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CAAFB-1367-47D6-AAC2-0B2795128C77}" type="slidenum">
              <a:rPr lang="en-GB" smtClean="0"/>
              <a:t>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504F2-060E-088A-AC8C-9C1E8971C3A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4375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CAAFB-1367-47D6-AAC2-0B2795128C77}" type="slidenum">
              <a:rPr lang="en-GB" smtClean="0"/>
              <a:t>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F35F5F-22AE-876C-F70D-D90B0D5C9A7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767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FontTx/>
                  <a:buNone/>
                </a:pPr>
                <a:r>
                  <a:rPr lang="en-GB" baseline="0" dirty="0"/>
                  <a:t>- Now we focus in on the particular class of MAMS design under consideration</a:t>
                </a:r>
              </a:p>
              <a:p>
                <a:pPr marL="0" indent="0">
                  <a:buFontTx/>
                  <a:buNone/>
                </a:pPr>
                <a:endParaRPr lang="en-GB" baseline="0" dirty="0"/>
              </a:p>
              <a:p>
                <a:pPr marL="0" indent="0">
                  <a:buFontTx/>
                  <a:buNone/>
                </a:pPr>
                <a:r>
                  <a:rPr lang="en-GB" baseline="0" dirty="0"/>
                  <a:t>- Methods for a multi-arm 2-stage design were developed in the early 2000s and later extended to the multi-stage setting</a:t>
                </a:r>
              </a:p>
              <a:p>
                <a:pPr marL="0" indent="0">
                  <a:buFontTx/>
                  <a:buNone/>
                </a:pPr>
                <a:endParaRPr lang="en-GB" baseline="0" dirty="0"/>
              </a:p>
              <a:p>
                <a:pPr marL="0" indent="0">
                  <a:buFontTx/>
                  <a:buNone/>
                </a:pPr>
                <a:r>
                  <a:rPr lang="en-GB" baseline="0" dirty="0"/>
                  <a:t>- Developed for time-to-event outcomes with applications in cancer trials</a:t>
                </a:r>
              </a:p>
              <a:p>
                <a:pPr marL="0" indent="0">
                  <a:buFontTx/>
                  <a:buNone/>
                </a:pPr>
                <a:r>
                  <a:rPr lang="en-GB" baseline="0" dirty="0"/>
                  <a:t>- Later extended to trials with binary outcomes</a:t>
                </a:r>
              </a:p>
              <a:p>
                <a:pPr marL="0" indent="0">
                  <a:buFontTx/>
                  <a:buNone/>
                </a:pPr>
                <a:endParaRPr lang="en-GB" baseline="0" dirty="0"/>
              </a:p>
              <a:p>
                <a:pPr marL="0" indent="0">
                  <a:buFontTx/>
                  <a:buNone/>
                </a:pPr>
                <a:r>
                  <a:rPr lang="en-GB" baseline="0" dirty="0"/>
                  <a:t>- Targets late phase/confirmatory trials – most costly phase of testing</a:t>
                </a:r>
              </a:p>
              <a:p>
                <a:pPr marL="0" indent="0">
                  <a:buFontTx/>
                  <a:buNone/>
                </a:pPr>
                <a:endParaRPr lang="en-GB" baseline="0" dirty="0"/>
              </a:p>
              <a:p>
                <a:pPr marL="0" indent="0">
                  <a:buFontTx/>
                  <a:buNone/>
                </a:pPr>
                <a:r>
                  <a:rPr lang="en-GB" baseline="0" dirty="0"/>
                  <a:t>- Makes pairwise comparisons between multiple research arms and 1 common control arm – no direct head to head comparisons of research arms</a:t>
                </a:r>
              </a:p>
              <a:p>
                <a:pPr marL="0" indent="0">
                  <a:buFontTx/>
                  <a:buNone/>
                </a:pPr>
                <a:endParaRPr lang="en-GB" baseline="0" dirty="0"/>
              </a:p>
              <a:p>
                <a:pPr marL="0" indent="0">
                  <a:buFontTx/>
                  <a:buNone/>
                </a:pPr>
                <a:r>
                  <a:rPr lang="en-GB" baseline="0" dirty="0"/>
                  <a:t>- Permits the use of an intermediate outcome measure which is correlated with definitive/primary outcome but can be observed earlier to allow trigger interim analyses early on in trial</a:t>
                </a:r>
              </a:p>
              <a:p>
                <a:pPr marL="0" indent="0">
                  <a:buFontTx/>
                  <a:buNone/>
                </a:pPr>
                <a:r>
                  <a:rPr lang="en-GB" baseline="0" dirty="0"/>
                  <a:t>- This </a:t>
                </a:r>
                <a:r>
                  <a:rPr lang="en-GB" baseline="0" dirty="0" err="1"/>
                  <a:t>int</a:t>
                </a:r>
                <a:r>
                  <a:rPr lang="en-GB" baseline="0" dirty="0"/>
                  <a:t>/I-outcome could be composite including primary outcome e.g. FFS/PFS an intermediate outcome for OS</a:t>
                </a:r>
              </a:p>
              <a:p>
                <a:pPr marL="0" indent="0">
                  <a:buFontTx/>
                  <a:buNone/>
                </a:pPr>
                <a:r>
                  <a:rPr lang="en-GB" baseline="0" dirty="0"/>
                  <a:t>- Early interim analyses allow us to drop arms mid-trial if they do not demonstrate sufficient benefit against the control arm (LOB assessment)</a:t>
                </a:r>
              </a:p>
              <a:p>
                <a:pPr marL="0" indent="0">
                  <a:buFontTx/>
                  <a:buNone/>
                </a:pPr>
                <a:r>
                  <a:rPr lang="en-GB" baseline="0" dirty="0"/>
                  <a:t>	- Such a design is denoted </a:t>
                </a:r>
                <a14:m>
                  <m:oMath xmlns:m="http://schemas.openxmlformats.org/officeDocument/2006/math">
                    <m:r>
                      <a:rPr lang="en-GB" b="0" i="1" baseline="0" smtClean="0">
                        <a:latin typeface="Cambria Math"/>
                      </a:rPr>
                      <m:t>𝐼</m:t>
                    </m:r>
                    <m:r>
                      <a:rPr lang="en-GB" b="0" i="1" baseline="0" smtClean="0">
                        <a:latin typeface="Cambria Math"/>
                      </a:rPr>
                      <m:t>≠</m:t>
                    </m:r>
                    <m:r>
                      <a:rPr lang="en-GB" b="0" i="1" baseline="0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GB" dirty="0"/>
                  <a:t> to indicate the intermediate outcome</a:t>
                </a:r>
                <a:r>
                  <a:rPr lang="en-GB" baseline="0" dirty="0"/>
                  <a:t> differs from the definitive outcome</a:t>
                </a:r>
              </a:p>
              <a:p>
                <a:pPr marL="457200" lvl="1" indent="0">
                  <a:buFontTx/>
                  <a:buNone/>
                </a:pPr>
                <a:r>
                  <a:rPr lang="en-GB" baseline="0" dirty="0"/>
                  <a:t>	- I=D correspondingly denotes a design in which the same outcome measure is used throughout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1450" indent="-171450">
                  <a:buFontTx/>
                  <a:buChar char="-"/>
                </a:pPr>
                <a:r>
                  <a:rPr lang="en-GB" dirty="0" smtClean="0"/>
                  <a:t>Our</a:t>
                </a:r>
                <a:r>
                  <a:rPr lang="en-GB" baseline="0" dirty="0" smtClean="0"/>
                  <a:t> class of MAMS is unique in its use of an intermediate outcome measure which can be observed earlier than the primary outcome to drop arms for LOB at interim</a:t>
                </a:r>
              </a:p>
              <a:p>
                <a:pPr marL="171450" indent="-171450">
                  <a:buFontTx/>
                  <a:buChar char="-"/>
                </a:pPr>
                <a:r>
                  <a:rPr lang="en-GB" baseline="0" dirty="0" smtClean="0"/>
                  <a:t>Targets late phase/confirmatory trials</a:t>
                </a:r>
              </a:p>
              <a:p>
                <a:pPr marL="171450" indent="-171450">
                  <a:buFontTx/>
                  <a:buChar char="-"/>
                </a:pPr>
                <a:r>
                  <a:rPr lang="en-GB" baseline="0" dirty="0" smtClean="0"/>
                  <a:t>1 </a:t>
                </a:r>
                <a:r>
                  <a:rPr lang="en-GB" baseline="0" dirty="0" smtClean="0"/>
                  <a:t>common control arm – no head to head comparisons of research </a:t>
                </a:r>
                <a:r>
                  <a:rPr lang="en-GB" baseline="0" dirty="0" smtClean="0"/>
                  <a:t>arms</a:t>
                </a:r>
              </a:p>
              <a:p>
                <a:pPr marL="171450" indent="-171450">
                  <a:buFontTx/>
                  <a:buChar char="-"/>
                </a:pPr>
                <a:r>
                  <a:rPr lang="en-GB" baseline="0" dirty="0" smtClean="0"/>
                  <a:t>Permits the use of an intermediate outcome which can be observed more quickly to allow early-decision making on LOB</a:t>
                </a:r>
              </a:p>
              <a:p>
                <a:pPr marL="628650" lvl="1" indent="-171450">
                  <a:buFontTx/>
                  <a:buChar char="-"/>
                </a:pPr>
                <a:r>
                  <a:rPr lang="en-GB" baseline="0" dirty="0" smtClean="0"/>
                  <a:t>Such a design is denoted </a:t>
                </a:r>
                <a:r>
                  <a:rPr lang="en-GB" b="0" i="0" baseline="0" smtClean="0">
                    <a:latin typeface="Cambria Math"/>
                  </a:rPr>
                  <a:t>𝐼≠𝐷</a:t>
                </a:r>
                <a:r>
                  <a:rPr lang="en-GB" dirty="0" smtClean="0"/>
                  <a:t> to indicate the intermediate outcome</a:t>
                </a:r>
                <a:r>
                  <a:rPr lang="en-GB" baseline="0" dirty="0" smtClean="0"/>
                  <a:t> differs from the definitive outcome</a:t>
                </a:r>
              </a:p>
              <a:p>
                <a:pPr marL="628650" lvl="1" indent="-171450">
                  <a:buFontTx/>
                  <a:buChar char="-"/>
                </a:pPr>
                <a:r>
                  <a:rPr lang="en-GB" baseline="0" dirty="0" smtClean="0"/>
                  <a:t>I=D correspondingly denotes a design in which the same outcome measure is used throughout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C058D-9120-4CBA-AF0B-3D59E9B76DB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0518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30F725E9-B04F-4724-892B-5126BDB857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17D01DF7-2532-48BC-93CD-2B10CE608E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altLang="en-US" sz="2000">
                <a:latin typeface="Calibri" panose="020F0502020204030204" pitchFamily="34" charset="0"/>
              </a:rPr>
              <a:t>MAMS designs can greatly increase the rate at which new treatments are evaluated by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altLang="en-US" sz="2000">
                <a:latin typeface="Calibri" panose="020F0502020204030204" pitchFamily="34" charset="0"/>
              </a:rPr>
              <a:t>Incorporating phase 2 and 3 into a single trial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altLang="en-US" sz="2000">
                <a:latin typeface="Calibri" panose="020F0502020204030204" pitchFamily="34" charset="0"/>
              </a:rPr>
              <a:t>Assessing multiple new treatments vs a common control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altLang="en-US" sz="2000">
                <a:latin typeface="Calibri" panose="020F0502020204030204" pitchFamily="34" charset="0"/>
              </a:rPr>
              <a:t>Ceasing recruitment to arms which are showing no effect during the trial</a:t>
            </a:r>
          </a:p>
          <a:p>
            <a:endParaRPr lang="en-GB" altLang="en-US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CC7C1956-F6FB-4F82-88A5-E44DDBDFE9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2813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12813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12813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12813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12813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0C04DB9-FA96-411C-A9AA-7F2C4FF44976}" type="slidenum">
              <a:rPr lang="en-GB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GB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baseline="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dirty="0" smtClean="0"/>
                  <a:t>Type</a:t>
                </a:r>
                <a:r>
                  <a:rPr lang="en-GB" b="1" baseline="0" dirty="0" smtClean="0"/>
                  <a:t> I error </a:t>
                </a:r>
                <a:r>
                  <a:rPr lang="en-GB" baseline="0" dirty="0" smtClean="0"/>
                  <a:t>in the context of a MAMS trial: </a:t>
                </a:r>
                <a:r>
                  <a:rPr lang="en-GB" baseline="0" dirty="0" err="1" smtClean="0"/>
                  <a:t>Prob</a:t>
                </a:r>
                <a:r>
                  <a:rPr lang="en-GB" baseline="0" dirty="0" smtClean="0"/>
                  <a:t> of an incorrect conclusion at the final stage of the trial only (Hypothesis testing at interim stages is for LOB </a:t>
                </a:r>
                <a:r>
                  <a:rPr lang="en-GB" baseline="0" dirty="0" err="1" smtClean="0"/>
                  <a:t>ie</a:t>
                </a:r>
                <a:r>
                  <a:rPr lang="en-GB" baseline="0" dirty="0" smtClean="0"/>
                  <a:t>. Can we accept </a:t>
                </a:r>
                <a:r>
                  <a:rPr lang="en-GB" b="0" i="0" baseline="0" smtClean="0">
                    <a:latin typeface="Cambria Math"/>
                  </a:rPr>
                  <a:t>𝐻_0</a:t>
                </a:r>
                <a:r>
                  <a:rPr lang="en-GB" dirty="0" smtClean="0"/>
                  <a:t> early?)</a:t>
                </a:r>
              </a:p>
              <a:p>
                <a:r>
                  <a:rPr lang="en-GB" b="1" dirty="0" smtClean="0"/>
                  <a:t>PWER</a:t>
                </a:r>
                <a:r>
                  <a:rPr lang="en-GB" dirty="0" smtClean="0"/>
                  <a:t> = </a:t>
                </a:r>
                <a:r>
                  <a:rPr lang="en-GB" dirty="0" err="1" smtClean="0"/>
                  <a:t>Prob</a:t>
                </a:r>
                <a:r>
                  <a:rPr lang="en-GB" baseline="0" dirty="0" smtClean="0"/>
                  <a:t> of type I error on one research arm</a:t>
                </a:r>
              </a:p>
              <a:p>
                <a:r>
                  <a:rPr lang="en-GB" baseline="0" dirty="0" smtClean="0"/>
                  <a:t>When </a:t>
                </a:r>
                <a:r>
                  <a:rPr lang="en-GB" b="0" i="0" baseline="0" smtClean="0">
                    <a:latin typeface="Cambria Math"/>
                  </a:rPr>
                  <a:t>𝐼≠𝐷, </a:t>
                </a:r>
                <a:r>
                  <a:rPr lang="en-GB" baseline="0" dirty="0" smtClean="0"/>
                  <a:t>Max PWER occurs when all research arms are sufficiently effective on I to pass all interim stages – this reduces the design to just the final stage so max PWER = </a:t>
                </a:r>
                <a:r>
                  <a:rPr lang="en-GB" b="0" i="0" baseline="0" smtClean="0">
                    <a:latin typeface="Cambria Math"/>
                  </a:rPr>
                  <a:t>𝛼_𝐽</a:t>
                </a:r>
                <a:endParaRPr lang="en-GB" baseline="0" dirty="0" smtClean="0"/>
              </a:p>
              <a:p>
                <a:r>
                  <a:rPr lang="en-GB" b="1" baseline="0" dirty="0" smtClean="0"/>
                  <a:t>FWER</a:t>
                </a:r>
                <a:r>
                  <a:rPr lang="en-GB" baseline="0" dirty="0" smtClean="0"/>
                  <a:t> = </a:t>
                </a:r>
                <a:r>
                  <a:rPr lang="en-GB" baseline="0" dirty="0" err="1" smtClean="0"/>
                  <a:t>Prob</a:t>
                </a:r>
                <a:r>
                  <a:rPr lang="en-GB" baseline="0" dirty="0" smtClean="0"/>
                  <a:t> of type I error on any research arm (at least 1)</a:t>
                </a:r>
                <a:endParaRPr lang="en-GB" dirty="0" smtClean="0"/>
              </a:p>
              <a:p>
                <a:r>
                  <a:rPr lang="en-GB" dirty="0" smtClean="0"/>
                  <a:t>FWER </a:t>
                </a:r>
                <a:r>
                  <a:rPr lang="en-GB" dirty="0" smtClean="0"/>
                  <a:t>– relevant for multi-arm designs. But should it be controlled? Would not be controlled</a:t>
                </a:r>
                <a:r>
                  <a:rPr lang="en-GB" baseline="0" dirty="0" smtClean="0"/>
                  <a:t> if each arm tested in its own </a:t>
                </a:r>
                <a:r>
                  <a:rPr lang="en-GB" baseline="0" dirty="0" smtClean="0"/>
                  <a:t>trial</a:t>
                </a:r>
              </a:p>
              <a:p>
                <a:r>
                  <a:rPr lang="en-GB" baseline="0" dirty="0" smtClean="0"/>
                  <a:t>Focus of MAMS design has been on control of the PWER</a:t>
                </a:r>
              </a:p>
              <a:p>
                <a:r>
                  <a:rPr lang="en-GB" baseline="0" dirty="0" smtClean="0"/>
                  <a:t>When </a:t>
                </a:r>
                <a:r>
                  <a:rPr lang="en-GB" b="0" i="0" baseline="0" smtClean="0">
                    <a:latin typeface="Cambria Math"/>
                  </a:rPr>
                  <a:t>𝐼≠𝐷</a:t>
                </a:r>
                <a:r>
                  <a:rPr lang="en-GB" baseline="0" dirty="0" smtClean="0"/>
                  <a:t>, it has been shown that the maximum FWER can be estimated using the </a:t>
                </a:r>
                <a:r>
                  <a:rPr lang="en-GB" baseline="0" dirty="0" err="1" smtClean="0"/>
                  <a:t>Dunnett</a:t>
                </a:r>
                <a:r>
                  <a:rPr lang="en-GB" baseline="0" dirty="0" smtClean="0"/>
                  <a:t> probability (which accounts for correlation between arms due to shared control group, C)</a:t>
                </a:r>
              </a:p>
              <a:p>
                <a:r>
                  <a:rPr lang="en-GB" b="1" baseline="0" dirty="0" smtClean="0"/>
                  <a:t>Power</a:t>
                </a:r>
                <a:r>
                  <a:rPr lang="en-GB" baseline="0" dirty="0" smtClean="0"/>
                  <a:t>: </a:t>
                </a:r>
                <a:r>
                  <a:rPr lang="en-GB" baseline="0" dirty="0" err="1" smtClean="0"/>
                  <a:t>Prob</a:t>
                </a:r>
                <a:r>
                  <a:rPr lang="en-GB" baseline="0" dirty="0" smtClean="0"/>
                  <a:t> of detecting a true treatment effect – 3 different measures</a:t>
                </a:r>
              </a:p>
              <a:p>
                <a:r>
                  <a:rPr lang="en-GB" baseline="0" dirty="0" smtClean="0"/>
                  <a:t>Per-pairs power/pairwise power = analogous to the PWER; is the </a:t>
                </a:r>
                <a:r>
                  <a:rPr lang="en-GB" baseline="0" dirty="0" err="1" smtClean="0"/>
                  <a:t>prob</a:t>
                </a:r>
                <a:r>
                  <a:rPr lang="en-GB" baseline="0" dirty="0" smtClean="0"/>
                  <a:t> of identifying one effective research arm</a:t>
                </a:r>
              </a:p>
              <a:p>
                <a:r>
                  <a:rPr lang="en-GB" baseline="0" dirty="0" smtClean="0"/>
                  <a:t>Any-pairs power = </a:t>
                </a:r>
                <a:r>
                  <a:rPr lang="en-GB" baseline="0" dirty="0" err="1" smtClean="0"/>
                  <a:t>prob</a:t>
                </a:r>
                <a:r>
                  <a:rPr lang="en-GB" baseline="0" dirty="0" smtClean="0"/>
                  <a:t> of identifying any effective arm from several (largest </a:t>
                </a:r>
                <a:r>
                  <a:rPr lang="en-GB" baseline="0" dirty="0" err="1" smtClean="0"/>
                  <a:t>prob</a:t>
                </a:r>
                <a:r>
                  <a:rPr lang="en-GB" baseline="0" dirty="0" smtClean="0"/>
                  <a:t>)</a:t>
                </a:r>
              </a:p>
              <a:p>
                <a:r>
                  <a:rPr lang="en-GB" baseline="0" dirty="0" smtClean="0"/>
                  <a:t>All-pairs power = </a:t>
                </a:r>
                <a:r>
                  <a:rPr lang="en-GB" baseline="0" dirty="0" err="1" smtClean="0"/>
                  <a:t>prob</a:t>
                </a:r>
                <a:r>
                  <a:rPr lang="en-GB" baseline="0" dirty="0" smtClean="0"/>
                  <a:t> of identifying all effective research arms which exist (smallest </a:t>
                </a:r>
                <a:r>
                  <a:rPr lang="en-GB" baseline="0" dirty="0" err="1" smtClean="0"/>
                  <a:t>prob</a:t>
                </a:r>
                <a:r>
                  <a:rPr lang="en-GB" baseline="0" dirty="0" smtClean="0"/>
                  <a:t>)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C058D-9120-4CBA-AF0B-3D59E9B76DB2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119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FCBFDB0E-A2D2-44CF-A40F-DE6019B305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4608A5BD-EF4F-479C-A2AF-3E1AE3BA0E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GB" altLang="en-US">
                <a:latin typeface="Calibri" panose="020F0502020204030204" pitchFamily="34" charset="0"/>
              </a:rPr>
              <a:t>Designs which minimise the expected sample size E(N) under a particular hypothesis (optimal design) are of interest</a:t>
            </a:r>
          </a:p>
          <a:p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DAC25734-5B97-4C3A-9ABD-FFEB33D20A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2813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12813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12813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12813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12813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24D0F1B-0F01-4A00-90D9-5DA6200B142B}" type="slidenum">
              <a:rPr lang="en-GB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GB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AED8153F-3C37-49E7-93A9-D8655CA663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0A0088FB-6FB3-4009-98D3-9861A45051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924E5079-D860-4B06-A0B0-B1231C2BA9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02572096-04F6-48F3-9112-D2D72B9B05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B1619E1A-B8C7-44B1-8570-C990BAC1A3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2813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12813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12813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12813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12813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0FD0551-3857-4B82-87B7-490432E70865}" type="slidenum">
              <a:rPr lang="en-GB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GB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146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C058D-9120-4CBA-AF0B-3D59E9B76DB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838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Program</a:t>
            </a:r>
            <a:r>
              <a:rPr lang="en-GB" baseline="0" dirty="0"/>
              <a:t> searches for optimal/admissible designs and outputs them as a table.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CC34F-BA2B-4C03-A324-9A5BFE141AC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992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Program</a:t>
            </a:r>
            <a:r>
              <a:rPr lang="en-GB" baseline="0" dirty="0"/>
              <a:t> searches for optimal/admissible designs and outputs them as a table.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CC34F-BA2B-4C03-A324-9A5BFE141AC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820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AED8153F-3C37-49E7-93A9-D8655CA663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0A0088FB-6FB3-4009-98D3-9861A45051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Aft>
                <a:spcPct val="30000"/>
              </a:spcAft>
            </a:pPr>
            <a:r>
              <a:rPr lang="en-GB" altLang="en-US" sz="1300"/>
              <a:t>Trials were redesigned as seamless phase II/III two-arm multi-stage trials to see if savings in time and resources could be made using this approach</a:t>
            </a:r>
          </a:p>
          <a:p>
            <a:pPr>
              <a:spcAft>
                <a:spcPct val="30000"/>
              </a:spcAft>
            </a:pPr>
            <a:r>
              <a:rPr lang="en-GB" altLang="en-US" sz="1300"/>
              <a:t>An estimate of the PPV was obtained from a meta-analysis by Horne et al. (PPV=95%)</a:t>
            </a:r>
          </a:p>
          <a:p>
            <a:endParaRPr lang="en-GB" altLang="en-US"/>
          </a:p>
          <a:p>
            <a:r>
              <a:rPr lang="en-GB" altLang="en-US"/>
              <a:t>Seamless two-arm multi-stage designs give huge savings in sample size and time even with gains in power</a:t>
            </a:r>
          </a:p>
          <a:p>
            <a:r>
              <a:rPr lang="en-GB" altLang="en-US"/>
              <a:t>Savings that can be made in a </a:t>
            </a:r>
            <a:r>
              <a:rPr lang="en-GB" altLang="en-US" b="1"/>
              <a:t>multi-arm</a:t>
            </a:r>
            <a:r>
              <a:rPr lang="en-GB" altLang="en-US"/>
              <a:t> multi-stage trial compared to separate two-arm trials will therefore be vast</a:t>
            </a:r>
          </a:p>
          <a:p>
            <a:r>
              <a:rPr lang="en-GB" altLang="en-US"/>
              <a:t>Adding extra intermediate stages slightly reduces power but also reduces chance of continuing ineffective arms to the final stage</a:t>
            </a:r>
          </a:p>
          <a:p>
            <a:r>
              <a:rPr lang="en-GB" altLang="en-US"/>
              <a:t>Lower sig. level can therefore be used in final stage thus reducing the maximum sample size</a:t>
            </a:r>
          </a:p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9003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AED8153F-3C37-49E7-93A9-D8655CA663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0A0088FB-6FB3-4009-98D3-9861A45051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Aft>
                <a:spcPct val="30000"/>
              </a:spcAft>
            </a:pPr>
            <a:r>
              <a:rPr lang="en-GB" altLang="en-US" sz="1300"/>
              <a:t>Trials were redesigned as seamless phase II/III two-arm multi-stage trials to see if savings in time and resources could be made using this approach</a:t>
            </a:r>
          </a:p>
          <a:p>
            <a:pPr>
              <a:spcAft>
                <a:spcPct val="30000"/>
              </a:spcAft>
            </a:pPr>
            <a:r>
              <a:rPr lang="en-GB" altLang="en-US" sz="1300"/>
              <a:t>An estimate of the PPV was obtained from a meta-analysis by Horne et al. (PPV=95%)</a:t>
            </a:r>
          </a:p>
          <a:p>
            <a:endParaRPr lang="en-GB" altLang="en-US"/>
          </a:p>
          <a:p>
            <a:r>
              <a:rPr lang="en-GB" altLang="en-US"/>
              <a:t>Seamless two-arm multi-stage designs give huge savings in sample size and time even with gains in power</a:t>
            </a:r>
          </a:p>
          <a:p>
            <a:r>
              <a:rPr lang="en-GB" altLang="en-US"/>
              <a:t>Savings that can be made in a </a:t>
            </a:r>
            <a:r>
              <a:rPr lang="en-GB" altLang="en-US" b="1"/>
              <a:t>multi-arm</a:t>
            </a:r>
            <a:r>
              <a:rPr lang="en-GB" altLang="en-US"/>
              <a:t> multi-stage trial compared to separate two-arm trials will therefore be vast</a:t>
            </a:r>
          </a:p>
          <a:p>
            <a:r>
              <a:rPr lang="en-GB" altLang="en-US"/>
              <a:t>Adding extra intermediate stages slightly reduces power but also reduces chance of continuing ineffective arms to the final stage</a:t>
            </a:r>
          </a:p>
          <a:p>
            <a:r>
              <a:rPr lang="en-GB" altLang="en-US"/>
              <a:t>Lower sig. level can therefore be used in final stage thus reducing the maximum sample size</a:t>
            </a:r>
          </a:p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06657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C058D-9120-4CBA-AF0B-3D59E9B76DB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662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0857F-6061-43B4-865F-FCB59F3B0F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5070" y="1640979"/>
            <a:ext cx="8116711" cy="2387600"/>
          </a:xfrm>
        </p:spPr>
        <p:txBody>
          <a:bodyPr anchor="b">
            <a:normAutofit/>
          </a:bodyPr>
          <a:lstStyle>
            <a:lvl1pPr algn="l">
              <a:defRPr sz="44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125A25-C488-4D76-AF92-FBB64DD17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068" y="4120654"/>
            <a:ext cx="6231467" cy="1188464"/>
          </a:xfrm>
        </p:spPr>
        <p:txBody>
          <a:bodyPr>
            <a:normAutofit/>
          </a:bodyPr>
          <a:lstStyle>
            <a:lvl1pPr marL="0" indent="0" algn="l">
              <a:buNone/>
              <a:defRPr sz="2800" b="1" u="none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E7CBD0FF-2C15-4723-B294-187C3B8D4025}"/>
              </a:ext>
            </a:extLst>
          </p:cNvPr>
          <p:cNvSpPr/>
          <p:nvPr/>
        </p:nvSpPr>
        <p:spPr>
          <a:xfrm>
            <a:off x="6198579" y="1019913"/>
            <a:ext cx="5993423" cy="5838091"/>
          </a:xfrm>
          <a:prstGeom prst="triangle">
            <a:avLst>
              <a:gd name="adj" fmla="val 1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EE899A-1E80-4DD6-B599-822DBF8F5EC5}"/>
              </a:ext>
            </a:extLst>
          </p:cNvPr>
          <p:cNvSpPr/>
          <p:nvPr/>
        </p:nvSpPr>
        <p:spPr>
          <a:xfrm>
            <a:off x="0" y="4"/>
            <a:ext cx="12192000" cy="1723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2F9F3D-8978-4D80-996A-AA1DDCC99E36}"/>
              </a:ext>
            </a:extLst>
          </p:cNvPr>
          <p:cNvSpPr/>
          <p:nvPr/>
        </p:nvSpPr>
        <p:spPr>
          <a:xfrm>
            <a:off x="-2913" y="0"/>
            <a:ext cx="14067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ACAEA163-3910-4E0C-8A8C-06FE3C08FD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14" y="330055"/>
            <a:ext cx="5946087" cy="1004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ABF4FEA-2BC6-47C1-9D47-97F19020933D}"/>
              </a:ext>
            </a:extLst>
          </p:cNvPr>
          <p:cNvSpPr/>
          <p:nvPr/>
        </p:nvSpPr>
        <p:spPr>
          <a:xfrm>
            <a:off x="206632" y="5818074"/>
            <a:ext cx="4525347" cy="867555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F187152-77B2-4104-AB7B-E9B63E01FB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2189" y="5401197"/>
            <a:ext cx="5351463" cy="52863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</a:lstStyle>
          <a:p>
            <a:pPr lvl="0"/>
            <a:r>
              <a:rPr lang="en-US" dirty="0"/>
              <a:t>Click to edit Master text styles        | DD/MM//YYYY</a:t>
            </a:r>
            <a:endParaRPr lang="en-GB" dirty="0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9B2DA882-73C4-24C9-9F87-C957371902D2}"/>
              </a:ext>
            </a:extLst>
          </p:cNvPr>
          <p:cNvSpPr/>
          <p:nvPr/>
        </p:nvSpPr>
        <p:spPr>
          <a:xfrm>
            <a:off x="9167004" y="5657832"/>
            <a:ext cx="914841" cy="894633"/>
          </a:xfrm>
          <a:prstGeom prst="triangle">
            <a:avLst>
              <a:gd name="adj" fmla="val 100000"/>
            </a:avLst>
          </a:prstGeom>
          <a:solidFill>
            <a:schemeClr val="accent4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EE1F15-C62C-5A83-FB10-ADB14BFF0FFA}"/>
              </a:ext>
            </a:extLst>
          </p:cNvPr>
          <p:cNvSpPr/>
          <p:nvPr/>
        </p:nvSpPr>
        <p:spPr>
          <a:xfrm>
            <a:off x="10081845" y="5662246"/>
            <a:ext cx="1840524" cy="888979"/>
          </a:xfrm>
          <a:prstGeom prst="rect">
            <a:avLst/>
          </a:prstGeom>
          <a:solidFill>
            <a:schemeClr val="accent4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8D4DF8-BF71-1E10-1147-2BF813DF4AB0}"/>
              </a:ext>
            </a:extLst>
          </p:cNvPr>
          <p:cNvSpPr txBox="1"/>
          <p:nvPr/>
        </p:nvSpPr>
        <p:spPr>
          <a:xfrm>
            <a:off x="10116342" y="5726583"/>
            <a:ext cx="1771529" cy="75713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600" b="1" dirty="0">
                <a:solidFill>
                  <a:schemeClr val="bg1"/>
                </a:solidFill>
              </a:rPr>
              <a:t>Smarter Studies</a:t>
            </a:r>
          </a:p>
          <a:p>
            <a:pPr algn="r">
              <a:lnSpc>
                <a:spcPct val="90000"/>
              </a:lnSpc>
            </a:pPr>
            <a:r>
              <a:rPr lang="en-GB" sz="1600" b="1" dirty="0">
                <a:solidFill>
                  <a:schemeClr val="bg1"/>
                </a:solidFill>
              </a:rPr>
              <a:t>Global Impact</a:t>
            </a:r>
          </a:p>
          <a:p>
            <a:pPr algn="r">
              <a:lnSpc>
                <a:spcPct val="90000"/>
              </a:lnSpc>
            </a:pPr>
            <a:r>
              <a:rPr lang="en-GB" sz="1600" b="1" dirty="0">
                <a:solidFill>
                  <a:schemeClr val="bg1"/>
                </a:solidFill>
              </a:rPr>
              <a:t>Better Health</a:t>
            </a:r>
          </a:p>
        </p:txBody>
      </p:sp>
    </p:spTree>
    <p:extLst>
      <p:ext uri="{BB962C8B-B14F-4D97-AF65-F5344CB8AC3E}">
        <p14:creationId xmlns:p14="http://schemas.microsoft.com/office/powerpoint/2010/main" val="452217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76412-C577-4500-ACB9-9CB391CEF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E5557F-4683-43FD-A1EE-2871C583E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567A-FE78-45D3-8959-374C7F3AE6C0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277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092C9E-65EF-4FE4-96B3-76A491525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4C65-760E-4A1B-AC61-E60BA36D87A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580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76412-C577-4500-ACB9-9CB391CEF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733" y="2921001"/>
            <a:ext cx="10515600" cy="10159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4DCE51-9E65-476F-A273-4328AC28AD8E}"/>
              </a:ext>
            </a:extLst>
          </p:cNvPr>
          <p:cNvSpPr/>
          <p:nvPr/>
        </p:nvSpPr>
        <p:spPr>
          <a:xfrm>
            <a:off x="206632" y="5818074"/>
            <a:ext cx="4525347" cy="867555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9" name="Picture 8" descr="A picture containing ax, tool, vector graphics, pinwheel&#10;&#10;Description automatically generated">
            <a:extLst>
              <a:ext uri="{FF2B5EF4-FFF2-40B4-BE49-F238E27FC236}">
                <a16:creationId xmlns:a16="http://schemas.microsoft.com/office/drawing/2014/main" id="{C83D0774-A172-4A9C-9A27-1D9A86EBA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0145" y="6250668"/>
            <a:ext cx="262588" cy="216000"/>
          </a:xfrm>
          <a:prstGeom prst="rect">
            <a:avLst/>
          </a:prstGeom>
        </p:spPr>
      </p:pic>
      <p:pic>
        <p:nvPicPr>
          <p:cNvPr id="12" name="Picture 11" descr="Text&#10;&#10;Description automatically generated with medium confidence">
            <a:extLst>
              <a:ext uri="{FF2B5EF4-FFF2-40B4-BE49-F238E27FC236}">
                <a16:creationId xmlns:a16="http://schemas.microsoft.com/office/drawing/2014/main" id="{BDC796A9-EB2A-4BD2-8B3B-EC4EC0807A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90" y="330055"/>
            <a:ext cx="5946087" cy="1004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086E831-F933-481C-9776-26DFF9D21B30}"/>
              </a:ext>
            </a:extLst>
          </p:cNvPr>
          <p:cNvSpPr/>
          <p:nvPr/>
        </p:nvSpPr>
        <p:spPr>
          <a:xfrm>
            <a:off x="8542396" y="6189391"/>
            <a:ext cx="27346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tx2"/>
                </a:solidFill>
              </a:rPr>
              <a:t>@MRCCTU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B36C7B-AD96-4719-BC65-0810CB52C781}"/>
              </a:ext>
            </a:extLst>
          </p:cNvPr>
          <p:cNvSpPr/>
          <p:nvPr/>
        </p:nvSpPr>
        <p:spPr>
          <a:xfrm>
            <a:off x="9909738" y="6189391"/>
            <a:ext cx="20756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tx2"/>
                </a:solidFill>
              </a:rPr>
              <a:t>mrcctu.ucl.ac.uk </a:t>
            </a:r>
            <a:endParaRPr lang="en-GB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432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you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25BA372-E444-4818-8132-9E2F1BE21A41}"/>
              </a:ext>
            </a:extLst>
          </p:cNvPr>
          <p:cNvSpPr/>
          <p:nvPr/>
        </p:nvSpPr>
        <p:spPr>
          <a:xfrm>
            <a:off x="4495379" y="1804849"/>
            <a:ext cx="6466135" cy="47230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ACAEA163-3910-4E0C-8A8C-06FE3C08FD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14" y="330055"/>
            <a:ext cx="5946087" cy="1004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4E28940-8AC1-43EB-BD09-D76F8F3A73D9}"/>
              </a:ext>
            </a:extLst>
          </p:cNvPr>
          <p:cNvSpPr/>
          <p:nvPr/>
        </p:nvSpPr>
        <p:spPr>
          <a:xfrm>
            <a:off x="-31107" y="6229351"/>
            <a:ext cx="10992622" cy="7320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5B831036-8FB9-4927-8FB3-E4BEAB216846}"/>
              </a:ext>
            </a:extLst>
          </p:cNvPr>
          <p:cNvSpPr/>
          <p:nvPr/>
        </p:nvSpPr>
        <p:spPr>
          <a:xfrm>
            <a:off x="-31108" y="1804846"/>
            <a:ext cx="4526485" cy="4447466"/>
          </a:xfrm>
          <a:prstGeom prst="triangle">
            <a:avLst>
              <a:gd name="adj" fmla="val 1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pic>
        <p:nvPicPr>
          <p:cNvPr id="23" name="Picture 22" descr="A close-up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C40021A8-0A1A-41A9-9D13-422963E03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939" y="6163170"/>
            <a:ext cx="236331" cy="1944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6CD00CC-D65D-4B35-A4EA-798BE346BF63}"/>
              </a:ext>
            </a:extLst>
          </p:cNvPr>
          <p:cNvSpPr/>
          <p:nvPr/>
        </p:nvSpPr>
        <p:spPr>
          <a:xfrm>
            <a:off x="1549754" y="6083035"/>
            <a:ext cx="27346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tx2"/>
                </a:solidFill>
              </a:rPr>
              <a:t>@MRCCTU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09BB7AF-B309-4C76-AECF-E3F86A34B5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409"/>
          <a:stretch/>
        </p:blipFill>
        <p:spPr>
          <a:xfrm>
            <a:off x="5292438" y="23250"/>
            <a:ext cx="6899564" cy="68580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2F6E750-F06D-4203-AC39-FFB4F21BE788}"/>
              </a:ext>
            </a:extLst>
          </p:cNvPr>
          <p:cNvSpPr/>
          <p:nvPr/>
        </p:nvSpPr>
        <p:spPr>
          <a:xfrm>
            <a:off x="3002227" y="6083035"/>
            <a:ext cx="48099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tx2"/>
                </a:solidFill>
              </a:rPr>
              <a:t>mrcctu.ucl.ac.uk </a:t>
            </a:r>
            <a:endParaRPr lang="en-GB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9ECEF30-462E-4750-A1A9-5BDA9D701A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4067" y="2616200"/>
            <a:ext cx="75565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162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itle, tex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FABC6-8576-47CD-8C8A-7B5720995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49955"/>
            <a:ext cx="5448123" cy="888295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8D9499-CEFD-418A-9A23-FB1ED4DEF1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57246" y="0"/>
            <a:ext cx="5734756" cy="68580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002EC3-625C-413C-8DD1-31A966E62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1314450"/>
            <a:ext cx="5448123" cy="455454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C34CAF-220D-4663-9A23-AF8F50361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8BBBC1-F269-4A12-907A-5C858C487D0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74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0B434-11B9-46D7-995B-6EEF0212F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047343-FDC6-4A7D-90F3-62425F5893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248BE-BA11-4B81-B83F-86D8E0801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798D-CF27-424A-BD71-74FC184B96E6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575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40EEDA-0F6C-4B99-99CF-1906C2C895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0B40EF-1483-4D21-B130-DA05FC6326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FE80F-D064-4626-AE7C-E997A19EE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D71C-0330-49FB-AEAF-C9558A0A2340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580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0" y="1484314"/>
            <a:ext cx="11328400" cy="1368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0" y="3068638"/>
            <a:ext cx="113284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6245225"/>
            <a:ext cx="113284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4113" name="Picture 17" descr="MidBlue10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1" y="5085184"/>
            <a:ext cx="2658533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915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0857F-6061-43B4-865F-FCB59F3B0F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5070" y="1640979"/>
            <a:ext cx="8116711" cy="2387600"/>
          </a:xfrm>
        </p:spPr>
        <p:txBody>
          <a:bodyPr anchor="b">
            <a:normAutofit/>
          </a:bodyPr>
          <a:lstStyle>
            <a:lvl1pPr algn="l">
              <a:defRPr sz="44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125A25-C488-4D76-AF92-FBB64DD17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068" y="4120654"/>
            <a:ext cx="6231467" cy="1188464"/>
          </a:xfrm>
        </p:spPr>
        <p:txBody>
          <a:bodyPr>
            <a:normAutofit/>
          </a:bodyPr>
          <a:lstStyle>
            <a:lvl1pPr marL="0" indent="0" algn="l">
              <a:buNone/>
              <a:defRPr sz="2800" b="1" u="none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E7CBD0FF-2C15-4723-B294-187C3B8D4025}"/>
              </a:ext>
            </a:extLst>
          </p:cNvPr>
          <p:cNvSpPr/>
          <p:nvPr/>
        </p:nvSpPr>
        <p:spPr>
          <a:xfrm>
            <a:off x="6198579" y="1019913"/>
            <a:ext cx="5993423" cy="5838091"/>
          </a:xfrm>
          <a:prstGeom prst="triangle">
            <a:avLst>
              <a:gd name="adj" fmla="val 1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EE899A-1E80-4DD6-B599-822DBF8F5EC5}"/>
              </a:ext>
            </a:extLst>
          </p:cNvPr>
          <p:cNvSpPr/>
          <p:nvPr/>
        </p:nvSpPr>
        <p:spPr>
          <a:xfrm>
            <a:off x="0" y="4"/>
            <a:ext cx="12192000" cy="1723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2F9F3D-8978-4D80-996A-AA1DDCC99E36}"/>
              </a:ext>
            </a:extLst>
          </p:cNvPr>
          <p:cNvSpPr/>
          <p:nvPr/>
        </p:nvSpPr>
        <p:spPr>
          <a:xfrm>
            <a:off x="-2913" y="0"/>
            <a:ext cx="14067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ACAEA163-3910-4E0C-8A8C-06FE3C08FD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14" y="330055"/>
            <a:ext cx="5946087" cy="1004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ABF4FEA-2BC6-47C1-9D47-97F19020933D}"/>
              </a:ext>
            </a:extLst>
          </p:cNvPr>
          <p:cNvSpPr/>
          <p:nvPr/>
        </p:nvSpPr>
        <p:spPr>
          <a:xfrm>
            <a:off x="206632" y="5818074"/>
            <a:ext cx="4525347" cy="867555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F187152-77B2-4104-AB7B-E9B63E01FB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2189" y="5401197"/>
            <a:ext cx="5351463" cy="52863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</a:lstStyle>
          <a:p>
            <a:pPr lvl="0"/>
            <a:r>
              <a:rPr lang="en-US" dirty="0"/>
              <a:t>Click to edit Master text styles        | DD/MM//YYYY</a:t>
            </a:r>
            <a:endParaRPr lang="en-GB" dirty="0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9B2DA882-73C4-24C9-9F87-C957371902D2}"/>
              </a:ext>
            </a:extLst>
          </p:cNvPr>
          <p:cNvSpPr/>
          <p:nvPr/>
        </p:nvSpPr>
        <p:spPr>
          <a:xfrm>
            <a:off x="9167004" y="5657832"/>
            <a:ext cx="914841" cy="894633"/>
          </a:xfrm>
          <a:prstGeom prst="triangle">
            <a:avLst>
              <a:gd name="adj" fmla="val 100000"/>
            </a:avLst>
          </a:prstGeom>
          <a:solidFill>
            <a:schemeClr val="accent4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EE1F15-C62C-5A83-FB10-ADB14BFF0FFA}"/>
              </a:ext>
            </a:extLst>
          </p:cNvPr>
          <p:cNvSpPr/>
          <p:nvPr/>
        </p:nvSpPr>
        <p:spPr>
          <a:xfrm>
            <a:off x="10081845" y="5662246"/>
            <a:ext cx="1840524" cy="888979"/>
          </a:xfrm>
          <a:prstGeom prst="rect">
            <a:avLst/>
          </a:prstGeom>
          <a:solidFill>
            <a:schemeClr val="accent4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8D4DF8-BF71-1E10-1147-2BF813DF4AB0}"/>
              </a:ext>
            </a:extLst>
          </p:cNvPr>
          <p:cNvSpPr txBox="1"/>
          <p:nvPr/>
        </p:nvSpPr>
        <p:spPr>
          <a:xfrm>
            <a:off x="10116342" y="5726583"/>
            <a:ext cx="1771529" cy="75713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600" b="1" dirty="0">
                <a:solidFill>
                  <a:schemeClr val="bg1"/>
                </a:solidFill>
              </a:rPr>
              <a:t>Smarter Studies</a:t>
            </a:r>
          </a:p>
          <a:p>
            <a:pPr algn="r">
              <a:lnSpc>
                <a:spcPct val="90000"/>
              </a:lnSpc>
            </a:pPr>
            <a:r>
              <a:rPr lang="en-GB" sz="1600" b="1" dirty="0">
                <a:solidFill>
                  <a:schemeClr val="bg1"/>
                </a:solidFill>
              </a:rPr>
              <a:t>Global Impact</a:t>
            </a:r>
          </a:p>
          <a:p>
            <a:pPr algn="r">
              <a:lnSpc>
                <a:spcPct val="90000"/>
              </a:lnSpc>
            </a:pPr>
            <a:r>
              <a:rPr lang="en-GB" sz="1600" b="1" dirty="0">
                <a:solidFill>
                  <a:schemeClr val="bg1"/>
                </a:solidFill>
              </a:rPr>
              <a:t>Better Health</a:t>
            </a:r>
          </a:p>
        </p:txBody>
      </p:sp>
    </p:spTree>
    <p:extLst>
      <p:ext uri="{BB962C8B-B14F-4D97-AF65-F5344CB8AC3E}">
        <p14:creationId xmlns:p14="http://schemas.microsoft.com/office/powerpoint/2010/main" val="1145812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0857F-6061-43B4-865F-FCB59F3B0F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5070" y="1640979"/>
            <a:ext cx="10656711" cy="2387600"/>
          </a:xfrm>
        </p:spPr>
        <p:txBody>
          <a:bodyPr anchor="b">
            <a:normAutofit/>
          </a:bodyPr>
          <a:lstStyle>
            <a:lvl1pPr algn="l">
              <a:defRPr sz="44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125A25-C488-4D76-AF92-FBB64DD17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069" y="4120654"/>
            <a:ext cx="10656711" cy="1188464"/>
          </a:xfrm>
        </p:spPr>
        <p:txBody>
          <a:bodyPr>
            <a:normAutofit/>
          </a:bodyPr>
          <a:lstStyle>
            <a:lvl1pPr marL="0" indent="0" algn="l">
              <a:buNone/>
              <a:defRPr sz="2800" b="1" u="none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ACAEA163-3910-4E0C-8A8C-06FE3C08FD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14" y="330055"/>
            <a:ext cx="5946087" cy="1004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ABF4FEA-2BC6-47C1-9D47-97F19020933D}"/>
              </a:ext>
            </a:extLst>
          </p:cNvPr>
          <p:cNvSpPr/>
          <p:nvPr/>
        </p:nvSpPr>
        <p:spPr>
          <a:xfrm>
            <a:off x="206632" y="5818074"/>
            <a:ext cx="4525347" cy="867555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F187152-77B2-4104-AB7B-E9B63E01FB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2189" y="5401197"/>
            <a:ext cx="5351463" cy="52863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</a:lstStyle>
          <a:p>
            <a:pPr lvl="0"/>
            <a:r>
              <a:rPr lang="en-US" dirty="0"/>
              <a:t>Click to edit Master text styles        | DD/MM//YYYY</a:t>
            </a:r>
            <a:endParaRPr lang="en-GB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BCF8B6F6-FF12-B21C-82DD-218CBCA66ED6}"/>
              </a:ext>
            </a:extLst>
          </p:cNvPr>
          <p:cNvSpPr/>
          <p:nvPr/>
        </p:nvSpPr>
        <p:spPr>
          <a:xfrm>
            <a:off x="9167004" y="5657832"/>
            <a:ext cx="914841" cy="894633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17208D-47C9-BC29-68E2-72FA98235326}"/>
              </a:ext>
            </a:extLst>
          </p:cNvPr>
          <p:cNvSpPr/>
          <p:nvPr/>
        </p:nvSpPr>
        <p:spPr>
          <a:xfrm>
            <a:off x="10081845" y="5662246"/>
            <a:ext cx="1840524" cy="8889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9103D0-523E-233F-5C7E-652D7C140F20}"/>
              </a:ext>
            </a:extLst>
          </p:cNvPr>
          <p:cNvSpPr txBox="1"/>
          <p:nvPr/>
        </p:nvSpPr>
        <p:spPr>
          <a:xfrm>
            <a:off x="10116342" y="5726583"/>
            <a:ext cx="1771529" cy="75713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600" b="1" dirty="0">
                <a:solidFill>
                  <a:schemeClr val="bg1"/>
                </a:solidFill>
              </a:rPr>
              <a:t>Smarter Studies</a:t>
            </a:r>
          </a:p>
          <a:p>
            <a:pPr algn="r">
              <a:lnSpc>
                <a:spcPct val="90000"/>
              </a:lnSpc>
            </a:pPr>
            <a:r>
              <a:rPr lang="en-GB" sz="1600" b="1" dirty="0">
                <a:solidFill>
                  <a:schemeClr val="bg1"/>
                </a:solidFill>
              </a:rPr>
              <a:t>Global Impact</a:t>
            </a:r>
          </a:p>
          <a:p>
            <a:pPr algn="r">
              <a:lnSpc>
                <a:spcPct val="90000"/>
              </a:lnSpc>
            </a:pPr>
            <a:r>
              <a:rPr lang="en-GB" sz="1600" b="1" dirty="0">
                <a:solidFill>
                  <a:schemeClr val="bg1"/>
                </a:solidFill>
              </a:rPr>
              <a:t>Better Health</a:t>
            </a:r>
          </a:p>
        </p:txBody>
      </p:sp>
    </p:spTree>
    <p:extLst>
      <p:ext uri="{BB962C8B-B14F-4D97-AF65-F5344CB8AC3E}">
        <p14:creationId xmlns:p14="http://schemas.microsoft.com/office/powerpoint/2010/main" val="2283620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0857F-6061-43B4-865F-FCB59F3B0F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5070" y="1640979"/>
            <a:ext cx="10656711" cy="2387600"/>
          </a:xfrm>
        </p:spPr>
        <p:txBody>
          <a:bodyPr anchor="b">
            <a:normAutofit/>
          </a:bodyPr>
          <a:lstStyle>
            <a:lvl1pPr algn="l">
              <a:defRPr sz="44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125A25-C488-4D76-AF92-FBB64DD17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069" y="4120654"/>
            <a:ext cx="10656711" cy="1188464"/>
          </a:xfrm>
        </p:spPr>
        <p:txBody>
          <a:bodyPr>
            <a:normAutofit/>
          </a:bodyPr>
          <a:lstStyle>
            <a:lvl1pPr marL="0" indent="0" algn="l">
              <a:buNone/>
              <a:defRPr sz="2800" b="1" u="none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ACAEA163-3910-4E0C-8A8C-06FE3C08FD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14" y="330055"/>
            <a:ext cx="5946087" cy="1004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ABF4FEA-2BC6-47C1-9D47-97F19020933D}"/>
              </a:ext>
            </a:extLst>
          </p:cNvPr>
          <p:cNvSpPr/>
          <p:nvPr/>
        </p:nvSpPr>
        <p:spPr>
          <a:xfrm>
            <a:off x="206632" y="5818074"/>
            <a:ext cx="4525347" cy="867555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F187152-77B2-4104-AB7B-E9B63E01FB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2189" y="5401197"/>
            <a:ext cx="5351463" cy="52863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</a:lstStyle>
          <a:p>
            <a:pPr lvl="0"/>
            <a:r>
              <a:rPr lang="en-US" dirty="0"/>
              <a:t>Click to edit Master text styles        | DD/MM//YYYY</a:t>
            </a:r>
            <a:endParaRPr lang="en-GB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BCF8B6F6-FF12-B21C-82DD-218CBCA66ED6}"/>
              </a:ext>
            </a:extLst>
          </p:cNvPr>
          <p:cNvSpPr/>
          <p:nvPr/>
        </p:nvSpPr>
        <p:spPr>
          <a:xfrm>
            <a:off x="9167004" y="5657832"/>
            <a:ext cx="914841" cy="894633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17208D-47C9-BC29-68E2-72FA98235326}"/>
              </a:ext>
            </a:extLst>
          </p:cNvPr>
          <p:cNvSpPr/>
          <p:nvPr/>
        </p:nvSpPr>
        <p:spPr>
          <a:xfrm>
            <a:off x="10081845" y="5662246"/>
            <a:ext cx="1840524" cy="8889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9103D0-523E-233F-5C7E-652D7C140F20}"/>
              </a:ext>
            </a:extLst>
          </p:cNvPr>
          <p:cNvSpPr txBox="1"/>
          <p:nvPr/>
        </p:nvSpPr>
        <p:spPr>
          <a:xfrm>
            <a:off x="10116342" y="5726583"/>
            <a:ext cx="1771529" cy="75713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600" b="1" dirty="0">
                <a:solidFill>
                  <a:schemeClr val="bg1"/>
                </a:solidFill>
              </a:rPr>
              <a:t>Smarter Studies</a:t>
            </a:r>
          </a:p>
          <a:p>
            <a:pPr algn="r">
              <a:lnSpc>
                <a:spcPct val="90000"/>
              </a:lnSpc>
            </a:pPr>
            <a:r>
              <a:rPr lang="en-GB" sz="1600" b="1" dirty="0">
                <a:solidFill>
                  <a:schemeClr val="bg1"/>
                </a:solidFill>
              </a:rPr>
              <a:t>Global Impact</a:t>
            </a:r>
          </a:p>
          <a:p>
            <a:pPr algn="r">
              <a:lnSpc>
                <a:spcPct val="90000"/>
              </a:lnSpc>
            </a:pPr>
            <a:r>
              <a:rPr lang="en-GB" sz="1600" b="1" dirty="0">
                <a:solidFill>
                  <a:schemeClr val="bg1"/>
                </a:solidFill>
              </a:rPr>
              <a:t>Better Health</a:t>
            </a:r>
          </a:p>
        </p:txBody>
      </p:sp>
    </p:spTree>
    <p:extLst>
      <p:ext uri="{BB962C8B-B14F-4D97-AF65-F5344CB8AC3E}">
        <p14:creationId xmlns:p14="http://schemas.microsoft.com/office/powerpoint/2010/main" val="20790021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2FC20-B062-4D10-BB0A-DD979F31A6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Outline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37325-A98E-47D0-A6FA-44A6EC5B579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90134"/>
            <a:ext cx="10515600" cy="4244622"/>
          </a:xfrm>
        </p:spPr>
        <p:txBody>
          <a:bodyPr/>
          <a:lstStyle>
            <a:lvl1pPr marL="457189" indent="-457189">
              <a:buClr>
                <a:schemeClr val="accent1"/>
              </a:buClr>
              <a:buFont typeface="+mj-lt"/>
              <a:buAutoNum type="arabicPeriod"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Title 1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Title 2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Title 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A0FFF-1521-4C7D-8752-ADD034CBF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8BBBC1-F269-4A12-907A-5C858C487D0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19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2FC20-B062-4D10-BB0A-DD979F31A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A0FFF-1521-4C7D-8752-ADD034CBF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8BBBC1-F269-4A12-907A-5C858C487D0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55ED78-EA8D-4229-80D0-A7EAF5DA8B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490137"/>
            <a:ext cx="10515600" cy="42784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20223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2FC20-B062-4D10-BB0A-DD979F31A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A0FFF-1521-4C7D-8752-ADD034CBF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8BBBC1-F269-4A12-907A-5C858C487D0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55ED78-EA8D-4229-80D0-A7EAF5DA8B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010838"/>
            <a:ext cx="10515600" cy="3814231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81CC65-8F1E-4500-AA67-C786112686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467913"/>
            <a:ext cx="10515600" cy="542925"/>
          </a:xfrm>
        </p:spPr>
        <p:txBody>
          <a:bodyPr/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11212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14384-6AE0-40D6-B743-1F0353946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A242C-CE08-4D2E-BFDC-EA3BA2D8D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6962"/>
            <a:ext cx="5181600" cy="423650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2074D5-C059-49CD-A8C1-A9102FF54F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86962"/>
            <a:ext cx="5181600" cy="423650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1EDCEA-96D5-4DE6-B069-F32A99ED5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05B8-4967-4C46-A2AC-7737702A09C9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5296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14384-6AE0-40D6-B743-1F0353946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2074D5-C059-49CD-A8C1-A9102FF54F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86958"/>
            <a:ext cx="5181600" cy="422469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1EDCEA-96D5-4DE6-B069-F32A99ED5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8BBBC1-F269-4A12-907A-5C858C487D0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A5714E-0A13-41E4-8C9F-9E3E9398A7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487489"/>
            <a:ext cx="5257800" cy="422469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80203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4C5B8-CD70-420C-A744-4DDC6185C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7928328" cy="2456313"/>
          </a:xfrm>
        </p:spPr>
        <p:txBody>
          <a:bodyPr anchor="b">
            <a:normAutofit/>
          </a:bodyPr>
          <a:lstStyle>
            <a:lvl1pPr>
              <a:defRPr sz="44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8F0FFB-7494-49AA-BFEF-245309137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27022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585618-4E4C-4792-A604-66AEA2BCE1D9}"/>
              </a:ext>
            </a:extLst>
          </p:cNvPr>
          <p:cNvSpPr/>
          <p:nvPr/>
        </p:nvSpPr>
        <p:spPr>
          <a:xfrm>
            <a:off x="9088581" y="1757551"/>
            <a:ext cx="3103419" cy="51004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7A96E7-7349-41CF-B8ED-533C37CD9C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628"/>
          <a:stretch/>
        </p:blipFill>
        <p:spPr>
          <a:xfrm>
            <a:off x="8256733" y="1757546"/>
            <a:ext cx="3103419" cy="5100452"/>
          </a:xfrm>
          <a:prstGeom prst="rect">
            <a:avLst/>
          </a:prstGeom>
        </p:spPr>
      </p:pic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375D309D-5122-4FAF-BECB-41A624A42D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90" y="330055"/>
            <a:ext cx="5946087" cy="100408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8C70447-0205-4870-B018-8181435A13C5}"/>
              </a:ext>
            </a:extLst>
          </p:cNvPr>
          <p:cNvSpPr/>
          <p:nvPr/>
        </p:nvSpPr>
        <p:spPr>
          <a:xfrm>
            <a:off x="-12876" y="-2"/>
            <a:ext cx="26568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FAB212-5151-4A07-8A1A-96C670F5E3D4}"/>
              </a:ext>
            </a:extLst>
          </p:cNvPr>
          <p:cNvSpPr/>
          <p:nvPr/>
        </p:nvSpPr>
        <p:spPr>
          <a:xfrm>
            <a:off x="261257" y="5794314"/>
            <a:ext cx="4525347" cy="867555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26A350B9-3BE5-4388-BEA7-3500DE446982}"/>
              </a:ext>
            </a:extLst>
          </p:cNvPr>
          <p:cNvSpPr/>
          <p:nvPr/>
        </p:nvSpPr>
        <p:spPr>
          <a:xfrm>
            <a:off x="-12876" y="4851412"/>
            <a:ext cx="2468279" cy="2036015"/>
          </a:xfrm>
          <a:prstGeom prst="triangle">
            <a:avLst>
              <a:gd name="adj" fmla="val 57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4968139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B3F10-075E-405C-B43A-AD9A37F4C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6415"/>
            <a:ext cx="10515600" cy="100083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18ABA6-1F40-4B31-B98A-0C88D78BF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477963"/>
            <a:ext cx="5157787" cy="542748"/>
          </a:xfrm>
        </p:spPr>
        <p:txBody>
          <a:bodyPr anchor="b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4225B0-489A-4C4B-ABAC-4F2292C71B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1" y="2020711"/>
            <a:ext cx="5157787" cy="39657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6944CC-2E6A-4938-BF58-5135406508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4" y="1477963"/>
            <a:ext cx="5183188" cy="542748"/>
          </a:xfrm>
        </p:spPr>
        <p:txBody>
          <a:bodyPr anchor="b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0AEFB2-10E8-425E-A7C5-393FF6B2E2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4" y="2020711"/>
            <a:ext cx="5183188" cy="39657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887C16-3245-411C-A1C9-79B2409B5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3936F-C303-4F02-B33E-3CD23F81CA1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071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76412-C577-4500-ACB9-9CB391CEF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E5557F-4683-43FD-A1EE-2871C583E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567A-FE78-45D3-8959-374C7F3AE6C0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8807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092C9E-65EF-4FE4-96B3-76A491525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4C65-760E-4A1B-AC61-E60BA36D87A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4376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76412-C577-4500-ACB9-9CB391CEF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733" y="2921001"/>
            <a:ext cx="10515600" cy="10159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4DCE51-9E65-476F-A273-4328AC28AD8E}"/>
              </a:ext>
            </a:extLst>
          </p:cNvPr>
          <p:cNvSpPr/>
          <p:nvPr/>
        </p:nvSpPr>
        <p:spPr>
          <a:xfrm>
            <a:off x="206632" y="5818074"/>
            <a:ext cx="4525347" cy="867555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9" name="Picture 8" descr="A picture containing ax, tool, vector graphics, pinwheel&#10;&#10;Description automatically generated">
            <a:extLst>
              <a:ext uri="{FF2B5EF4-FFF2-40B4-BE49-F238E27FC236}">
                <a16:creationId xmlns:a16="http://schemas.microsoft.com/office/drawing/2014/main" id="{C83D0774-A172-4A9C-9A27-1D9A86EBA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0145" y="6250668"/>
            <a:ext cx="262588" cy="216000"/>
          </a:xfrm>
          <a:prstGeom prst="rect">
            <a:avLst/>
          </a:prstGeom>
        </p:spPr>
      </p:pic>
      <p:pic>
        <p:nvPicPr>
          <p:cNvPr id="12" name="Picture 11" descr="Text&#10;&#10;Description automatically generated with medium confidence">
            <a:extLst>
              <a:ext uri="{FF2B5EF4-FFF2-40B4-BE49-F238E27FC236}">
                <a16:creationId xmlns:a16="http://schemas.microsoft.com/office/drawing/2014/main" id="{BDC796A9-EB2A-4BD2-8B3B-EC4EC0807A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90" y="330055"/>
            <a:ext cx="5946087" cy="1004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086E831-F933-481C-9776-26DFF9D21B30}"/>
              </a:ext>
            </a:extLst>
          </p:cNvPr>
          <p:cNvSpPr/>
          <p:nvPr/>
        </p:nvSpPr>
        <p:spPr>
          <a:xfrm>
            <a:off x="8542396" y="6189391"/>
            <a:ext cx="27346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tx2"/>
                </a:solidFill>
              </a:rPr>
              <a:t>@MRCCTU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B36C7B-AD96-4719-BC65-0810CB52C781}"/>
              </a:ext>
            </a:extLst>
          </p:cNvPr>
          <p:cNvSpPr/>
          <p:nvPr/>
        </p:nvSpPr>
        <p:spPr>
          <a:xfrm>
            <a:off x="9909738" y="6189391"/>
            <a:ext cx="20756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tx2"/>
                </a:solidFill>
              </a:rPr>
              <a:t>mrcctu.ucl.ac.uk </a:t>
            </a:r>
            <a:endParaRPr lang="en-GB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48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2FC20-B062-4D10-BB0A-DD979F31A6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Outline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37325-A98E-47D0-A6FA-44A6EC5B579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90134"/>
            <a:ext cx="10515600" cy="4244622"/>
          </a:xfrm>
        </p:spPr>
        <p:txBody>
          <a:bodyPr/>
          <a:lstStyle>
            <a:lvl1pPr marL="457189" indent="-457189">
              <a:buClr>
                <a:schemeClr val="accent1"/>
              </a:buClr>
              <a:buFont typeface="+mj-lt"/>
              <a:buAutoNum type="arabicPeriod"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Title 1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Title 2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Title 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A0FFF-1521-4C7D-8752-ADD034CBF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8BBBC1-F269-4A12-907A-5C858C487D0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8118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you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25BA372-E444-4818-8132-9E2F1BE21A41}"/>
              </a:ext>
            </a:extLst>
          </p:cNvPr>
          <p:cNvSpPr/>
          <p:nvPr/>
        </p:nvSpPr>
        <p:spPr>
          <a:xfrm>
            <a:off x="4495379" y="1804849"/>
            <a:ext cx="6466135" cy="47230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ACAEA163-3910-4E0C-8A8C-06FE3C08FD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14" y="330055"/>
            <a:ext cx="5946087" cy="1004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4E28940-8AC1-43EB-BD09-D76F8F3A73D9}"/>
              </a:ext>
            </a:extLst>
          </p:cNvPr>
          <p:cNvSpPr/>
          <p:nvPr/>
        </p:nvSpPr>
        <p:spPr>
          <a:xfrm>
            <a:off x="-31107" y="6229351"/>
            <a:ext cx="10992622" cy="7320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5B831036-8FB9-4927-8FB3-E4BEAB216846}"/>
              </a:ext>
            </a:extLst>
          </p:cNvPr>
          <p:cNvSpPr/>
          <p:nvPr/>
        </p:nvSpPr>
        <p:spPr>
          <a:xfrm>
            <a:off x="-31108" y="1804846"/>
            <a:ext cx="4526485" cy="4447466"/>
          </a:xfrm>
          <a:prstGeom prst="triangle">
            <a:avLst>
              <a:gd name="adj" fmla="val 1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pic>
        <p:nvPicPr>
          <p:cNvPr id="23" name="Picture 22" descr="A close-up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C40021A8-0A1A-41A9-9D13-422963E03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939" y="6163170"/>
            <a:ext cx="236331" cy="1944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6CD00CC-D65D-4B35-A4EA-798BE346BF63}"/>
              </a:ext>
            </a:extLst>
          </p:cNvPr>
          <p:cNvSpPr/>
          <p:nvPr/>
        </p:nvSpPr>
        <p:spPr>
          <a:xfrm>
            <a:off x="1549754" y="6083035"/>
            <a:ext cx="27346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tx2"/>
                </a:solidFill>
              </a:rPr>
              <a:t>@MRCCTU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09BB7AF-B309-4C76-AECF-E3F86A34B5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409"/>
          <a:stretch/>
        </p:blipFill>
        <p:spPr>
          <a:xfrm>
            <a:off x="5292438" y="23250"/>
            <a:ext cx="6899564" cy="68580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2F6E750-F06D-4203-AC39-FFB4F21BE788}"/>
              </a:ext>
            </a:extLst>
          </p:cNvPr>
          <p:cNvSpPr/>
          <p:nvPr/>
        </p:nvSpPr>
        <p:spPr>
          <a:xfrm>
            <a:off x="3002227" y="6083035"/>
            <a:ext cx="48099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tx2"/>
                </a:solidFill>
              </a:rPr>
              <a:t>mrcctu.ucl.ac.uk </a:t>
            </a:r>
            <a:endParaRPr lang="en-GB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9ECEF30-462E-4750-A1A9-5BDA9D701A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4067" y="2616200"/>
            <a:ext cx="75565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1835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itle, tex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FABC6-8576-47CD-8C8A-7B5720995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49955"/>
            <a:ext cx="5448123" cy="888295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8D9499-CEFD-418A-9A23-FB1ED4DEF1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57246" y="0"/>
            <a:ext cx="5734756" cy="68580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002EC3-625C-413C-8DD1-31A966E62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1314450"/>
            <a:ext cx="5448123" cy="455454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C34CAF-220D-4663-9A23-AF8F50361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8BBBC1-F269-4A12-907A-5C858C487D0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6583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0B434-11B9-46D7-995B-6EEF0212F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047343-FDC6-4A7D-90F3-62425F5893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248BE-BA11-4B81-B83F-86D8E0801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798D-CF27-424A-BD71-74FC184B96E6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6481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40EEDA-0F6C-4B99-99CF-1906C2C895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0B40EF-1483-4D21-B130-DA05FC6326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FE80F-D064-4626-AE7C-E997A19EE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D71C-0330-49FB-AEAF-C9558A0A2340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3345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0857F-6061-43B4-865F-FCB59F3B0F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5071" y="1640979"/>
            <a:ext cx="8094130" cy="2387600"/>
          </a:xfrm>
        </p:spPr>
        <p:txBody>
          <a:bodyPr anchor="b">
            <a:normAutofit/>
          </a:bodyPr>
          <a:lstStyle>
            <a:lvl1pPr algn="l">
              <a:defRPr sz="44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125A25-C488-4D76-AF92-FBB64DD17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068" y="4120654"/>
            <a:ext cx="6231467" cy="1697420"/>
          </a:xfrm>
        </p:spPr>
        <p:txBody>
          <a:bodyPr>
            <a:normAutofit/>
          </a:bodyPr>
          <a:lstStyle>
            <a:lvl1pPr marL="0" indent="0" algn="l">
              <a:buNone/>
              <a:defRPr sz="2800" b="1" u="none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F187152-77B2-4104-AB7B-E9B63E01FB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4537" y="6105148"/>
            <a:ext cx="5351463" cy="52863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</a:lstStyle>
          <a:p>
            <a:pPr lvl="0"/>
            <a:r>
              <a:rPr lang="en-US" dirty="0"/>
              <a:t>Click to edit Master text styles        | DD/MM//YYYY</a:t>
            </a:r>
            <a:endParaRPr lang="en-GB" dirty="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9EFC3303-49E9-A710-A3FE-AC49F935D497}"/>
              </a:ext>
            </a:extLst>
          </p:cNvPr>
          <p:cNvSpPr/>
          <p:nvPr/>
        </p:nvSpPr>
        <p:spPr>
          <a:xfrm>
            <a:off x="6198579" y="1019913"/>
            <a:ext cx="5993423" cy="5838091"/>
          </a:xfrm>
          <a:prstGeom prst="triangle">
            <a:avLst>
              <a:gd name="adj" fmla="val 1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A759FC-AC18-37B7-A605-831C8EAA6DFA}"/>
              </a:ext>
            </a:extLst>
          </p:cNvPr>
          <p:cNvSpPr/>
          <p:nvPr/>
        </p:nvSpPr>
        <p:spPr>
          <a:xfrm>
            <a:off x="0" y="4"/>
            <a:ext cx="12192000" cy="1723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2B94C-3165-4BD4-B625-00CB981E37DA}"/>
              </a:ext>
            </a:extLst>
          </p:cNvPr>
          <p:cNvSpPr/>
          <p:nvPr/>
        </p:nvSpPr>
        <p:spPr>
          <a:xfrm>
            <a:off x="-2913" y="0"/>
            <a:ext cx="14067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pic>
        <p:nvPicPr>
          <p:cNvPr id="13" name="Picture 12" descr="Text&#10;&#10;Description automatically generated with medium confidence">
            <a:extLst>
              <a:ext uri="{FF2B5EF4-FFF2-40B4-BE49-F238E27FC236}">
                <a16:creationId xmlns:a16="http://schemas.microsoft.com/office/drawing/2014/main" id="{FCFDADE3-3AC2-DD08-3C7B-F7C23FFC43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14" y="330055"/>
            <a:ext cx="5946087" cy="1004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4A6B233-C02F-08FA-54C1-4F5E7EF83451}"/>
              </a:ext>
            </a:extLst>
          </p:cNvPr>
          <p:cNvSpPr/>
          <p:nvPr/>
        </p:nvSpPr>
        <p:spPr>
          <a:xfrm>
            <a:off x="206632" y="5818074"/>
            <a:ext cx="4525347" cy="867555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219B3B80-AE20-04EA-5556-B3AA090A2E65}"/>
              </a:ext>
            </a:extLst>
          </p:cNvPr>
          <p:cNvSpPr/>
          <p:nvPr/>
        </p:nvSpPr>
        <p:spPr>
          <a:xfrm>
            <a:off x="9167004" y="5657832"/>
            <a:ext cx="914841" cy="894633"/>
          </a:xfrm>
          <a:prstGeom prst="triangle">
            <a:avLst>
              <a:gd name="adj" fmla="val 100000"/>
            </a:avLst>
          </a:prstGeom>
          <a:solidFill>
            <a:schemeClr val="accent4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BDC2A12-A440-409F-8438-F17C5021B50F}"/>
              </a:ext>
            </a:extLst>
          </p:cNvPr>
          <p:cNvSpPr/>
          <p:nvPr/>
        </p:nvSpPr>
        <p:spPr>
          <a:xfrm>
            <a:off x="10081845" y="5662246"/>
            <a:ext cx="1840524" cy="888979"/>
          </a:xfrm>
          <a:prstGeom prst="rect">
            <a:avLst/>
          </a:prstGeom>
          <a:solidFill>
            <a:schemeClr val="accent4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EFFCBC-8DB8-9224-2D91-32380A64263F}"/>
              </a:ext>
            </a:extLst>
          </p:cNvPr>
          <p:cNvSpPr txBox="1"/>
          <p:nvPr/>
        </p:nvSpPr>
        <p:spPr>
          <a:xfrm>
            <a:off x="10116342" y="5726583"/>
            <a:ext cx="1771529" cy="75713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600" b="1" dirty="0">
                <a:solidFill>
                  <a:schemeClr val="bg1"/>
                </a:solidFill>
              </a:rPr>
              <a:t>Smarter Studies</a:t>
            </a:r>
          </a:p>
          <a:p>
            <a:pPr algn="r">
              <a:lnSpc>
                <a:spcPct val="90000"/>
              </a:lnSpc>
            </a:pPr>
            <a:r>
              <a:rPr lang="en-GB" sz="1600" b="1" dirty="0">
                <a:solidFill>
                  <a:schemeClr val="bg1"/>
                </a:solidFill>
              </a:rPr>
              <a:t>Global Impact</a:t>
            </a:r>
          </a:p>
          <a:p>
            <a:pPr algn="r">
              <a:lnSpc>
                <a:spcPct val="90000"/>
              </a:lnSpc>
            </a:pPr>
            <a:r>
              <a:rPr lang="en-GB" sz="1600" b="1" dirty="0">
                <a:solidFill>
                  <a:schemeClr val="bg1"/>
                </a:solidFill>
              </a:rPr>
              <a:t>Better Health</a:t>
            </a:r>
          </a:p>
        </p:txBody>
      </p:sp>
    </p:spTree>
    <p:extLst>
      <p:ext uri="{BB962C8B-B14F-4D97-AF65-F5344CB8AC3E}">
        <p14:creationId xmlns:p14="http://schemas.microsoft.com/office/powerpoint/2010/main" val="30689653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2FC20-B062-4D10-BB0A-DD979F31A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A0FFF-1521-4C7D-8752-ADD034CBF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8BBBC1-F269-4A12-907A-5C858C487D0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55ED78-EA8D-4229-80D0-A7EAF5DA8B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770" y="1381125"/>
            <a:ext cx="11361420" cy="4596766"/>
          </a:xfrm>
        </p:spPr>
        <p:txBody>
          <a:bodyPr/>
          <a:lstStyle>
            <a:lvl1pPr marL="0" indent="0">
              <a:lnSpc>
                <a:spcPct val="114000"/>
              </a:lnSpc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20895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2FC20-B062-4D10-BB0A-DD979F31A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A0FFF-1521-4C7D-8752-ADD034CBF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8BBBC1-F269-4A12-907A-5C858C487D0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55ED78-EA8D-4229-80D0-A7EAF5DA8B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770" y="1381125"/>
            <a:ext cx="11361420" cy="4596766"/>
          </a:xfrm>
        </p:spPr>
        <p:txBody>
          <a:bodyPr/>
          <a:lstStyle>
            <a:lvl1pPr marL="0" indent="0">
              <a:lnSpc>
                <a:spcPct val="114000"/>
              </a:lnSpc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13069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2FC20-B062-4D10-BB0A-DD979F31A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A0FFF-1521-4C7D-8752-ADD034CBF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8BBBC1-F269-4A12-907A-5C858C487D0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55ED78-EA8D-4229-80D0-A7EAF5DA8B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770" y="1381125"/>
            <a:ext cx="11361420" cy="4596766"/>
          </a:xfrm>
        </p:spPr>
        <p:txBody>
          <a:bodyPr/>
          <a:lstStyle>
            <a:lvl1pPr marL="0" indent="0">
              <a:lnSpc>
                <a:spcPct val="114000"/>
              </a:lnSpc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71414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2FC20-B062-4D10-BB0A-DD979F31A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A0FFF-1521-4C7D-8752-ADD034CBF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8BBBC1-F269-4A12-907A-5C858C487D0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55ED78-EA8D-4229-80D0-A7EAF5DA8B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770" y="1381125"/>
            <a:ext cx="11361420" cy="4596766"/>
          </a:xfrm>
        </p:spPr>
        <p:txBody>
          <a:bodyPr/>
          <a:lstStyle>
            <a:lvl1pPr marL="0" indent="0">
              <a:lnSpc>
                <a:spcPct val="114000"/>
              </a:lnSpc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22321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2FC20-B062-4D10-BB0A-DD979F31A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A0FFF-1521-4C7D-8752-ADD034CBF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8BBBC1-F269-4A12-907A-5C858C487D0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55ED78-EA8D-4229-80D0-A7EAF5DA8B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770" y="1381125"/>
            <a:ext cx="11361420" cy="4596766"/>
          </a:xfrm>
        </p:spPr>
        <p:txBody>
          <a:bodyPr/>
          <a:lstStyle>
            <a:lvl1pPr marL="0" indent="0">
              <a:lnSpc>
                <a:spcPct val="114000"/>
              </a:lnSpc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0731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2FC20-B062-4D10-BB0A-DD979F31A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A0FFF-1521-4C7D-8752-ADD034CBF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8BBBC1-F269-4A12-907A-5C858C487D0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55ED78-EA8D-4229-80D0-A7EAF5DA8B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490137"/>
            <a:ext cx="10515600" cy="42784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27692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2FC20-B062-4D10-BB0A-DD979F31A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A0FFF-1521-4C7D-8752-ADD034CBF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8BBBC1-F269-4A12-907A-5C858C487D0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55ED78-EA8D-4229-80D0-A7EAF5DA8B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770" y="1381125"/>
            <a:ext cx="11361420" cy="4596766"/>
          </a:xfrm>
        </p:spPr>
        <p:txBody>
          <a:bodyPr/>
          <a:lstStyle>
            <a:lvl1pPr marL="0" indent="0">
              <a:lnSpc>
                <a:spcPct val="114000"/>
              </a:lnSpc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53806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2FC20-B062-4D10-BB0A-DD979F31A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A0FFF-1521-4C7D-8752-ADD034CBF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8BBBC1-F269-4A12-907A-5C858C487D0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55ED78-EA8D-4229-80D0-A7EAF5DA8B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770" y="1381125"/>
            <a:ext cx="11361420" cy="4596766"/>
          </a:xfrm>
        </p:spPr>
        <p:txBody>
          <a:bodyPr/>
          <a:lstStyle>
            <a:lvl1pPr marL="0" indent="0">
              <a:lnSpc>
                <a:spcPct val="114000"/>
              </a:lnSpc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71941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2FC20-B062-4D10-BB0A-DD979F31A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A0FFF-1521-4C7D-8752-ADD034CBF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8BBBC1-F269-4A12-907A-5C858C487D0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55ED78-EA8D-4229-80D0-A7EAF5DA8B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770" y="1381125"/>
            <a:ext cx="11361420" cy="4596766"/>
          </a:xfrm>
        </p:spPr>
        <p:txBody>
          <a:bodyPr/>
          <a:lstStyle>
            <a:lvl1pPr marL="0" indent="0">
              <a:lnSpc>
                <a:spcPct val="114000"/>
              </a:lnSpc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45386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2FC20-B062-4D10-BB0A-DD979F31A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A0FFF-1521-4C7D-8752-ADD034CBF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8BBBC1-F269-4A12-907A-5C858C487D0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55ED78-EA8D-4229-80D0-A7EAF5DA8B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770" y="1381125"/>
            <a:ext cx="11361420" cy="4596766"/>
          </a:xfrm>
        </p:spPr>
        <p:txBody>
          <a:bodyPr/>
          <a:lstStyle>
            <a:lvl1pPr marL="0" indent="0">
              <a:lnSpc>
                <a:spcPct val="114000"/>
              </a:lnSpc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74405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2FC20-B062-4D10-BB0A-DD979F31A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A0FFF-1521-4C7D-8752-ADD034CBF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8BBBC1-F269-4A12-907A-5C858C487D0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55ED78-EA8D-4229-80D0-A7EAF5DA8B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770" y="1381125"/>
            <a:ext cx="11361420" cy="4596766"/>
          </a:xfrm>
        </p:spPr>
        <p:txBody>
          <a:bodyPr/>
          <a:lstStyle>
            <a:lvl1pPr marL="0" indent="0">
              <a:lnSpc>
                <a:spcPct val="114000"/>
              </a:lnSpc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38146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2FC20-B062-4D10-BB0A-DD979F31A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A0FFF-1521-4C7D-8752-ADD034CBF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8BBBC1-F269-4A12-907A-5C858C487D0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55ED78-EA8D-4229-80D0-A7EAF5DA8B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770" y="1381125"/>
            <a:ext cx="11361420" cy="4596766"/>
          </a:xfrm>
        </p:spPr>
        <p:txBody>
          <a:bodyPr/>
          <a:lstStyle>
            <a:lvl1pPr marL="0" indent="0">
              <a:lnSpc>
                <a:spcPct val="114000"/>
              </a:lnSpc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64102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2FC20-B062-4D10-BB0A-DD979F31A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A0FFF-1521-4C7D-8752-ADD034CBF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8BBBC1-F269-4A12-907A-5C858C487D0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55ED78-EA8D-4229-80D0-A7EAF5DA8B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770" y="1381125"/>
            <a:ext cx="11361420" cy="4596766"/>
          </a:xfrm>
        </p:spPr>
        <p:txBody>
          <a:bodyPr/>
          <a:lstStyle>
            <a:lvl1pPr marL="0" indent="0">
              <a:lnSpc>
                <a:spcPct val="114000"/>
              </a:lnSpc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13174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2FC20-B062-4D10-BB0A-DD979F31A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A0FFF-1521-4C7D-8752-ADD034CBF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8BBBC1-F269-4A12-907A-5C858C487D0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55ED78-EA8D-4229-80D0-A7EAF5DA8B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770" y="1381125"/>
            <a:ext cx="11361420" cy="4596766"/>
          </a:xfrm>
        </p:spPr>
        <p:txBody>
          <a:bodyPr/>
          <a:lstStyle>
            <a:lvl1pPr marL="0" indent="0">
              <a:lnSpc>
                <a:spcPct val="114000"/>
              </a:lnSpc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52259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2FC20-B062-4D10-BB0A-DD979F31A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A0FFF-1521-4C7D-8752-ADD034CBF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8BBBC1-F269-4A12-907A-5C858C487D0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55ED78-EA8D-4229-80D0-A7EAF5DA8B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770" y="1381125"/>
            <a:ext cx="11361420" cy="4596766"/>
          </a:xfrm>
        </p:spPr>
        <p:txBody>
          <a:bodyPr/>
          <a:lstStyle>
            <a:lvl1pPr marL="0" indent="0">
              <a:lnSpc>
                <a:spcPct val="114000"/>
              </a:lnSpc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35036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2FC20-B062-4D10-BB0A-DD979F31A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A0FFF-1521-4C7D-8752-ADD034CBF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8BBBC1-F269-4A12-907A-5C858C487D0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55ED78-EA8D-4229-80D0-A7EAF5DA8B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770" y="1381125"/>
            <a:ext cx="11361420" cy="4596766"/>
          </a:xfrm>
        </p:spPr>
        <p:txBody>
          <a:bodyPr/>
          <a:lstStyle>
            <a:lvl1pPr marL="0" indent="0">
              <a:lnSpc>
                <a:spcPct val="114000"/>
              </a:lnSpc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3860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2FC20-B062-4D10-BB0A-DD979F31A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A0FFF-1521-4C7D-8752-ADD034CBF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8BBBC1-F269-4A12-907A-5C858C487D0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55ED78-EA8D-4229-80D0-A7EAF5DA8B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010838"/>
            <a:ext cx="10515600" cy="3814231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81CC65-8F1E-4500-AA67-C786112686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467913"/>
            <a:ext cx="10515600" cy="542925"/>
          </a:xfrm>
        </p:spPr>
        <p:txBody>
          <a:bodyPr/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38411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2FC20-B062-4D10-BB0A-DD979F31A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A0FFF-1521-4C7D-8752-ADD034CBF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8BBBC1-F269-4A12-907A-5C858C487D0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55ED78-EA8D-4229-80D0-A7EAF5DA8B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770" y="1381125"/>
            <a:ext cx="11361420" cy="4596766"/>
          </a:xfrm>
        </p:spPr>
        <p:txBody>
          <a:bodyPr/>
          <a:lstStyle>
            <a:lvl1pPr marL="0" indent="0">
              <a:lnSpc>
                <a:spcPct val="114000"/>
              </a:lnSpc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69932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2FC20-B062-4D10-BB0A-DD979F31A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A0FFF-1521-4C7D-8752-ADD034CBF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8BBBC1-F269-4A12-907A-5C858C487D0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55ED78-EA8D-4229-80D0-A7EAF5DA8B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770" y="1381125"/>
            <a:ext cx="11361420" cy="4596766"/>
          </a:xfrm>
        </p:spPr>
        <p:txBody>
          <a:bodyPr/>
          <a:lstStyle>
            <a:lvl1pPr marL="0" indent="0">
              <a:lnSpc>
                <a:spcPct val="114000"/>
              </a:lnSpc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90114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0" y="1484314"/>
            <a:ext cx="11328400" cy="1368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0" y="3068638"/>
            <a:ext cx="113284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6245225"/>
            <a:ext cx="113284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4113" name="Picture 17" descr="MidBlue10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1" y="5085184"/>
            <a:ext cx="2658533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6854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818366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14384-6AE0-40D6-B743-1F0353946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A242C-CE08-4D2E-BFDC-EA3BA2D8D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6962"/>
            <a:ext cx="5181600" cy="423650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2074D5-C059-49CD-A8C1-A9102FF54F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86962"/>
            <a:ext cx="5181600" cy="423650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1EDCEA-96D5-4DE6-B069-F32A99ED5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05B8-4967-4C46-A2AC-7737702A09C9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937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14384-6AE0-40D6-B743-1F0353946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2074D5-C059-49CD-A8C1-A9102FF54F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86958"/>
            <a:ext cx="5181600" cy="422469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1EDCEA-96D5-4DE6-B069-F32A99ED5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8BBBC1-F269-4A12-907A-5C858C487D0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A5714E-0A13-41E4-8C9F-9E3E9398A7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487489"/>
            <a:ext cx="5257800" cy="422469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314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4C5B8-CD70-420C-A744-4DDC6185C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7928328" cy="2456313"/>
          </a:xfrm>
        </p:spPr>
        <p:txBody>
          <a:bodyPr anchor="b">
            <a:normAutofit/>
          </a:bodyPr>
          <a:lstStyle>
            <a:lvl1pPr>
              <a:defRPr sz="44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8F0FFB-7494-49AA-BFEF-245309137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27022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585618-4E4C-4792-A604-66AEA2BCE1D9}"/>
              </a:ext>
            </a:extLst>
          </p:cNvPr>
          <p:cNvSpPr/>
          <p:nvPr/>
        </p:nvSpPr>
        <p:spPr>
          <a:xfrm>
            <a:off x="9088581" y="1757551"/>
            <a:ext cx="3103419" cy="51004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7A96E7-7349-41CF-B8ED-533C37CD9C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628"/>
          <a:stretch/>
        </p:blipFill>
        <p:spPr>
          <a:xfrm>
            <a:off x="8256733" y="1757546"/>
            <a:ext cx="3103419" cy="5100452"/>
          </a:xfrm>
          <a:prstGeom prst="rect">
            <a:avLst/>
          </a:prstGeom>
        </p:spPr>
      </p:pic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375D309D-5122-4FAF-BECB-41A624A42D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90" y="330055"/>
            <a:ext cx="5946087" cy="100408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8C70447-0205-4870-B018-8181435A13C5}"/>
              </a:ext>
            </a:extLst>
          </p:cNvPr>
          <p:cNvSpPr/>
          <p:nvPr/>
        </p:nvSpPr>
        <p:spPr>
          <a:xfrm>
            <a:off x="-12876" y="-2"/>
            <a:ext cx="26568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FAB212-5151-4A07-8A1A-96C670F5E3D4}"/>
              </a:ext>
            </a:extLst>
          </p:cNvPr>
          <p:cNvSpPr/>
          <p:nvPr/>
        </p:nvSpPr>
        <p:spPr>
          <a:xfrm>
            <a:off x="261257" y="5794314"/>
            <a:ext cx="4525347" cy="867555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26A350B9-3BE5-4388-BEA7-3500DE446982}"/>
              </a:ext>
            </a:extLst>
          </p:cNvPr>
          <p:cNvSpPr/>
          <p:nvPr/>
        </p:nvSpPr>
        <p:spPr>
          <a:xfrm>
            <a:off x="-12876" y="4851412"/>
            <a:ext cx="2468279" cy="2036015"/>
          </a:xfrm>
          <a:prstGeom prst="triangle">
            <a:avLst>
              <a:gd name="adj" fmla="val 57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185427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B3F10-075E-405C-B43A-AD9A37F4C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6415"/>
            <a:ext cx="10515600" cy="100083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18ABA6-1F40-4B31-B98A-0C88D78BF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477963"/>
            <a:ext cx="5157787" cy="542748"/>
          </a:xfrm>
        </p:spPr>
        <p:txBody>
          <a:bodyPr anchor="b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4225B0-489A-4C4B-ABAC-4F2292C71B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1" y="2020711"/>
            <a:ext cx="5157787" cy="39657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6944CC-2E6A-4938-BF58-5135406508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4" y="1477963"/>
            <a:ext cx="5183188" cy="542748"/>
          </a:xfrm>
        </p:spPr>
        <p:txBody>
          <a:bodyPr anchor="b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0AEFB2-10E8-425E-A7C5-393FF6B2E2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4" y="2020711"/>
            <a:ext cx="5183188" cy="39657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887C16-3245-411C-A1C9-79B2409B5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3936F-C303-4F02-B33E-3CD23F81CA1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237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38.xml"/><Relationship Id="rId34" Type="http://schemas.openxmlformats.org/officeDocument/2006/relationships/slideLayout" Target="../slideLayouts/slideLayout51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42.xml"/><Relationship Id="rId33" Type="http://schemas.openxmlformats.org/officeDocument/2006/relationships/slideLayout" Target="../slideLayouts/slideLayout50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29" Type="http://schemas.openxmlformats.org/officeDocument/2006/relationships/slideLayout" Target="../slideLayouts/slideLayout46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32" Type="http://schemas.openxmlformats.org/officeDocument/2006/relationships/slideLayout" Target="../slideLayouts/slideLayout49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28" Type="http://schemas.openxmlformats.org/officeDocument/2006/relationships/slideLayout" Target="../slideLayouts/slideLayout45.xml"/><Relationship Id="rId36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31" Type="http://schemas.openxmlformats.org/officeDocument/2006/relationships/slideLayout" Target="../slideLayouts/slideLayout48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44.xml"/><Relationship Id="rId30" Type="http://schemas.openxmlformats.org/officeDocument/2006/relationships/slideLayout" Target="../slideLayouts/slideLayout47.xml"/><Relationship Id="rId35" Type="http://schemas.openxmlformats.org/officeDocument/2006/relationships/slideLayout" Target="../slideLayouts/slideLayout52.xml"/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4F676B-4D0F-4C71-A25C-C7E15C6F7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5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321BE9-C0C5-4CDA-B5F5-EDB655F9E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35289"/>
            <a:ext cx="10515600" cy="4120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44B5A-A9DA-4FA1-AA42-790C63DA4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F8BBBC1-F269-4A12-907A-5C858C487D0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E4603F80-0218-4C6D-ACE0-E82EF14999C3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81" y="5926626"/>
            <a:ext cx="4114801" cy="69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88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4F676B-4D0F-4C71-A25C-C7E15C6F7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5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321BE9-C0C5-4CDA-B5F5-EDB655F9E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35289"/>
            <a:ext cx="10515600" cy="4120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44B5A-A9DA-4FA1-AA42-790C63DA4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425B5CF2-BE9F-4852-87BF-A5ADD01C933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E4603F80-0218-4C6D-ACE0-E82EF14999C3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81" y="5926626"/>
            <a:ext cx="4114801" cy="69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512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  <p:sldLayoutId id="2147483792" r:id="rId18"/>
    <p:sldLayoutId id="2147483793" r:id="rId19"/>
    <p:sldLayoutId id="2147483794" r:id="rId20"/>
    <p:sldLayoutId id="2147483795" r:id="rId21"/>
    <p:sldLayoutId id="2147483796" r:id="rId22"/>
    <p:sldLayoutId id="2147483797" r:id="rId23"/>
    <p:sldLayoutId id="2147483798" r:id="rId24"/>
    <p:sldLayoutId id="2147483799" r:id="rId25"/>
    <p:sldLayoutId id="2147483800" r:id="rId26"/>
    <p:sldLayoutId id="2147483801" r:id="rId27"/>
    <p:sldLayoutId id="2147483802" r:id="rId28"/>
    <p:sldLayoutId id="2147483803" r:id="rId29"/>
    <p:sldLayoutId id="2147483804" r:id="rId30"/>
    <p:sldLayoutId id="2147483805" r:id="rId31"/>
    <p:sldLayoutId id="2147483806" r:id="rId32"/>
    <p:sldLayoutId id="2147483807" r:id="rId33"/>
    <p:sldLayoutId id="2147483808" r:id="rId34"/>
    <p:sldLayoutId id="2147483809" r:id="rId35"/>
    <p:sldLayoutId id="2147483810" r:id="rId36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4" Type="http://schemas.openxmlformats.org/officeDocument/2006/relationships/hyperlink" Target="https://doi.org/10.1186/s12874-024-02247-w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doi.org/10.1186/s12874-024-02247-w" TargetMode="Externa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fundingawards.nihr.ac.uk/award/NIHR156728" TargetMode="External"/><Relationship Id="rId7" Type="http://schemas.openxmlformats.org/officeDocument/2006/relationships/hyperlink" Target="https://onlinelibrary.wiley.com/doi/10.1002/sim.1430" TargetMode="External"/><Relationship Id="rId2" Type="http://schemas.openxmlformats.org/officeDocument/2006/relationships/hyperlink" Target="https://doi.org/10.1186/s12874-024-02247-w" TargetMode="Externa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link.springer.com/referenceworkentry/10.1007/978-3-319-52677-5_110-1" TargetMode="External"/><Relationship Id="rId5" Type="http://schemas.openxmlformats.org/officeDocument/2006/relationships/hyperlink" Target="https://doi.org/10.1177/17407745221136527" TargetMode="External"/><Relationship Id="rId4" Type="http://schemas.openxmlformats.org/officeDocument/2006/relationships/hyperlink" Target="https://doi.org/10.1177/1536867X231196295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77/1536867X23119629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344" y="1544952"/>
            <a:ext cx="10729192" cy="1884048"/>
          </a:xfrm>
        </p:spPr>
        <p:txBody>
          <a:bodyPr>
            <a:normAutofit fontScale="90000"/>
          </a:bodyPr>
          <a:lstStyle/>
          <a:p>
            <a:r>
              <a:rPr lang="en-GB" dirty="0"/>
              <a:t>Implementing treatment-selection rules for </a:t>
            </a:r>
            <a:r>
              <a:rPr lang="en-GB" dirty="0" err="1"/>
              <a:t>multi-arm</a:t>
            </a:r>
            <a:r>
              <a:rPr lang="en-GB" dirty="0"/>
              <a:t> </a:t>
            </a:r>
            <a:r>
              <a:rPr lang="en-GB" dirty="0" err="1"/>
              <a:t>multi-stage</a:t>
            </a:r>
            <a:r>
              <a:rPr lang="en-GB" dirty="0"/>
              <a:t> (MAMS) trials using Stata’s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nstage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latin typeface="+mn-lt"/>
                <a:cs typeface="Courier New" panose="02070309020205020404" pitchFamily="49" charset="0"/>
              </a:rPr>
              <a:t>commands</a:t>
            </a:r>
            <a:endParaRPr lang="en-GB" dirty="0">
              <a:solidFill>
                <a:srgbClr val="FF0000"/>
              </a:solidFill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344" y="3632282"/>
            <a:ext cx="6231467" cy="118846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GB" dirty="0"/>
              <a:t>Babak Choodari-Oskooei</a:t>
            </a:r>
          </a:p>
          <a:p>
            <a:pPr>
              <a:lnSpc>
                <a:spcPct val="150000"/>
              </a:lnSpc>
            </a:pPr>
            <a:r>
              <a:rPr lang="en-GB" sz="2200" dirty="0"/>
              <a:t>Alexandra Blenkinsop, Mahesh KB Parmar</a:t>
            </a:r>
          </a:p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AAD4E4-0F34-6105-F387-F9E31B6F2D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9536" y="6329363"/>
            <a:ext cx="5688631" cy="528637"/>
          </a:xfrm>
        </p:spPr>
        <p:txBody>
          <a:bodyPr>
            <a:normAutofit fontScale="92500"/>
          </a:bodyPr>
          <a:lstStyle/>
          <a:p>
            <a:pPr algn="r"/>
            <a:r>
              <a:rPr lang="en-GB" dirty="0"/>
              <a:t>UK Stata Conference | London     12-13 September 2023</a:t>
            </a:r>
          </a:p>
          <a:p>
            <a:pPr algn="r"/>
            <a:endParaRPr lang="en-GB" dirty="0"/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210200" y="4821044"/>
            <a:ext cx="5021703" cy="1323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1800" kern="0" dirty="0">
                <a:solidFill>
                  <a:srgbClr val="000000"/>
                </a:solidFill>
              </a:rPr>
              <a:t>MRC Clinical Trials Unit at UCL</a:t>
            </a:r>
          </a:p>
          <a:p>
            <a:pPr>
              <a:lnSpc>
                <a:spcPct val="150000"/>
              </a:lnSpc>
            </a:pPr>
            <a:r>
              <a:rPr lang="en-GB" sz="1800" kern="0" dirty="0">
                <a:solidFill>
                  <a:srgbClr val="000000"/>
                </a:solidFill>
              </a:rPr>
              <a:t>Institute of Clinical Trials &amp; Methodology, University College London</a:t>
            </a:r>
          </a:p>
        </p:txBody>
      </p:sp>
    </p:spTree>
    <p:extLst>
      <p:ext uri="{BB962C8B-B14F-4D97-AF65-F5344CB8AC3E}">
        <p14:creationId xmlns:p14="http://schemas.microsoft.com/office/powerpoint/2010/main" val="1315273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E45A9D7C-F768-4E85-A631-5570C2BA27CA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522965" y="893808"/>
            <a:ext cx="11449272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en-GB" altLang="en-US" sz="3200" b="1" dirty="0"/>
              <a:t>8-arm 3-stage </a:t>
            </a:r>
            <a:r>
              <a:rPr lang="en-GB" altLang="en-US" sz="3200" b="1" dirty="0">
                <a:solidFill>
                  <a:srgbClr val="FF0000"/>
                </a:solidFill>
              </a:rPr>
              <a:t>optimal</a:t>
            </a:r>
            <a:r>
              <a:rPr lang="en-GB" altLang="en-US" sz="3200" b="1" dirty="0"/>
              <a:t> </a:t>
            </a:r>
            <a:r>
              <a:rPr lang="en-GB" altLang="en-US" sz="3200" dirty="0"/>
              <a:t>standard MAMS design </a:t>
            </a:r>
            <a:endParaRPr lang="en-GB" altLang="en-US" sz="3200" b="1" dirty="0"/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551B6D6D-F199-4460-B994-799FB241239E}"/>
              </a:ext>
            </a:extLst>
          </p:cNvPr>
          <p:cNvSpPr>
            <a:spLocks/>
          </p:cNvSpPr>
          <p:nvPr/>
        </p:nvSpPr>
        <p:spPr bwMode="auto">
          <a:xfrm>
            <a:off x="1992313" y="4076700"/>
            <a:ext cx="82296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562100" indent="-228600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1981200" indent="-228600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438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895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352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10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062629D-FE1B-4D82-AF4B-8C2204E027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681946"/>
              </p:ext>
            </p:extLst>
          </p:nvPr>
        </p:nvGraphicFramePr>
        <p:xfrm>
          <a:off x="528837" y="1498541"/>
          <a:ext cx="7689322" cy="2441638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988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06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8801">
                  <a:extLst>
                    <a:ext uri="{9D8B030D-6E8A-4147-A177-3AD203B41FA5}">
                      <a16:colId xmlns:a16="http://schemas.microsoft.com/office/drawing/2014/main" val="867520308"/>
                    </a:ext>
                  </a:extLst>
                </a:gridCol>
                <a:gridCol w="11743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24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4331">
                  <a:extLst>
                    <a:ext uri="{9D8B030D-6E8A-4147-A177-3AD203B41FA5}">
                      <a16:colId xmlns:a16="http://schemas.microsoft.com/office/drawing/2014/main" val="1633638134"/>
                    </a:ext>
                  </a:extLst>
                </a:gridCol>
              </a:tblGrid>
              <a:tr h="935757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Stage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54" marR="91454" marT="45716" marB="4571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Sig. level</a:t>
                      </a:r>
                    </a:p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(One-sided)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54" marR="91454" marT="45716" marB="4571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Analysis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54" marR="91454" marT="45716" marB="4571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Design </a:t>
                      </a:r>
                    </a:p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power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54" marR="91454" marT="45716" marB="4571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Overall </a:t>
                      </a:r>
                    </a:p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Sample size</a:t>
                      </a:r>
                    </a:p>
                  </a:txBody>
                  <a:tcPr marL="91454" marR="91454" marT="45716" marB="4571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(months)</a:t>
                      </a:r>
                    </a:p>
                  </a:txBody>
                  <a:tcPr marL="91454" marR="91454" marT="45716" marB="4571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058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1454" marR="91454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Calibri" panose="020F0502020204030204" pitchFamily="34" charset="0"/>
                        </a:rPr>
                        <a:t>0.40</a:t>
                      </a:r>
                    </a:p>
                  </a:txBody>
                  <a:tcPr marL="91454" marR="91454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Calibri" panose="020F0502020204030204" pitchFamily="34" charset="0"/>
                        </a:rPr>
                        <a:t>Lack-of-benefit</a:t>
                      </a:r>
                    </a:p>
                  </a:txBody>
                  <a:tcPr marL="91454" marR="91454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Calibri" panose="020F0502020204030204" pitchFamily="34" charset="0"/>
                        </a:rPr>
                        <a:t>0.94</a:t>
                      </a:r>
                    </a:p>
                  </a:txBody>
                  <a:tcPr marL="91454" marR="91454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Calibri" panose="020F0502020204030204" pitchFamily="34" charset="0"/>
                        </a:rPr>
                        <a:t>2358</a:t>
                      </a:r>
                    </a:p>
                  </a:txBody>
                  <a:tcPr marL="91454" marR="91454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1454" marR="91454" marT="45716" marB="4571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73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1454" marR="91454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Calibri" panose="020F0502020204030204" pitchFamily="34" charset="0"/>
                        </a:rPr>
                        <a:t>0.14</a:t>
                      </a:r>
                    </a:p>
                  </a:txBody>
                  <a:tcPr marL="91454" marR="91454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Calibri" panose="020F0502020204030204" pitchFamily="34" charset="0"/>
                        </a:rPr>
                        <a:t>Lack-of-benefit</a:t>
                      </a:r>
                    </a:p>
                  </a:txBody>
                  <a:tcPr marL="91454" marR="91454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Calibri" panose="020F0502020204030204" pitchFamily="34" charset="0"/>
                        </a:rPr>
                        <a:t>0.94</a:t>
                      </a:r>
                    </a:p>
                  </a:txBody>
                  <a:tcPr marL="91454" marR="91454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Calibri" panose="020F0502020204030204" pitchFamily="34" charset="0"/>
                        </a:rPr>
                        <a:t>4995</a:t>
                      </a:r>
                    </a:p>
                  </a:txBody>
                  <a:tcPr marL="91454" marR="91454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1454" marR="91454" marT="45716" marB="45716" anchor="ctr">
                    <a:lnR w="12700" cap="flat" cmpd="sng" algn="ctr">
                      <a:solidFill>
                        <a:schemeClr val="accent6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59727477"/>
                  </a:ext>
                </a:extLst>
              </a:tr>
              <a:tr h="408625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1454" marR="91454" marT="45716" marB="4571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Calibri" panose="020F0502020204030204" pitchFamily="34" charset="0"/>
                        </a:rPr>
                        <a:t>0.005</a:t>
                      </a:r>
                    </a:p>
                  </a:txBody>
                  <a:tcPr marL="91454" marR="91454" marT="45716" marB="4571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Calibri" panose="020F0502020204030204" pitchFamily="34" charset="0"/>
                        </a:rPr>
                        <a:t>Efficacy</a:t>
                      </a:r>
                    </a:p>
                  </a:txBody>
                  <a:tcPr marL="91454" marR="91454" marT="45716" marB="4571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Calibri" panose="020F0502020204030204" pitchFamily="34" charset="0"/>
                        </a:rPr>
                        <a:t>0.91</a:t>
                      </a:r>
                    </a:p>
                  </a:txBody>
                  <a:tcPr marL="91454" marR="91454" marT="45716" marB="4571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8847</a:t>
                      </a:r>
                    </a:p>
                  </a:txBody>
                  <a:tcPr marL="91454" marR="91454" marT="45716" marB="4571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1454" marR="91454" marT="45716" marB="4571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Calibri" panose="020F0502020204030204" pitchFamily="34" charset="0"/>
                        </a:rPr>
                        <a:t>Overall</a:t>
                      </a:r>
                    </a:p>
                  </a:txBody>
                  <a:tcPr marL="91454" marR="91454" marT="45716" marB="4571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Calibri" panose="020F0502020204030204" pitchFamily="34" charset="0"/>
                        </a:rPr>
                        <a:t>0.025</a:t>
                      </a:r>
                      <a:r>
                        <a:rPr lang="en-GB" sz="18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* </a:t>
                      </a:r>
                    </a:p>
                  </a:txBody>
                  <a:tcPr marL="91454" marR="91454" marT="45716" marB="4571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54" marR="91454" marT="45716" marB="4571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Calibri" panose="020F0502020204030204" pitchFamily="34" charset="0"/>
                        </a:rPr>
                        <a:t>0.85</a:t>
                      </a:r>
                      <a:r>
                        <a:rPr lang="en-GB" sz="18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**</a:t>
                      </a:r>
                      <a:endParaRPr lang="en-GB" sz="1800" dirty="0">
                        <a:latin typeface="Calibri" panose="020F0502020204030204" pitchFamily="34" charset="0"/>
                      </a:endParaRPr>
                    </a:p>
                  </a:txBody>
                  <a:tcPr marL="91454" marR="91454" marT="45716" marB="4571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800" dirty="0">
                        <a:latin typeface="Calibri" panose="020F0502020204030204" pitchFamily="34" charset="0"/>
                      </a:endParaRPr>
                    </a:p>
                  </a:txBody>
                  <a:tcPr marL="91454" marR="91454" marT="45716" marB="4571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2CF54E-817D-805D-9C77-E1D7E291E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z="1800" smtClean="0"/>
              <a:t>10</a:t>
            </a:fld>
            <a:endParaRPr lang="en-GB" sz="1800" dirty="0"/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7AFD474B-7F53-414F-4885-168BB6250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9816" y="5973387"/>
            <a:ext cx="705678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buNone/>
            </a:pPr>
            <a:r>
              <a:rPr lang="en-GB" altLang="en-US" sz="1400" dirty="0">
                <a:solidFill>
                  <a:srgbClr val="C00000"/>
                </a:solidFill>
                <a:latin typeface="Calibri" panose="020F0502020204030204" pitchFamily="34" charset="0"/>
              </a:rPr>
              <a:t>***</a:t>
            </a:r>
            <a:r>
              <a:rPr lang="en-GB" altLang="en-US" sz="1400" dirty="0">
                <a:latin typeface="Calibri" panose="020F0502020204030204" pitchFamily="34" charset="0"/>
              </a:rPr>
              <a:t>) </a:t>
            </a:r>
            <a:r>
              <a:rPr lang="en-GB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nstagebin</a:t>
            </a:r>
            <a:r>
              <a:rPr lang="en-GB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alpha(0.40 0.14 0.005) power(0.94 0.94 0.91) </a:t>
            </a:r>
            <a:r>
              <a:rPr lang="en-GB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nstage</a:t>
            </a:r>
            <a:r>
              <a:rPr lang="en-GB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(3) theta0(0) theta1(-0.05) </a:t>
            </a:r>
            <a:r>
              <a:rPr lang="en-GB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ctrlp</a:t>
            </a:r>
            <a:r>
              <a:rPr lang="en-GB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(0.15) arms(8 8 8) </a:t>
            </a:r>
            <a:r>
              <a:rPr lang="en-GB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ltfu</a:t>
            </a:r>
            <a:r>
              <a:rPr lang="en-GB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(0.04) fu(4) </a:t>
            </a:r>
            <a:r>
              <a:rPr lang="en-GB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accrate</a:t>
            </a:r>
            <a:r>
              <a:rPr lang="en-GB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(118 248 248) </a:t>
            </a:r>
            <a:r>
              <a:rPr lang="en-GB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aratio</a:t>
            </a:r>
            <a:r>
              <a:rPr lang="en-GB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(0.5) </a:t>
            </a:r>
            <a:r>
              <a:rPr lang="en-GB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tunit</a:t>
            </a:r>
            <a:r>
              <a:rPr lang="en-GB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(4) ess</a:t>
            </a:r>
            <a:endParaRPr lang="en-GB" altLang="en-US" sz="1400" dirty="0">
              <a:latin typeface="Calibri" panose="020F0502020204030204" pitchFamily="34" charset="0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05850F94-EAB4-5AA5-35B2-D8A81E2CF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68" y="3904186"/>
            <a:ext cx="8351837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buNone/>
            </a:pPr>
            <a:r>
              <a:rPr lang="en-GB" altLang="en-US" dirty="0">
                <a:solidFill>
                  <a:srgbClr val="C00000"/>
                </a:solidFill>
                <a:latin typeface="Calibri" panose="020F0502020204030204" pitchFamily="34" charset="0"/>
              </a:rPr>
              <a:t>*</a:t>
            </a:r>
            <a:r>
              <a:rPr lang="en-GB" altLang="en-US" dirty="0">
                <a:latin typeface="Calibri" panose="020F0502020204030204" pitchFamily="34" charset="0"/>
              </a:rPr>
              <a:t>) Familywise type I error rate (FWER), calculated using Dunnett’s probability</a:t>
            </a:r>
          </a:p>
          <a:p>
            <a:pPr>
              <a:buNone/>
            </a:pPr>
            <a:r>
              <a:rPr lang="en-GB" altLang="en-US" dirty="0">
                <a:latin typeface="Calibri" panose="020F0502020204030204" pitchFamily="34" charset="0"/>
              </a:rPr>
              <a:t> </a:t>
            </a:r>
            <a:r>
              <a:rPr lang="en-GB" altLang="en-US" dirty="0">
                <a:solidFill>
                  <a:srgbClr val="C00000"/>
                </a:solidFill>
                <a:latin typeface="Calibri" panose="020F0502020204030204" pitchFamily="34" charset="0"/>
              </a:rPr>
              <a:t>**</a:t>
            </a:r>
            <a:r>
              <a:rPr lang="en-GB" altLang="en-US" dirty="0">
                <a:latin typeface="Calibri" panose="020F0502020204030204" pitchFamily="34" charset="0"/>
              </a:rPr>
              <a:t>) Overall pairwise power as defined by Royston et al. (2003)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6D45516-7EFA-F244-D83A-EA1BB45BA1E4}"/>
              </a:ext>
            </a:extLst>
          </p:cNvPr>
          <p:cNvSpPr txBox="1">
            <a:spLocks/>
          </p:cNvSpPr>
          <p:nvPr/>
        </p:nvSpPr>
        <p:spPr>
          <a:xfrm>
            <a:off x="263352" y="4775866"/>
            <a:ext cx="10874424" cy="1001017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None/>
            </a:pPr>
            <a:r>
              <a:rPr lang="en-GB" sz="1800" b="1" u="sng" dirty="0"/>
              <a:t>Note</a:t>
            </a:r>
            <a:r>
              <a:rPr lang="en-GB" sz="1800" b="1" dirty="0"/>
              <a:t>:</a:t>
            </a:r>
          </a:p>
          <a:p>
            <a:pPr marL="342900" indent="-342900">
              <a:buClr>
                <a:schemeClr val="tx1"/>
              </a:buClr>
            </a:pPr>
            <a:r>
              <a:rPr lang="en-GB" sz="1800" dirty="0"/>
              <a:t>Sample size: if we run the same trial as separate 7 two-arm trials: </a:t>
            </a:r>
            <a:r>
              <a:rPr lang="en-GB" sz="1800" b="1" dirty="0">
                <a:solidFill>
                  <a:srgbClr val="FF0000"/>
                </a:solidFill>
              </a:rPr>
              <a:t>11,396 (7*1628)</a:t>
            </a:r>
          </a:p>
          <a:p>
            <a:pPr marL="800089" lvl="1" indent="-342900">
              <a:buClr>
                <a:schemeClr val="tx1"/>
              </a:buClr>
            </a:pPr>
            <a:r>
              <a:rPr lang="en-GB" sz="1800" dirty="0"/>
              <a:t>The FWER across 7 two-arm trials is </a:t>
            </a:r>
            <a:r>
              <a:rPr lang="en-GB" sz="1800" b="1" dirty="0">
                <a:solidFill>
                  <a:srgbClr val="FF0000"/>
                </a:solidFill>
              </a:rPr>
              <a:t>0.16</a:t>
            </a:r>
            <a:r>
              <a:rPr lang="en-GB" sz="1800" dirty="0"/>
              <a:t>, 1-(1-0.025)^7</a:t>
            </a:r>
          </a:p>
          <a:p>
            <a:endParaRPr lang="en-GB" sz="18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D42F00A-B799-E710-1D1C-5B498E8D8144}"/>
              </a:ext>
            </a:extLst>
          </p:cNvPr>
          <p:cNvGrpSpPr/>
          <p:nvPr/>
        </p:nvGrpSpPr>
        <p:grpSpPr>
          <a:xfrm>
            <a:off x="8396734" y="3470364"/>
            <a:ext cx="3478837" cy="467019"/>
            <a:chOff x="6999514" y="6270171"/>
            <a:chExt cx="3478837" cy="467019"/>
          </a:xfrm>
        </p:grpSpPr>
        <p:sp>
          <p:nvSpPr>
            <p:cNvPr id="6" name="Callout: Line with Accent Bar 5">
              <a:extLst>
                <a:ext uri="{FF2B5EF4-FFF2-40B4-BE49-F238E27FC236}">
                  <a16:creationId xmlns:a16="http://schemas.microsoft.com/office/drawing/2014/main" id="{D32CE7CF-6382-C313-F64C-66C3C445EA4B}"/>
                </a:ext>
              </a:extLst>
            </p:cNvPr>
            <p:cNvSpPr/>
            <p:nvPr/>
          </p:nvSpPr>
          <p:spPr>
            <a:xfrm>
              <a:off x="7079746" y="6270171"/>
              <a:ext cx="2480166" cy="467019"/>
            </a:xfrm>
            <a:prstGeom prst="accentCallout1">
              <a:avLst>
                <a:gd name="adj1" fmla="val 49052"/>
                <a:gd name="adj2" fmla="val -5552"/>
                <a:gd name="adj3" fmla="val -12902"/>
                <a:gd name="adj4" fmla="val -74258"/>
              </a:avLst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7A3F31A-BC03-41F9-87AB-7E0CF566209D}"/>
                </a:ext>
              </a:extLst>
            </p:cNvPr>
            <p:cNvSpPr txBox="1"/>
            <p:nvPr/>
          </p:nvSpPr>
          <p:spPr>
            <a:xfrm>
              <a:off x="6999514" y="6270171"/>
              <a:ext cx="34788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i="1" dirty="0"/>
                <a:t>Sample size for funding application. </a:t>
              </a:r>
              <a:endParaRPr lang="en-GB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03218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E45A9D7C-F768-4E85-A631-5570C2BA27CA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522965" y="893808"/>
            <a:ext cx="11449272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en-GB" altLang="en-US" sz="3200" b="1" dirty="0"/>
              <a:t>8-arm 3-stage </a:t>
            </a:r>
            <a:r>
              <a:rPr lang="en-GB" altLang="en-US" sz="3200" b="1" dirty="0">
                <a:solidFill>
                  <a:srgbClr val="FF0000"/>
                </a:solidFill>
              </a:rPr>
              <a:t>optimal</a:t>
            </a:r>
            <a:r>
              <a:rPr lang="en-GB" altLang="en-US" sz="3200" b="1" dirty="0"/>
              <a:t> </a:t>
            </a:r>
            <a:r>
              <a:rPr lang="en-GB" altLang="en-US" sz="3200" dirty="0"/>
              <a:t>standard MAMS design </a:t>
            </a:r>
            <a:endParaRPr lang="en-GB" altLang="en-US" sz="3200" b="1" dirty="0"/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551B6D6D-F199-4460-B994-799FB241239E}"/>
              </a:ext>
            </a:extLst>
          </p:cNvPr>
          <p:cNvSpPr>
            <a:spLocks/>
          </p:cNvSpPr>
          <p:nvPr/>
        </p:nvSpPr>
        <p:spPr bwMode="auto">
          <a:xfrm>
            <a:off x="1992313" y="4076700"/>
            <a:ext cx="82296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562100" indent="-228600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1981200" indent="-228600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438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895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352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10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062629D-FE1B-4D82-AF4B-8C2204E027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036321"/>
              </p:ext>
            </p:extLst>
          </p:nvPr>
        </p:nvGraphicFramePr>
        <p:xfrm>
          <a:off x="528837" y="1498541"/>
          <a:ext cx="11039771" cy="2441638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988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06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8801">
                  <a:extLst>
                    <a:ext uri="{9D8B030D-6E8A-4147-A177-3AD203B41FA5}">
                      <a16:colId xmlns:a16="http://schemas.microsoft.com/office/drawing/2014/main" val="867520308"/>
                    </a:ext>
                  </a:extLst>
                </a:gridCol>
                <a:gridCol w="11743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24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4331">
                  <a:extLst>
                    <a:ext uri="{9D8B030D-6E8A-4147-A177-3AD203B41FA5}">
                      <a16:colId xmlns:a16="http://schemas.microsoft.com/office/drawing/2014/main" val="1633638134"/>
                    </a:ext>
                  </a:extLst>
                </a:gridCol>
                <a:gridCol w="1441491">
                  <a:extLst>
                    <a:ext uri="{9D8B030D-6E8A-4147-A177-3AD203B41FA5}">
                      <a16:colId xmlns:a16="http://schemas.microsoft.com/office/drawing/2014/main" val="2118354795"/>
                    </a:ext>
                  </a:extLst>
                </a:gridCol>
                <a:gridCol w="261895">
                  <a:extLst>
                    <a:ext uri="{9D8B030D-6E8A-4147-A177-3AD203B41FA5}">
                      <a16:colId xmlns:a16="http://schemas.microsoft.com/office/drawing/2014/main" val="2156078996"/>
                    </a:ext>
                  </a:extLst>
                </a:gridCol>
                <a:gridCol w="1647063">
                  <a:extLst>
                    <a:ext uri="{9D8B030D-6E8A-4147-A177-3AD203B41FA5}">
                      <a16:colId xmlns:a16="http://schemas.microsoft.com/office/drawing/2014/main" val="3145802283"/>
                    </a:ext>
                  </a:extLst>
                </a:gridCol>
              </a:tblGrid>
              <a:tr h="935757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Stage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54" marR="91454" marT="45716" marB="4571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Sig. level</a:t>
                      </a:r>
                    </a:p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(One-sided)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54" marR="91454" marT="45716" marB="4571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Analysis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54" marR="91454" marT="45716" marB="4571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Design </a:t>
                      </a:r>
                    </a:p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power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54" marR="91454" marT="45716" marB="4571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Overall </a:t>
                      </a:r>
                    </a:p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Sample size</a:t>
                      </a:r>
                    </a:p>
                  </a:txBody>
                  <a:tcPr marL="91454" marR="91454" marT="45716" marB="4571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(months)</a:t>
                      </a:r>
                    </a:p>
                  </a:txBody>
                  <a:tcPr marL="91454" marR="91454" marT="45716" marB="4571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ESS</a:t>
                      </a:r>
                    </a:p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E(N|H0) 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4" marR="91454" marT="45716" marB="4571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ESS</a:t>
                      </a:r>
                    </a:p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E(N|H1) 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54" marR="91454" marT="45716" marB="4571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058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1454" marR="91454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Calibri" panose="020F0502020204030204" pitchFamily="34" charset="0"/>
                        </a:rPr>
                        <a:t>0.40</a:t>
                      </a:r>
                    </a:p>
                  </a:txBody>
                  <a:tcPr marL="91454" marR="91454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Calibri" panose="020F0502020204030204" pitchFamily="34" charset="0"/>
                        </a:rPr>
                        <a:t>Lack-of-benefit</a:t>
                      </a:r>
                    </a:p>
                  </a:txBody>
                  <a:tcPr marL="91454" marR="91454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Calibri" panose="020F0502020204030204" pitchFamily="34" charset="0"/>
                        </a:rPr>
                        <a:t>0.94</a:t>
                      </a:r>
                    </a:p>
                  </a:txBody>
                  <a:tcPr marL="91454" marR="91454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Calibri" panose="020F0502020204030204" pitchFamily="34" charset="0"/>
                        </a:rPr>
                        <a:t>2358</a:t>
                      </a:r>
                    </a:p>
                  </a:txBody>
                  <a:tcPr marL="91454" marR="91454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1454" marR="91454"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Calibri" panose="020F0502020204030204" pitchFamily="34" charset="0"/>
                      </a:endParaRPr>
                    </a:p>
                  </a:txBody>
                  <a:tcPr marL="91454" marR="91454" marT="45716" marB="45716" anchor="ctr">
                    <a:lnB w="6350" cap="flat" cmpd="sng" algn="ctr">
                      <a:noFill/>
                      <a:prstDash val="solid"/>
                      <a:miter lim="800000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800" dirty="0">
                        <a:latin typeface="Calibri" panose="020F0502020204030204" pitchFamily="34" charset="0"/>
                      </a:endParaRPr>
                    </a:p>
                  </a:txBody>
                  <a:tcPr marL="91454" marR="91454" marT="45716" marB="45716" anchor="ctr">
                    <a:lnB w="6350" cap="flat" cmpd="sng" algn="ctr">
                      <a:noFill/>
                      <a:prstDash val="solid"/>
                      <a:miter lim="800000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73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1454" marR="91454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Calibri" panose="020F0502020204030204" pitchFamily="34" charset="0"/>
                        </a:rPr>
                        <a:t>0.14</a:t>
                      </a:r>
                    </a:p>
                  </a:txBody>
                  <a:tcPr marL="91454" marR="91454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Calibri" panose="020F0502020204030204" pitchFamily="34" charset="0"/>
                        </a:rPr>
                        <a:t>Lack-of-benefit</a:t>
                      </a:r>
                    </a:p>
                  </a:txBody>
                  <a:tcPr marL="91454" marR="91454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Calibri" panose="020F0502020204030204" pitchFamily="34" charset="0"/>
                        </a:rPr>
                        <a:t>0.94</a:t>
                      </a:r>
                    </a:p>
                  </a:txBody>
                  <a:tcPr marL="91454" marR="91454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Calibri" panose="020F0502020204030204" pitchFamily="34" charset="0"/>
                        </a:rPr>
                        <a:t>4995</a:t>
                      </a:r>
                    </a:p>
                  </a:txBody>
                  <a:tcPr marL="91454" marR="91454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1454" marR="91454" marT="45716" marB="45716" anchor="ctr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Calibri" panose="020F0502020204030204" pitchFamily="34" charset="0"/>
                      </a:endParaRPr>
                    </a:p>
                  </a:txBody>
                  <a:tcPr marL="91454" marR="91454" marT="45716" marB="45716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800" dirty="0">
                        <a:latin typeface="Calibri" panose="020F0502020204030204" pitchFamily="34" charset="0"/>
                      </a:endParaRPr>
                    </a:p>
                  </a:txBody>
                  <a:tcPr marL="91454" marR="91454" marT="45716" marB="45716" anchor="ctr">
                    <a:lnL>
                      <a:noFill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727477"/>
                  </a:ext>
                </a:extLst>
              </a:tr>
              <a:tr h="408625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1454" marR="91454" marT="45716" marB="4571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Calibri" panose="020F0502020204030204" pitchFamily="34" charset="0"/>
                        </a:rPr>
                        <a:t>0.005</a:t>
                      </a:r>
                    </a:p>
                  </a:txBody>
                  <a:tcPr marL="91454" marR="91454" marT="45716" marB="4571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Calibri" panose="020F0502020204030204" pitchFamily="34" charset="0"/>
                        </a:rPr>
                        <a:t>Efficacy</a:t>
                      </a:r>
                    </a:p>
                  </a:txBody>
                  <a:tcPr marL="91454" marR="91454" marT="45716" marB="4571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Calibri" panose="020F0502020204030204" pitchFamily="34" charset="0"/>
                        </a:rPr>
                        <a:t>0.91</a:t>
                      </a:r>
                    </a:p>
                  </a:txBody>
                  <a:tcPr marL="91454" marR="91454" marT="45716" marB="4571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8847</a:t>
                      </a:r>
                    </a:p>
                  </a:txBody>
                  <a:tcPr marL="91454" marR="91454" marT="45716" marB="4571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1454" marR="91454" marT="45716" marB="4571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54" marR="91454" marT="45716" marB="45716" anchor="ctr"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54" marR="91454" marT="45716" marB="45716" anchor="ctr"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Calibri" panose="020F0502020204030204" pitchFamily="34" charset="0"/>
                        </a:rPr>
                        <a:t>Overall</a:t>
                      </a:r>
                    </a:p>
                  </a:txBody>
                  <a:tcPr marL="91454" marR="91454" marT="45716" marB="4571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Calibri" panose="020F0502020204030204" pitchFamily="34" charset="0"/>
                        </a:rPr>
                        <a:t>0.025</a:t>
                      </a:r>
                      <a:r>
                        <a:rPr lang="en-GB" sz="18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* </a:t>
                      </a:r>
                    </a:p>
                  </a:txBody>
                  <a:tcPr marL="91454" marR="91454" marT="45716" marB="4571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54" marR="91454" marT="45716" marB="4571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Calibri" panose="020F0502020204030204" pitchFamily="34" charset="0"/>
                        </a:rPr>
                        <a:t>0.85</a:t>
                      </a:r>
                      <a:r>
                        <a:rPr lang="en-GB" sz="18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**</a:t>
                      </a:r>
                      <a:endParaRPr lang="en-GB" sz="1800" dirty="0">
                        <a:latin typeface="Calibri" panose="020F0502020204030204" pitchFamily="34" charset="0"/>
                      </a:endParaRPr>
                    </a:p>
                  </a:txBody>
                  <a:tcPr marL="91454" marR="91454" marT="45716" marB="4571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800" dirty="0">
                        <a:latin typeface="Calibri" panose="020F0502020204030204" pitchFamily="34" charset="0"/>
                      </a:endParaRPr>
                    </a:p>
                  </a:txBody>
                  <a:tcPr marL="91454" marR="91454" marT="45716" marB="4571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4683</a:t>
                      </a:r>
                      <a:endParaRPr lang="en-GB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4" marR="91454" marT="45716" marB="4571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8437</a:t>
                      </a:r>
                    </a:p>
                  </a:txBody>
                  <a:tcPr marL="91454" marR="91454" marT="45716" marB="4571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2CF54E-817D-805D-9C77-E1D7E291E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z="1800" smtClean="0"/>
              <a:t>11</a:t>
            </a:fld>
            <a:endParaRPr lang="en-GB" sz="1800" dirty="0"/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7AFD474B-7F53-414F-4885-168BB6250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9816" y="5973387"/>
            <a:ext cx="705678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buNone/>
            </a:pPr>
            <a:r>
              <a:rPr lang="en-GB" altLang="en-US" sz="1400" dirty="0">
                <a:solidFill>
                  <a:srgbClr val="C00000"/>
                </a:solidFill>
                <a:latin typeface="Calibri" panose="020F0502020204030204" pitchFamily="34" charset="0"/>
              </a:rPr>
              <a:t>***</a:t>
            </a:r>
            <a:r>
              <a:rPr lang="en-GB" altLang="en-US" sz="1400" dirty="0">
                <a:latin typeface="Calibri" panose="020F0502020204030204" pitchFamily="34" charset="0"/>
              </a:rPr>
              <a:t>) </a:t>
            </a:r>
            <a:r>
              <a:rPr lang="en-GB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nstagebin</a:t>
            </a:r>
            <a:r>
              <a:rPr lang="en-GB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alpha(0.40 0.14 0.005) power(0.94 0.94 0.91) </a:t>
            </a:r>
            <a:r>
              <a:rPr lang="en-GB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nstage</a:t>
            </a:r>
            <a:r>
              <a:rPr lang="en-GB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(3) theta0(0) theta1(-0.05) </a:t>
            </a:r>
            <a:r>
              <a:rPr lang="en-GB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ctrlp</a:t>
            </a:r>
            <a:r>
              <a:rPr lang="en-GB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(0.15) arms(8 8 8) </a:t>
            </a:r>
            <a:r>
              <a:rPr lang="en-GB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ltfu</a:t>
            </a:r>
            <a:r>
              <a:rPr lang="en-GB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(0.04) fu(4) </a:t>
            </a:r>
            <a:r>
              <a:rPr lang="en-GB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accrate</a:t>
            </a:r>
            <a:r>
              <a:rPr lang="en-GB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(118 248 248) </a:t>
            </a:r>
            <a:r>
              <a:rPr lang="en-GB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aratio</a:t>
            </a:r>
            <a:r>
              <a:rPr lang="en-GB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(0.5) </a:t>
            </a:r>
            <a:r>
              <a:rPr lang="en-GB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tunit</a:t>
            </a:r>
            <a:r>
              <a:rPr lang="en-GB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(4) ess</a:t>
            </a:r>
            <a:endParaRPr lang="en-GB" altLang="en-US" sz="1400" dirty="0">
              <a:latin typeface="Calibri" panose="020F0502020204030204" pitchFamily="34" charset="0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05850F94-EAB4-5AA5-35B2-D8A81E2CF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68" y="3904186"/>
            <a:ext cx="8351837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buNone/>
            </a:pPr>
            <a:r>
              <a:rPr lang="en-GB" altLang="en-US" dirty="0">
                <a:solidFill>
                  <a:srgbClr val="C00000"/>
                </a:solidFill>
                <a:latin typeface="Calibri" panose="020F0502020204030204" pitchFamily="34" charset="0"/>
              </a:rPr>
              <a:t>*</a:t>
            </a:r>
            <a:r>
              <a:rPr lang="en-GB" altLang="en-US" dirty="0">
                <a:latin typeface="Calibri" panose="020F0502020204030204" pitchFamily="34" charset="0"/>
              </a:rPr>
              <a:t>) Familywise type I error rate (FWER), calculated using Dunnett’s probability</a:t>
            </a:r>
          </a:p>
          <a:p>
            <a:pPr>
              <a:buNone/>
            </a:pPr>
            <a:r>
              <a:rPr lang="en-GB" altLang="en-US" dirty="0">
                <a:latin typeface="Calibri" panose="020F0502020204030204" pitchFamily="34" charset="0"/>
              </a:rPr>
              <a:t> </a:t>
            </a:r>
            <a:r>
              <a:rPr lang="en-GB" altLang="en-US" dirty="0">
                <a:solidFill>
                  <a:srgbClr val="C00000"/>
                </a:solidFill>
                <a:latin typeface="Calibri" panose="020F0502020204030204" pitchFamily="34" charset="0"/>
              </a:rPr>
              <a:t>**</a:t>
            </a:r>
            <a:r>
              <a:rPr lang="en-GB" altLang="en-US" dirty="0">
                <a:latin typeface="Calibri" panose="020F0502020204030204" pitchFamily="34" charset="0"/>
              </a:rPr>
              <a:t>) Overall pairwise power as defined by Royston et al. (2003)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6D45516-7EFA-F244-D83A-EA1BB45BA1E4}"/>
              </a:ext>
            </a:extLst>
          </p:cNvPr>
          <p:cNvSpPr txBox="1">
            <a:spLocks/>
          </p:cNvSpPr>
          <p:nvPr/>
        </p:nvSpPr>
        <p:spPr>
          <a:xfrm>
            <a:off x="263352" y="4775866"/>
            <a:ext cx="10874424" cy="1001017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None/>
            </a:pPr>
            <a:r>
              <a:rPr lang="en-GB" sz="1800" b="1" u="sng" dirty="0"/>
              <a:t>Note</a:t>
            </a:r>
            <a:r>
              <a:rPr lang="en-GB" sz="1800" b="1" dirty="0"/>
              <a:t>:</a:t>
            </a:r>
          </a:p>
          <a:p>
            <a:pPr marL="342900" indent="-342900">
              <a:buClr>
                <a:schemeClr val="tx1"/>
              </a:buClr>
            </a:pPr>
            <a:r>
              <a:rPr lang="en-GB" sz="1800" dirty="0"/>
              <a:t>Sample size: if we run the same trial as separate 7 two-arm trials: </a:t>
            </a:r>
            <a:r>
              <a:rPr lang="en-GB" sz="1800" b="1" dirty="0">
                <a:solidFill>
                  <a:srgbClr val="FF0000"/>
                </a:solidFill>
              </a:rPr>
              <a:t>11,396 (7*1628)</a:t>
            </a:r>
          </a:p>
          <a:p>
            <a:pPr marL="800089" lvl="1" indent="-342900">
              <a:buClr>
                <a:schemeClr val="tx1"/>
              </a:buClr>
            </a:pPr>
            <a:r>
              <a:rPr lang="en-GB" sz="1800" dirty="0"/>
              <a:t>The FWER across 7 two-arm trials is </a:t>
            </a:r>
            <a:r>
              <a:rPr lang="en-GB" sz="1800" b="1" dirty="0">
                <a:solidFill>
                  <a:srgbClr val="FF0000"/>
                </a:solidFill>
              </a:rPr>
              <a:t>0.16</a:t>
            </a:r>
            <a:r>
              <a:rPr lang="en-GB" sz="1800" dirty="0"/>
              <a:t>, 1-(1-0.025)^7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248559864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8" y="292320"/>
            <a:ext cx="11606960" cy="648742"/>
          </a:xfrm>
        </p:spPr>
        <p:txBody>
          <a:bodyPr>
            <a:normAutofit fontScale="90000"/>
          </a:bodyPr>
          <a:lstStyle/>
          <a:p>
            <a:r>
              <a:rPr lang="en-GB" sz="4400" dirty="0"/>
              <a:t>Standard </a:t>
            </a:r>
            <a:r>
              <a:rPr lang="en-GB" sz="4400" i="1" dirty="0">
                <a:solidFill>
                  <a:schemeClr val="accent2"/>
                </a:solidFill>
              </a:rPr>
              <a:t>MAMS</a:t>
            </a:r>
            <a:r>
              <a:rPr lang="en-GB" sz="4400" dirty="0"/>
              <a:t> designs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616" y="1666811"/>
            <a:ext cx="7765258" cy="3574166"/>
          </a:xfrm>
        </p:spPr>
        <p:txBody>
          <a:bodyPr>
            <a:normAutofit/>
          </a:bodyPr>
          <a:lstStyle/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Many research arms may pass the interim stages</a:t>
            </a:r>
          </a:p>
          <a:p>
            <a:pPr marL="571494" lvl="1" indent="-342900">
              <a:buClr>
                <a:schemeClr val="tx1"/>
              </a:buClr>
            </a:pPr>
            <a:r>
              <a:rPr lang="en-GB" sz="2400" dirty="0"/>
              <a:t>In fact, they all reach the final stage if all interventions are effective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b="0" dirty="0">
              <a:solidFill>
                <a:schemeClr val="tx1"/>
              </a:solidFill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Maximum sample size can be too large to achieve, or for funding agencies to fund it.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b="0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grpSp>
        <p:nvGrpSpPr>
          <p:cNvPr id="6" name="Gruppierung 3">
            <a:extLst>
              <a:ext uri="{FF2B5EF4-FFF2-40B4-BE49-F238E27FC236}">
                <a16:creationId xmlns:a16="http://schemas.microsoft.com/office/drawing/2014/main" id="{B69A1F97-F711-5497-543B-3B58DAC98AA2}"/>
              </a:ext>
            </a:extLst>
          </p:cNvPr>
          <p:cNvGrpSpPr/>
          <p:nvPr/>
        </p:nvGrpSpPr>
        <p:grpSpPr>
          <a:xfrm>
            <a:off x="7896200" y="1615102"/>
            <a:ext cx="4176464" cy="1511447"/>
            <a:chOff x="5220072" y="1615101"/>
            <a:chExt cx="4176464" cy="1511447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BC5E8E56-DE85-6C43-64D7-65D28243B9DF}"/>
                </a:ext>
              </a:extLst>
            </p:cNvPr>
            <p:cNvCxnSpPr/>
            <p:nvPr/>
          </p:nvCxnSpPr>
          <p:spPr>
            <a:xfrm>
              <a:off x="5652120" y="1902412"/>
              <a:ext cx="0" cy="122413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600CF967-24D4-D2F3-C325-04D6F09B7C93}"/>
                </a:ext>
              </a:extLst>
            </p:cNvPr>
            <p:cNvCxnSpPr/>
            <p:nvPr/>
          </p:nvCxnSpPr>
          <p:spPr>
            <a:xfrm>
              <a:off x="6228184" y="1902412"/>
              <a:ext cx="0" cy="1224136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C7F5410-8784-338B-B61A-E86720EC464C}"/>
                </a:ext>
              </a:extLst>
            </p:cNvPr>
            <p:cNvCxnSpPr/>
            <p:nvPr/>
          </p:nvCxnSpPr>
          <p:spPr>
            <a:xfrm>
              <a:off x="6588224" y="1902412"/>
              <a:ext cx="0" cy="1224136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0F963CB-8608-ABEA-9826-A7A26032E72B}"/>
                </a:ext>
              </a:extLst>
            </p:cNvPr>
            <p:cNvCxnSpPr/>
            <p:nvPr/>
          </p:nvCxnSpPr>
          <p:spPr>
            <a:xfrm>
              <a:off x="6948264" y="1902412"/>
              <a:ext cx="0" cy="1224136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AB58068-62F9-FB24-3696-C5F2937C1906}"/>
                </a:ext>
              </a:extLst>
            </p:cNvPr>
            <p:cNvCxnSpPr/>
            <p:nvPr/>
          </p:nvCxnSpPr>
          <p:spPr>
            <a:xfrm>
              <a:off x="7308304" y="1902412"/>
              <a:ext cx="0" cy="1224136"/>
            </a:xfrm>
            <a:prstGeom prst="straightConnector1">
              <a:avLst/>
            </a:prstGeom>
            <a:ln w="25400"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68DF9EB2-A1F4-46A8-8E34-B9773790D126}"/>
                </a:ext>
              </a:extLst>
            </p:cNvPr>
            <p:cNvCxnSpPr/>
            <p:nvPr/>
          </p:nvCxnSpPr>
          <p:spPr>
            <a:xfrm>
              <a:off x="7668344" y="1902412"/>
              <a:ext cx="0" cy="1224136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01E5911-B129-9866-9216-270B9EDE510F}"/>
                </a:ext>
              </a:extLst>
            </p:cNvPr>
            <p:cNvSpPr txBox="1"/>
            <p:nvPr/>
          </p:nvSpPr>
          <p:spPr>
            <a:xfrm>
              <a:off x="5220072" y="1628800"/>
              <a:ext cx="86409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 dirty="0"/>
                <a:t>Control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302A201-62C4-88BE-0A3E-A310F943B2DE}"/>
                </a:ext>
              </a:extLst>
            </p:cNvPr>
            <p:cNvSpPr txBox="1"/>
            <p:nvPr/>
          </p:nvSpPr>
          <p:spPr>
            <a:xfrm>
              <a:off x="6012160" y="1628800"/>
              <a:ext cx="4320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 dirty="0">
                  <a:solidFill>
                    <a:schemeClr val="bg2"/>
                  </a:solidFill>
                </a:rPr>
                <a:t>E1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7E152C4-6F75-9488-B889-CE4E999A8B25}"/>
                </a:ext>
              </a:extLst>
            </p:cNvPr>
            <p:cNvSpPr txBox="1"/>
            <p:nvPr/>
          </p:nvSpPr>
          <p:spPr>
            <a:xfrm>
              <a:off x="6368574" y="1628800"/>
              <a:ext cx="4320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 dirty="0">
                  <a:solidFill>
                    <a:schemeClr val="tx2"/>
                  </a:solidFill>
                </a:rPr>
                <a:t>E2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9FC5FB0-BABE-75D1-5F7E-F5527660F9CD}"/>
                </a:ext>
              </a:extLst>
            </p:cNvPr>
            <p:cNvSpPr txBox="1"/>
            <p:nvPr/>
          </p:nvSpPr>
          <p:spPr>
            <a:xfrm>
              <a:off x="6749008" y="1628800"/>
              <a:ext cx="4320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 dirty="0">
                  <a:solidFill>
                    <a:schemeClr val="accent2"/>
                  </a:solidFill>
                </a:rPr>
                <a:t>E3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05539EC-4D1A-F540-8260-6B04E546A5B1}"/>
                </a:ext>
              </a:extLst>
            </p:cNvPr>
            <p:cNvSpPr txBox="1"/>
            <p:nvPr/>
          </p:nvSpPr>
          <p:spPr>
            <a:xfrm>
              <a:off x="7092280" y="1615101"/>
              <a:ext cx="4320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 dirty="0">
                  <a:solidFill>
                    <a:schemeClr val="accent4"/>
                  </a:solidFill>
                </a:rPr>
                <a:t>E4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EB6BEAF-B95B-0630-95DB-CC5C99B44394}"/>
                </a:ext>
              </a:extLst>
            </p:cNvPr>
            <p:cNvSpPr txBox="1"/>
            <p:nvPr/>
          </p:nvSpPr>
          <p:spPr>
            <a:xfrm>
              <a:off x="7448694" y="1623792"/>
              <a:ext cx="4320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 dirty="0">
                  <a:solidFill>
                    <a:schemeClr val="bg1">
                      <a:lumMod val="65000"/>
                    </a:schemeClr>
                  </a:solidFill>
                </a:rPr>
                <a:t>E5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E1BB3A6-1330-97BD-863C-1E420A40C1A2}"/>
                </a:ext>
              </a:extLst>
            </p:cNvPr>
            <p:cNvSpPr txBox="1"/>
            <p:nvPr/>
          </p:nvSpPr>
          <p:spPr>
            <a:xfrm>
              <a:off x="8388424" y="2167889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Stage 1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10AC924-8C27-ADBD-68D1-93C2BAFF1267}"/>
              </a:ext>
            </a:extLst>
          </p:cNvPr>
          <p:cNvGrpSpPr/>
          <p:nvPr/>
        </p:nvGrpSpPr>
        <p:grpSpPr>
          <a:xfrm>
            <a:off x="8328248" y="3278948"/>
            <a:ext cx="3765345" cy="1224136"/>
            <a:chOff x="5652120" y="3278948"/>
            <a:chExt cx="3765345" cy="1224136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869D201-7741-FE81-2A99-E554A5F4F120}"/>
                </a:ext>
              </a:extLst>
            </p:cNvPr>
            <p:cNvCxnSpPr/>
            <p:nvPr/>
          </p:nvCxnSpPr>
          <p:spPr>
            <a:xfrm>
              <a:off x="6927335" y="3278948"/>
              <a:ext cx="0" cy="1224136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uppierung 5">
              <a:extLst>
                <a:ext uri="{FF2B5EF4-FFF2-40B4-BE49-F238E27FC236}">
                  <a16:creationId xmlns:a16="http://schemas.microsoft.com/office/drawing/2014/main" id="{5DCE78C3-F513-763B-905F-92D2BDB4E110}"/>
                </a:ext>
              </a:extLst>
            </p:cNvPr>
            <p:cNvGrpSpPr/>
            <p:nvPr/>
          </p:nvGrpSpPr>
          <p:grpSpPr>
            <a:xfrm>
              <a:off x="5652120" y="3278948"/>
              <a:ext cx="3765345" cy="1224136"/>
              <a:chOff x="5652120" y="3278948"/>
              <a:chExt cx="3765345" cy="1224136"/>
            </a:xfrm>
          </p:grpSpPr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047B49F9-0AE2-3196-BAFD-E7AC2EBB231C}"/>
                  </a:ext>
                </a:extLst>
              </p:cNvPr>
              <p:cNvCxnSpPr/>
              <p:nvPr/>
            </p:nvCxnSpPr>
            <p:spPr>
              <a:xfrm>
                <a:off x="6567295" y="3278948"/>
                <a:ext cx="0" cy="1224136"/>
              </a:xfrm>
              <a:prstGeom prst="straightConnector1">
                <a:avLst/>
              </a:prstGeom>
              <a:ln w="25400">
                <a:solidFill>
                  <a:schemeClr val="tx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32B59439-337E-10B6-DC36-6C768BB9DB70}"/>
                  </a:ext>
                </a:extLst>
              </p:cNvPr>
              <p:cNvCxnSpPr/>
              <p:nvPr/>
            </p:nvCxnSpPr>
            <p:spPr>
              <a:xfrm>
                <a:off x="7647415" y="3278948"/>
                <a:ext cx="0" cy="1224136"/>
              </a:xfrm>
              <a:prstGeom prst="straightConnector1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40F9089D-8068-0784-94FA-71441CC5155B}"/>
                  </a:ext>
                </a:extLst>
              </p:cNvPr>
              <p:cNvCxnSpPr/>
              <p:nvPr/>
            </p:nvCxnSpPr>
            <p:spPr>
              <a:xfrm>
                <a:off x="5652120" y="3278948"/>
                <a:ext cx="0" cy="1224136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915B9FD-2AA7-E0DB-ED10-4254B9F55E37}"/>
                  </a:ext>
                </a:extLst>
              </p:cNvPr>
              <p:cNvSpPr txBox="1"/>
              <p:nvPr/>
            </p:nvSpPr>
            <p:spPr>
              <a:xfrm>
                <a:off x="8409353" y="3669998"/>
                <a:ext cx="100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Stage 2</a:t>
                </a:r>
              </a:p>
            </p:txBody>
          </p:sp>
        </p:grpSp>
      </p:grpSp>
      <p:grpSp>
        <p:nvGrpSpPr>
          <p:cNvPr id="27" name="Gruppierung 18">
            <a:extLst>
              <a:ext uri="{FF2B5EF4-FFF2-40B4-BE49-F238E27FC236}">
                <a16:creationId xmlns:a16="http://schemas.microsoft.com/office/drawing/2014/main" id="{6219C2D5-7811-B243-BCC0-44D64CC57DB7}"/>
              </a:ext>
            </a:extLst>
          </p:cNvPr>
          <p:cNvGrpSpPr/>
          <p:nvPr/>
        </p:nvGrpSpPr>
        <p:grpSpPr>
          <a:xfrm>
            <a:off x="8349178" y="4655484"/>
            <a:ext cx="3842822" cy="1224136"/>
            <a:chOff x="5673049" y="4655484"/>
            <a:chExt cx="3842822" cy="1224136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A5482069-FF63-B791-7B5F-0586A3CE24E3}"/>
                </a:ext>
              </a:extLst>
            </p:cNvPr>
            <p:cNvCxnSpPr/>
            <p:nvPr/>
          </p:nvCxnSpPr>
          <p:spPr>
            <a:xfrm>
              <a:off x="6948264" y="4655484"/>
              <a:ext cx="0" cy="1224136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uppierung 12">
              <a:extLst>
                <a:ext uri="{FF2B5EF4-FFF2-40B4-BE49-F238E27FC236}">
                  <a16:creationId xmlns:a16="http://schemas.microsoft.com/office/drawing/2014/main" id="{673B18A0-AEDA-BE85-6AA9-06B06A6064AD}"/>
                </a:ext>
              </a:extLst>
            </p:cNvPr>
            <p:cNvGrpSpPr/>
            <p:nvPr/>
          </p:nvGrpSpPr>
          <p:grpSpPr>
            <a:xfrm>
              <a:off x="5673049" y="4655484"/>
              <a:ext cx="3842822" cy="1224136"/>
              <a:chOff x="5673049" y="4655484"/>
              <a:chExt cx="3842822" cy="1224136"/>
            </a:xfrm>
          </p:grpSpPr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98BD9DA3-62C3-FF61-2700-621B616312B1}"/>
                  </a:ext>
                </a:extLst>
              </p:cNvPr>
              <p:cNvCxnSpPr/>
              <p:nvPr/>
            </p:nvCxnSpPr>
            <p:spPr>
              <a:xfrm>
                <a:off x="7668344" y="4655484"/>
                <a:ext cx="0" cy="1224136"/>
              </a:xfrm>
              <a:prstGeom prst="straightConnector1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AC1F6254-3D82-F8E1-70C4-DD22AC19F55C}"/>
                  </a:ext>
                </a:extLst>
              </p:cNvPr>
              <p:cNvCxnSpPr/>
              <p:nvPr/>
            </p:nvCxnSpPr>
            <p:spPr>
              <a:xfrm>
                <a:off x="5673049" y="4655484"/>
                <a:ext cx="0" cy="1224136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4BA5A6A-CEF5-DD5B-6014-649D78655D2C}"/>
                  </a:ext>
                </a:extLst>
              </p:cNvPr>
              <p:cNvSpPr txBox="1"/>
              <p:nvPr/>
            </p:nvSpPr>
            <p:spPr>
              <a:xfrm>
                <a:off x="8507759" y="4935549"/>
                <a:ext cx="100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Stage 3</a:t>
                </a:r>
              </a:p>
            </p:txBody>
          </p:sp>
        </p:grpSp>
      </p:grpSp>
      <p:sp>
        <p:nvSpPr>
          <p:cNvPr id="43" name="Slide Number Placeholder 1">
            <a:extLst>
              <a:ext uri="{FF2B5EF4-FFF2-40B4-BE49-F238E27FC236}">
                <a16:creationId xmlns:a16="http://schemas.microsoft.com/office/drawing/2014/main" id="{A7C1E515-66F2-8032-BA11-D47BF521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F6B5789B-E694-4680-A2C1-FB39E0578FB7}" type="slidenum">
              <a:rPr lang="en-GB" sz="1800" smtClean="0"/>
              <a:t>12</a:t>
            </a:fld>
            <a:endParaRPr lang="en-GB" sz="1800" dirty="0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EDC83BA-ABDB-06C1-607D-FDBEC501893A}"/>
              </a:ext>
            </a:extLst>
          </p:cNvPr>
          <p:cNvCxnSpPr/>
          <p:nvPr/>
        </p:nvCxnSpPr>
        <p:spPr>
          <a:xfrm>
            <a:off x="9984432" y="3284984"/>
            <a:ext cx="0" cy="1224136"/>
          </a:xfrm>
          <a:prstGeom prst="straightConnector1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FCF4436-175B-C007-7418-6C57153DCFBD}"/>
              </a:ext>
            </a:extLst>
          </p:cNvPr>
          <p:cNvCxnSpPr/>
          <p:nvPr/>
        </p:nvCxnSpPr>
        <p:spPr>
          <a:xfrm>
            <a:off x="9984432" y="4653136"/>
            <a:ext cx="0" cy="1224136"/>
          </a:xfrm>
          <a:prstGeom prst="straightConnector1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7692486-DBA7-68BC-EA0B-250953702E81}"/>
              </a:ext>
            </a:extLst>
          </p:cNvPr>
          <p:cNvCxnSpPr/>
          <p:nvPr/>
        </p:nvCxnSpPr>
        <p:spPr>
          <a:xfrm>
            <a:off x="8904312" y="3284984"/>
            <a:ext cx="0" cy="1224136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C7498CE-8AA4-B02E-A860-792496328F3F}"/>
              </a:ext>
            </a:extLst>
          </p:cNvPr>
          <p:cNvCxnSpPr/>
          <p:nvPr/>
        </p:nvCxnSpPr>
        <p:spPr>
          <a:xfrm>
            <a:off x="8904312" y="4653136"/>
            <a:ext cx="0" cy="1224136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D8F7899-80A6-748D-3A8A-495A23094180}"/>
              </a:ext>
            </a:extLst>
          </p:cNvPr>
          <p:cNvCxnSpPr/>
          <p:nvPr/>
        </p:nvCxnSpPr>
        <p:spPr>
          <a:xfrm>
            <a:off x="9264352" y="4653136"/>
            <a:ext cx="0" cy="1224136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AE51736E-447E-C56A-D71D-9DED3D647AEE}"/>
              </a:ext>
            </a:extLst>
          </p:cNvPr>
          <p:cNvSpPr txBox="1"/>
          <p:nvPr/>
        </p:nvSpPr>
        <p:spPr>
          <a:xfrm>
            <a:off x="10488488" y="1628800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accent3">
                    <a:lumMod val="75000"/>
                  </a:schemeClr>
                </a:solidFill>
              </a:rPr>
              <a:t>E6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7A85584-5C53-DCD3-CD44-4E0B2A9CBACD}"/>
              </a:ext>
            </a:extLst>
          </p:cNvPr>
          <p:cNvCxnSpPr/>
          <p:nvPr/>
        </p:nvCxnSpPr>
        <p:spPr>
          <a:xfrm>
            <a:off x="10704512" y="3284984"/>
            <a:ext cx="0" cy="1224136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4B975AB-4E9C-9EEF-CC6E-82CA18B81D23}"/>
              </a:ext>
            </a:extLst>
          </p:cNvPr>
          <p:cNvCxnSpPr/>
          <p:nvPr/>
        </p:nvCxnSpPr>
        <p:spPr>
          <a:xfrm>
            <a:off x="10704512" y="1916832"/>
            <a:ext cx="0" cy="1224136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72943DF-5327-DE1B-E131-2A90AB3DFC7F}"/>
              </a:ext>
            </a:extLst>
          </p:cNvPr>
          <p:cNvCxnSpPr/>
          <p:nvPr/>
        </p:nvCxnSpPr>
        <p:spPr>
          <a:xfrm>
            <a:off x="11064552" y="1916832"/>
            <a:ext cx="0" cy="1224136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E65E9C77-3439-623E-FCC7-CB966A920298}"/>
              </a:ext>
            </a:extLst>
          </p:cNvPr>
          <p:cNvCxnSpPr/>
          <p:nvPr/>
        </p:nvCxnSpPr>
        <p:spPr>
          <a:xfrm>
            <a:off x="10704512" y="4653136"/>
            <a:ext cx="0" cy="1224136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F99AEEA-0DB3-51E8-84BE-C04F595909D5}"/>
              </a:ext>
            </a:extLst>
          </p:cNvPr>
          <p:cNvCxnSpPr/>
          <p:nvPr/>
        </p:nvCxnSpPr>
        <p:spPr>
          <a:xfrm>
            <a:off x="11085543" y="3284984"/>
            <a:ext cx="0" cy="1224136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5DAC2B64-BC29-A4E9-2365-872ACCC3E3FF}"/>
              </a:ext>
            </a:extLst>
          </p:cNvPr>
          <p:cNvCxnSpPr/>
          <p:nvPr/>
        </p:nvCxnSpPr>
        <p:spPr>
          <a:xfrm>
            <a:off x="11087412" y="4653136"/>
            <a:ext cx="0" cy="1224136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92535DBB-C739-B0A3-C3BD-2BB158FDB7ED}"/>
              </a:ext>
            </a:extLst>
          </p:cNvPr>
          <p:cNvSpPr txBox="1"/>
          <p:nvPr/>
        </p:nvSpPr>
        <p:spPr>
          <a:xfrm>
            <a:off x="10848528" y="1628800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rgbClr val="92D050"/>
                </a:solidFill>
              </a:rPr>
              <a:t>E7</a:t>
            </a:r>
          </a:p>
        </p:txBody>
      </p:sp>
    </p:spTree>
    <p:extLst>
      <p:ext uri="{BB962C8B-B14F-4D97-AF65-F5344CB8AC3E}">
        <p14:creationId xmlns:p14="http://schemas.microsoft.com/office/powerpoint/2010/main" val="345055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/>
          <p:cNvSpPr>
            <a:spLocks noGrp="1"/>
          </p:cNvSpPr>
          <p:nvPr>
            <p:ph type="title"/>
          </p:nvPr>
        </p:nvSpPr>
        <p:spPr>
          <a:xfrm>
            <a:off x="581572" y="0"/>
            <a:ext cx="11361420" cy="1144593"/>
          </a:xfrm>
        </p:spPr>
        <p:txBody>
          <a:bodyPr>
            <a:normAutofit/>
          </a:bodyPr>
          <a:lstStyle/>
          <a:p>
            <a:r>
              <a:rPr lang="en-GB" sz="4000" i="1" dirty="0">
                <a:solidFill>
                  <a:schemeClr val="accent2"/>
                </a:solidFill>
              </a:rPr>
              <a:t>MAMS</a:t>
            </a:r>
            <a:r>
              <a:rPr lang="en-GB" sz="4000" dirty="0"/>
              <a:t> selection designs 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207645" y="1264381"/>
            <a:ext cx="11776710" cy="413006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GB" b="0" dirty="0">
                <a:solidFill>
                  <a:schemeClr val="tx1"/>
                </a:solidFill>
              </a:rPr>
              <a:t>Pre-specify a </a:t>
            </a:r>
            <a:r>
              <a:rPr lang="en-GB" b="0" dirty="0">
                <a:solidFill>
                  <a:srgbClr val="FF0000"/>
                </a:solidFill>
              </a:rPr>
              <a:t>subset of arms </a:t>
            </a:r>
            <a:r>
              <a:rPr lang="en-GB" b="0" dirty="0">
                <a:solidFill>
                  <a:schemeClr val="tx1"/>
                </a:solidFill>
              </a:rPr>
              <a:t>that are allowed to continue to next stage(s).</a:t>
            </a:r>
          </a:p>
          <a:p>
            <a:pPr lvl="1">
              <a:buClr>
                <a:schemeClr val="tx1"/>
              </a:buClr>
            </a:pPr>
            <a:r>
              <a:rPr lang="en-GB" dirty="0"/>
              <a:t>T</a:t>
            </a:r>
            <a:r>
              <a:rPr lang="en-GB" b="0" dirty="0">
                <a:solidFill>
                  <a:schemeClr val="tx1"/>
                </a:solidFill>
              </a:rPr>
              <a:t>his provides a ceiling on sample size, </a:t>
            </a:r>
          </a:p>
          <a:p>
            <a:pPr lvl="1">
              <a:buClr>
                <a:schemeClr val="tx1"/>
              </a:buClr>
            </a:pPr>
            <a:r>
              <a:rPr lang="en-GB" b="0" dirty="0">
                <a:solidFill>
                  <a:schemeClr val="tx1"/>
                </a:solidFill>
              </a:rPr>
              <a:t>Simplifies planning,</a:t>
            </a:r>
          </a:p>
          <a:p>
            <a:pPr lvl="1">
              <a:buClr>
                <a:schemeClr val="tx1"/>
              </a:buClr>
            </a:pPr>
            <a:r>
              <a:rPr lang="en-GB" dirty="0"/>
              <a:t>Shortens the trial timelines and reduces costs.</a:t>
            </a:r>
          </a:p>
          <a:p>
            <a:pPr lvl="1">
              <a:buClr>
                <a:schemeClr val="tx1"/>
              </a:buClr>
            </a:pPr>
            <a:endParaRPr lang="en-GB" b="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en-GB" b="0" dirty="0">
                <a:solidFill>
                  <a:schemeClr val="tx1"/>
                </a:solidFill>
              </a:rPr>
              <a:t>Pre-specify a selection rule at design stage</a:t>
            </a:r>
          </a:p>
          <a:p>
            <a:pPr lvl="1">
              <a:buClr>
                <a:schemeClr val="tx1"/>
              </a:buClr>
            </a:pPr>
            <a:r>
              <a:rPr lang="en-GB" b="0" dirty="0">
                <a:solidFill>
                  <a:schemeClr val="tx1"/>
                </a:solidFill>
              </a:rPr>
              <a:t>E.g., in a </a:t>
            </a:r>
            <a:r>
              <a:rPr lang="en-GB" dirty="0"/>
              <a:t>8</a:t>
            </a:r>
            <a:r>
              <a:rPr lang="en-GB" b="0" dirty="0">
                <a:solidFill>
                  <a:schemeClr val="tx1"/>
                </a:solidFill>
              </a:rPr>
              <a:t>-arm 3-stage design, the rule might be 7:5:3</a:t>
            </a:r>
          </a:p>
          <a:p>
            <a:pPr>
              <a:buClr>
                <a:schemeClr val="tx1"/>
              </a:buClr>
            </a:pPr>
            <a:endParaRPr lang="en-GB" b="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en-GB" b="0" dirty="0">
                <a:solidFill>
                  <a:schemeClr val="tx1"/>
                </a:solidFill>
              </a:rPr>
              <a:t>Selection based on relative performance of arms </a:t>
            </a:r>
          </a:p>
          <a:p>
            <a:pPr lvl="1">
              <a:buClr>
                <a:schemeClr val="tx1"/>
              </a:buClr>
            </a:pPr>
            <a:r>
              <a:rPr lang="en-GB" dirty="0"/>
              <a:t>i.e., those with highest estimated treatment effects.</a:t>
            </a:r>
            <a:endParaRPr lang="en-GB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b="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7">
            <a:extLst>
              <a:ext uri="{FF2B5EF4-FFF2-40B4-BE49-F238E27FC236}">
                <a16:creationId xmlns:a16="http://schemas.microsoft.com/office/drawing/2014/main" id="{C70CBBB4-2D17-B2CE-0719-AB2DB4FAB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F6B5789B-E694-4680-A2C1-FB39E0578FB7}" type="slidenum">
              <a:rPr lang="en-GB" sz="1600" smtClean="0"/>
              <a:t>13</a:t>
            </a:fld>
            <a:endParaRPr lang="en-GB" sz="16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C7EA65C-C13C-022E-CE23-81563169AF0A}"/>
              </a:ext>
            </a:extLst>
          </p:cNvPr>
          <p:cNvGrpSpPr/>
          <p:nvPr/>
        </p:nvGrpSpPr>
        <p:grpSpPr>
          <a:xfrm>
            <a:off x="7968208" y="2009622"/>
            <a:ext cx="4262657" cy="4276637"/>
            <a:chOff x="8263689" y="2009622"/>
            <a:chExt cx="4262657" cy="427663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06E8C65-48C6-9A7C-51BE-B4107C4A0463}"/>
                </a:ext>
              </a:extLst>
            </p:cNvPr>
            <p:cNvSpPr txBox="1"/>
            <p:nvPr/>
          </p:nvSpPr>
          <p:spPr>
            <a:xfrm>
              <a:off x="10822560" y="2030368"/>
              <a:ext cx="432048" cy="261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 dirty="0"/>
                <a:t>E6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0271F03-BB8E-40FF-5D84-E7217C7591B2}"/>
                </a:ext>
              </a:extLst>
            </p:cNvPr>
            <p:cNvSpPr txBox="1"/>
            <p:nvPr/>
          </p:nvSpPr>
          <p:spPr>
            <a:xfrm>
              <a:off x="11158194" y="2039059"/>
              <a:ext cx="432048" cy="261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 dirty="0"/>
                <a:t>E7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930D6F7-86E8-9FF8-B967-6E76C331239C}"/>
                </a:ext>
              </a:extLst>
            </p:cNvPr>
            <p:cNvGrpSpPr/>
            <p:nvPr/>
          </p:nvGrpSpPr>
          <p:grpSpPr>
            <a:xfrm>
              <a:off x="8263689" y="2009622"/>
              <a:ext cx="4262657" cy="4276637"/>
              <a:chOff x="8263689" y="2009622"/>
              <a:chExt cx="4262657" cy="4276637"/>
            </a:xfrm>
          </p:grpSpPr>
          <p:cxnSp>
            <p:nvCxnSpPr>
              <p:cNvPr id="3" name="Straight Arrow Connector 2">
                <a:extLst>
                  <a:ext uri="{FF2B5EF4-FFF2-40B4-BE49-F238E27FC236}">
                    <a16:creationId xmlns:a16="http://schemas.microsoft.com/office/drawing/2014/main" id="{19CE5C9F-F335-442C-FD6F-EC6C59927FB4}"/>
                  </a:ext>
                </a:extLst>
              </p:cNvPr>
              <p:cNvCxnSpPr/>
              <p:nvPr/>
            </p:nvCxnSpPr>
            <p:spPr>
              <a:xfrm>
                <a:off x="10825035" y="3690377"/>
                <a:ext cx="0" cy="1224136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Straight Arrow Connector 3">
                <a:extLst>
                  <a:ext uri="{FF2B5EF4-FFF2-40B4-BE49-F238E27FC236}">
                    <a16:creationId xmlns:a16="http://schemas.microsoft.com/office/drawing/2014/main" id="{A9B821AC-888E-83BB-222A-F4422E4C218A}"/>
                  </a:ext>
                </a:extLst>
              </p:cNvPr>
              <p:cNvCxnSpPr/>
              <p:nvPr/>
            </p:nvCxnSpPr>
            <p:spPr>
              <a:xfrm>
                <a:off x="10504689" y="3680217"/>
                <a:ext cx="0" cy="1224136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23971C07-6E86-7C1F-290E-EB93AE443B38}"/>
                  </a:ext>
                </a:extLst>
              </p:cNvPr>
              <p:cNvGrpSpPr/>
              <p:nvPr/>
            </p:nvGrpSpPr>
            <p:grpSpPr>
              <a:xfrm>
                <a:off x="8263689" y="2009622"/>
                <a:ext cx="4262657" cy="4276637"/>
                <a:chOff x="8263689" y="2009622"/>
                <a:chExt cx="4262657" cy="4276637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63A14DE4-D041-EF8C-37E1-F42D994C0B67}"/>
                    </a:ext>
                  </a:extLst>
                </p:cNvPr>
                <p:cNvGrpSpPr/>
                <p:nvPr/>
              </p:nvGrpSpPr>
              <p:grpSpPr>
                <a:xfrm>
                  <a:off x="8263689" y="2009622"/>
                  <a:ext cx="4262657" cy="4276637"/>
                  <a:chOff x="8263689" y="2009622"/>
                  <a:chExt cx="4262657" cy="4276637"/>
                </a:xfrm>
              </p:grpSpPr>
              <p:grpSp>
                <p:nvGrpSpPr>
                  <p:cNvPr id="53" name="Group 52">
                    <a:extLst>
                      <a:ext uri="{FF2B5EF4-FFF2-40B4-BE49-F238E27FC236}">
                        <a16:creationId xmlns:a16="http://schemas.microsoft.com/office/drawing/2014/main" id="{A1FF12CC-5969-E821-46F4-46AE8FCC4211}"/>
                      </a:ext>
                    </a:extLst>
                  </p:cNvPr>
                  <p:cNvGrpSpPr/>
                  <p:nvPr/>
                </p:nvGrpSpPr>
                <p:grpSpPr>
                  <a:xfrm>
                    <a:off x="8263689" y="2009622"/>
                    <a:ext cx="4262657" cy="4276637"/>
                    <a:chOff x="8263689" y="2009622"/>
                    <a:chExt cx="4262657" cy="4276637"/>
                  </a:xfrm>
                </p:grpSpPr>
                <p:grpSp>
                  <p:nvGrpSpPr>
                    <p:cNvPr id="17" name="Group 16">
                      <a:extLst>
                        <a:ext uri="{FF2B5EF4-FFF2-40B4-BE49-F238E27FC236}">
                          <a16:creationId xmlns:a16="http://schemas.microsoft.com/office/drawing/2014/main" id="{63DCA988-4572-F629-0A11-EFCEEC84240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695737" y="3669631"/>
                      <a:ext cx="3762367" cy="1224136"/>
                      <a:chOff x="9096333" y="2911984"/>
                      <a:chExt cx="3762367" cy="1224136"/>
                    </a:xfrm>
                  </p:grpSpPr>
                  <p:grpSp>
                    <p:nvGrpSpPr>
                      <p:cNvPr id="18" name="Group 17">
                        <a:extLst>
                          <a:ext uri="{FF2B5EF4-FFF2-40B4-BE49-F238E27FC236}">
                            <a16:creationId xmlns:a16="http://schemas.microsoft.com/office/drawing/2014/main" id="{51470274-423C-E864-2327-2F6C431B052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9096333" y="2911984"/>
                        <a:ext cx="3762367" cy="1224136"/>
                        <a:chOff x="5652120" y="3278948"/>
                        <a:chExt cx="3762366" cy="1224136"/>
                      </a:xfrm>
                    </p:grpSpPr>
                    <p:cxnSp>
                      <p:nvCxnSpPr>
                        <p:cNvPr id="21" name="Straight Arrow Connector 20">
                          <a:extLst>
                            <a:ext uri="{FF2B5EF4-FFF2-40B4-BE49-F238E27FC236}">
                              <a16:creationId xmlns:a16="http://schemas.microsoft.com/office/drawing/2014/main" id="{C2B85247-2B27-0591-8D03-73F9D45B9B85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6474481" y="3278948"/>
                          <a:ext cx="0" cy="1224136"/>
                        </a:xfrm>
                        <a:prstGeom prst="straightConnector1">
                          <a:avLst/>
                        </a:prstGeom>
                        <a:ln w="25400">
                          <a:solidFill>
                            <a:schemeClr val="tx1"/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22" name="Gruppierung 5">
                          <a:extLst>
                            <a:ext uri="{FF2B5EF4-FFF2-40B4-BE49-F238E27FC236}">
                              <a16:creationId xmlns:a16="http://schemas.microsoft.com/office/drawing/2014/main" id="{BD0451EA-E586-C71A-BFF7-F9C9945EA17B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652120" y="3278948"/>
                          <a:ext cx="3762366" cy="1224136"/>
                          <a:chOff x="5652120" y="3278948"/>
                          <a:chExt cx="3762366" cy="1224136"/>
                        </a:xfrm>
                      </p:grpSpPr>
                      <p:cxnSp>
                        <p:nvCxnSpPr>
                          <p:cNvPr id="24" name="Straight Arrow Connector 23">
                            <a:extLst>
                              <a:ext uri="{FF2B5EF4-FFF2-40B4-BE49-F238E27FC236}">
                                <a16:creationId xmlns:a16="http://schemas.microsoft.com/office/drawing/2014/main" id="{7E8C504E-C87D-61E2-E1F8-3BE8E285F46F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7125236" y="3278948"/>
                            <a:ext cx="0" cy="1224136"/>
                          </a:xfrm>
                          <a:prstGeom prst="straightConnector1">
                            <a:avLst/>
                          </a:prstGeom>
                          <a:ln w="25400">
                            <a:solidFill>
                              <a:schemeClr val="tx1"/>
                            </a:solidFill>
                            <a:tailEnd type="arrow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6" name="Straight Arrow Connector 25">
                            <a:extLst>
                              <a:ext uri="{FF2B5EF4-FFF2-40B4-BE49-F238E27FC236}">
                                <a16:creationId xmlns:a16="http://schemas.microsoft.com/office/drawing/2014/main" id="{2D203FCC-266A-7143-CAE1-1369B316F6AF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5652120" y="3278948"/>
                            <a:ext cx="0" cy="1224136"/>
                          </a:xfrm>
                          <a:prstGeom prst="straightConnector1">
                            <a:avLst/>
                          </a:prstGeom>
                          <a:ln w="25400">
                            <a:solidFill>
                              <a:schemeClr val="tx1"/>
                            </a:solidFill>
                            <a:tailEnd type="arrow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27" name="TextBox 26">
                            <a:extLst>
                              <a:ext uri="{FF2B5EF4-FFF2-40B4-BE49-F238E27FC236}">
                                <a16:creationId xmlns:a16="http://schemas.microsoft.com/office/drawing/2014/main" id="{964B1E47-2D3A-60A3-793F-98A92E730E56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8311041" y="3727096"/>
                            <a:ext cx="1103445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en-GB" dirty="0"/>
                              <a:t>Stage 2</a:t>
                            </a:r>
                          </a:p>
                        </p:txBody>
                      </p:sp>
                    </p:grpSp>
                  </p:grpSp>
                  <p:cxnSp>
                    <p:nvCxnSpPr>
                      <p:cNvPr id="19" name="Straight Arrow Connector 18">
                        <a:extLst>
                          <a:ext uri="{FF2B5EF4-FFF2-40B4-BE49-F238E27FC236}">
                            <a16:creationId xmlns:a16="http://schemas.microsoft.com/office/drawing/2014/main" id="{6280DC24-0192-B94D-C83A-6A6BCD2B2034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0259032" y="2911984"/>
                        <a:ext cx="0" cy="1224136"/>
                      </a:xfrm>
                      <a:prstGeom prst="straightConnector1">
                        <a:avLst/>
                      </a:prstGeom>
                      <a:ln w="25400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8" name="Group 27">
                      <a:extLst>
                        <a:ext uri="{FF2B5EF4-FFF2-40B4-BE49-F238E27FC236}">
                          <a16:creationId xmlns:a16="http://schemas.microsoft.com/office/drawing/2014/main" id="{50436546-6A5B-DD03-0F07-DB08BC00C52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696043" y="5046008"/>
                      <a:ext cx="3830303" cy="1240251"/>
                      <a:chOff x="9117263" y="4288521"/>
                      <a:chExt cx="3830303" cy="1240251"/>
                    </a:xfrm>
                  </p:grpSpPr>
                  <p:grpSp>
                    <p:nvGrpSpPr>
                      <p:cNvPr id="35" name="Gruppierung 12">
                        <a:extLst>
                          <a:ext uri="{FF2B5EF4-FFF2-40B4-BE49-F238E27FC236}">
                            <a16:creationId xmlns:a16="http://schemas.microsoft.com/office/drawing/2014/main" id="{321AA83A-DD86-3E33-1FD7-2BB905055FF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9117263" y="4288521"/>
                        <a:ext cx="3830303" cy="1224136"/>
                        <a:chOff x="5673049" y="4655484"/>
                        <a:chExt cx="3830303" cy="1224136"/>
                      </a:xfrm>
                    </p:grpSpPr>
                    <p:cxnSp>
                      <p:nvCxnSpPr>
                        <p:cNvPr id="36" name="Straight Arrow Connector 35">
                          <a:extLst>
                            <a:ext uri="{FF2B5EF4-FFF2-40B4-BE49-F238E27FC236}">
                              <a16:creationId xmlns:a16="http://schemas.microsoft.com/office/drawing/2014/main" id="{E6A8C25E-33BF-C65E-3E2F-940BA4300929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6991918" y="4655484"/>
                          <a:ext cx="0" cy="1224136"/>
                        </a:xfrm>
                        <a:prstGeom prst="straightConnector1">
                          <a:avLst/>
                        </a:prstGeom>
                        <a:ln w="25400">
                          <a:solidFill>
                            <a:schemeClr val="tx1"/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7" name="Straight Arrow Connector 36">
                          <a:extLst>
                            <a:ext uri="{FF2B5EF4-FFF2-40B4-BE49-F238E27FC236}">
                              <a16:creationId xmlns:a16="http://schemas.microsoft.com/office/drawing/2014/main" id="{12C2F9A1-2F79-225C-6A64-BACC7581E512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5673049" y="4655484"/>
                          <a:ext cx="0" cy="1224136"/>
                        </a:xfrm>
                        <a:prstGeom prst="straightConnector1">
                          <a:avLst/>
                        </a:prstGeom>
                        <a:ln w="25400">
                          <a:solidFill>
                            <a:schemeClr val="tx1"/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8" name="TextBox 37">
                          <a:extLst>
                            <a:ext uri="{FF2B5EF4-FFF2-40B4-BE49-F238E27FC236}">
                              <a16:creationId xmlns:a16="http://schemas.microsoft.com/office/drawing/2014/main" id="{95728C91-E24E-B9E6-43F0-D54ABE349FE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8351224" y="5084984"/>
                          <a:ext cx="1152128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GB" dirty="0"/>
                            <a:t>Stage 3</a:t>
                          </a:r>
                        </a:p>
                      </p:txBody>
                    </p:sp>
                  </p:grpSp>
                  <p:cxnSp>
                    <p:nvCxnSpPr>
                      <p:cNvPr id="30" name="Straight Arrow Connector 29">
                        <a:extLst>
                          <a:ext uri="{FF2B5EF4-FFF2-40B4-BE49-F238E27FC236}">
                            <a16:creationId xmlns:a16="http://schemas.microsoft.com/office/drawing/2014/main" id="{72A25B2D-CDBB-AED2-A91B-FCC2BFA1AB2A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0125501" y="4304636"/>
                        <a:ext cx="0" cy="1224136"/>
                      </a:xfrm>
                      <a:prstGeom prst="straightConnector1">
                        <a:avLst/>
                      </a:prstGeom>
                      <a:ln w="25400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39" name="Gruppierung 3">
                      <a:extLst>
                        <a:ext uri="{FF2B5EF4-FFF2-40B4-BE49-F238E27FC236}">
                          <a16:creationId xmlns:a16="http://schemas.microsoft.com/office/drawing/2014/main" id="{C34E61A9-BCAF-117B-19FE-C149D43F2EB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63689" y="2009622"/>
                      <a:ext cx="4169015" cy="1511447"/>
                      <a:chOff x="5220072" y="1615101"/>
                      <a:chExt cx="4169014" cy="1511447"/>
                    </a:xfrm>
                  </p:grpSpPr>
                  <p:cxnSp>
                    <p:nvCxnSpPr>
                      <p:cNvPr id="40" name="Straight Arrow Connector 39">
                        <a:extLst>
                          <a:ext uri="{FF2B5EF4-FFF2-40B4-BE49-F238E27FC236}">
                            <a16:creationId xmlns:a16="http://schemas.microsoft.com/office/drawing/2014/main" id="{3539453C-5376-F8D7-A3D0-DEA15009127C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652120" y="1902412"/>
                        <a:ext cx="0" cy="1224136"/>
                      </a:xfrm>
                      <a:prstGeom prst="straightConnector1">
                        <a:avLst/>
                      </a:prstGeom>
                      <a:ln w="25400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" name="Straight Arrow Connector 40">
                        <a:extLst>
                          <a:ext uri="{FF2B5EF4-FFF2-40B4-BE49-F238E27FC236}">
                            <a16:creationId xmlns:a16="http://schemas.microsoft.com/office/drawing/2014/main" id="{9B3810B6-52B3-4877-A3E8-6A040B67AA5F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6228184" y="1902412"/>
                        <a:ext cx="0" cy="1224136"/>
                      </a:xfrm>
                      <a:prstGeom prst="straightConnector1">
                        <a:avLst/>
                      </a:prstGeom>
                      <a:solidFill>
                        <a:schemeClr val="bg1"/>
                      </a:solidFill>
                      <a:ln w="25400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2" name="Straight Arrow Connector 41">
                        <a:extLst>
                          <a:ext uri="{FF2B5EF4-FFF2-40B4-BE49-F238E27FC236}">
                            <a16:creationId xmlns:a16="http://schemas.microsoft.com/office/drawing/2014/main" id="{85846C60-B39D-58FF-A10A-4BD7A827D843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6588224" y="1902412"/>
                        <a:ext cx="0" cy="1224136"/>
                      </a:xfrm>
                      <a:prstGeom prst="straightConnector1">
                        <a:avLst/>
                      </a:prstGeom>
                      <a:solidFill>
                        <a:schemeClr val="bg1"/>
                      </a:solidFill>
                      <a:ln w="25400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3" name="Straight Arrow Connector 42">
                        <a:extLst>
                          <a:ext uri="{FF2B5EF4-FFF2-40B4-BE49-F238E27FC236}">
                            <a16:creationId xmlns:a16="http://schemas.microsoft.com/office/drawing/2014/main" id="{58A22270-B194-3F27-54F1-45958E460EC9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6948264" y="1902412"/>
                        <a:ext cx="0" cy="1224136"/>
                      </a:xfrm>
                      <a:prstGeom prst="straightConnector1">
                        <a:avLst/>
                      </a:prstGeom>
                      <a:solidFill>
                        <a:schemeClr val="bg1"/>
                      </a:solidFill>
                      <a:ln w="25400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" name="Straight Arrow Connector 43">
                        <a:extLst>
                          <a:ext uri="{FF2B5EF4-FFF2-40B4-BE49-F238E27FC236}">
                            <a16:creationId xmlns:a16="http://schemas.microsoft.com/office/drawing/2014/main" id="{6498E473-143F-62A8-51B7-089378851BAA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7308304" y="1902412"/>
                        <a:ext cx="0" cy="1224136"/>
                      </a:xfrm>
                      <a:prstGeom prst="straightConnector1">
                        <a:avLst/>
                      </a:prstGeom>
                      <a:solidFill>
                        <a:schemeClr val="bg1"/>
                      </a:solidFill>
                      <a:ln w="25400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" name="Straight Arrow Connector 44">
                        <a:extLst>
                          <a:ext uri="{FF2B5EF4-FFF2-40B4-BE49-F238E27FC236}">
                            <a16:creationId xmlns:a16="http://schemas.microsoft.com/office/drawing/2014/main" id="{DBC22341-AE57-6F6E-CF08-59E5D3DAB7F0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7668344" y="1902412"/>
                        <a:ext cx="0" cy="1224136"/>
                      </a:xfrm>
                      <a:prstGeom prst="straightConnector1">
                        <a:avLst/>
                      </a:prstGeom>
                      <a:solidFill>
                        <a:schemeClr val="bg1"/>
                      </a:solidFill>
                      <a:ln w="25400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6" name="TextBox 45">
                        <a:extLst>
                          <a:ext uri="{FF2B5EF4-FFF2-40B4-BE49-F238E27FC236}">
                            <a16:creationId xmlns:a16="http://schemas.microsoft.com/office/drawing/2014/main" id="{B0F45D2D-FF85-F98B-B5C9-6AC11DB12A4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220072" y="1628800"/>
                        <a:ext cx="864096" cy="2616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GB" sz="1100" b="1" dirty="0"/>
                          <a:t>Control</a:t>
                        </a:r>
                      </a:p>
                    </p:txBody>
                  </p:sp>
                  <p:sp>
                    <p:nvSpPr>
                      <p:cNvPr id="47" name="TextBox 46">
                        <a:extLst>
                          <a:ext uri="{FF2B5EF4-FFF2-40B4-BE49-F238E27FC236}">
                            <a16:creationId xmlns:a16="http://schemas.microsoft.com/office/drawing/2014/main" id="{C8B2318C-8596-36A6-F179-D84761B7C4A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012160" y="1628800"/>
                        <a:ext cx="432048" cy="26161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GB" sz="1100" b="1" dirty="0"/>
                          <a:t>E1</a:t>
                        </a:r>
                      </a:p>
                    </p:txBody>
                  </p:sp>
                  <p:sp>
                    <p:nvSpPr>
                      <p:cNvPr id="48" name="TextBox 47">
                        <a:extLst>
                          <a:ext uri="{FF2B5EF4-FFF2-40B4-BE49-F238E27FC236}">
                            <a16:creationId xmlns:a16="http://schemas.microsoft.com/office/drawing/2014/main" id="{440EF8BC-B349-234F-8392-FB8E8BA2075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368574" y="1628800"/>
                        <a:ext cx="432048" cy="26161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GB" sz="1100" b="1" dirty="0"/>
                          <a:t>E2</a:t>
                        </a:r>
                      </a:p>
                    </p:txBody>
                  </p:sp>
                  <p:sp>
                    <p:nvSpPr>
                      <p:cNvPr id="49" name="TextBox 48">
                        <a:extLst>
                          <a:ext uri="{FF2B5EF4-FFF2-40B4-BE49-F238E27FC236}">
                            <a16:creationId xmlns:a16="http://schemas.microsoft.com/office/drawing/2014/main" id="{44178441-41E9-34CE-4ADC-A1270CE0BB1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749008" y="1628800"/>
                        <a:ext cx="432048" cy="26161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GB" sz="1100" b="1" dirty="0"/>
                          <a:t>E3</a:t>
                        </a:r>
                      </a:p>
                    </p:txBody>
                  </p:sp>
                  <p:sp>
                    <p:nvSpPr>
                      <p:cNvPr id="50" name="TextBox 49">
                        <a:extLst>
                          <a:ext uri="{FF2B5EF4-FFF2-40B4-BE49-F238E27FC236}">
                            <a16:creationId xmlns:a16="http://schemas.microsoft.com/office/drawing/2014/main" id="{183005A5-8D64-83EE-3699-128F90124B2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092280" y="1615101"/>
                        <a:ext cx="432048" cy="26161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GB" sz="1100" b="1" dirty="0"/>
                          <a:t>E4</a:t>
                        </a:r>
                      </a:p>
                    </p:txBody>
                  </p:sp>
                  <p:sp>
                    <p:nvSpPr>
                      <p:cNvPr id="51" name="TextBox 50">
                        <a:extLst>
                          <a:ext uri="{FF2B5EF4-FFF2-40B4-BE49-F238E27FC236}">
                            <a16:creationId xmlns:a16="http://schemas.microsoft.com/office/drawing/2014/main" id="{FE30137F-EDF7-182A-B566-40814AC1F3F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448696" y="1623792"/>
                        <a:ext cx="432048" cy="26161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GB" sz="1100" b="1" dirty="0"/>
                          <a:t>E5</a:t>
                        </a:r>
                      </a:p>
                    </p:txBody>
                  </p:sp>
                  <p:sp>
                    <p:nvSpPr>
                      <p:cNvPr id="52" name="TextBox 51">
                        <a:extLst>
                          <a:ext uri="{FF2B5EF4-FFF2-40B4-BE49-F238E27FC236}">
                            <a16:creationId xmlns:a16="http://schemas.microsoft.com/office/drawing/2014/main" id="{9D996FEE-676A-BFE5-2BF6-B208821B120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311041" y="2271109"/>
                        <a:ext cx="1078045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GB" dirty="0"/>
                          <a:t>Stage 1</a:t>
                        </a:r>
                      </a:p>
                    </p:txBody>
                  </p:sp>
                </p:grpSp>
              </p:grpSp>
              <p:cxnSp>
                <p:nvCxnSpPr>
                  <p:cNvPr id="5" name="Straight Arrow Connector 4">
                    <a:extLst>
                      <a:ext uri="{FF2B5EF4-FFF2-40B4-BE49-F238E27FC236}">
                        <a16:creationId xmlns:a16="http://schemas.microsoft.com/office/drawing/2014/main" id="{ADA85D51-31EA-7EF7-D07C-EF889E53272B}"/>
                      </a:ext>
                    </a:extLst>
                  </p:cNvPr>
                  <p:cNvCxnSpPr/>
                  <p:nvPr/>
                </p:nvCxnSpPr>
                <p:spPr>
                  <a:xfrm>
                    <a:off x="11038584" y="2317679"/>
                    <a:ext cx="0" cy="1224136"/>
                  </a:xfrm>
                  <a:prstGeom prst="straightConnector1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Straight Arrow Connector 5">
                    <a:extLst>
                      <a:ext uri="{FF2B5EF4-FFF2-40B4-BE49-F238E27FC236}">
                        <a16:creationId xmlns:a16="http://schemas.microsoft.com/office/drawing/2014/main" id="{B12F076B-B17D-50A4-F74E-19F41F7E418C}"/>
                      </a:ext>
                    </a:extLst>
                  </p:cNvPr>
                  <p:cNvCxnSpPr/>
                  <p:nvPr/>
                </p:nvCxnSpPr>
                <p:spPr>
                  <a:xfrm>
                    <a:off x="11357060" y="2317679"/>
                    <a:ext cx="0" cy="1224136"/>
                  </a:xfrm>
                  <a:prstGeom prst="straightConnector1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" name="Straight Arrow Connector 8">
                  <a:extLst>
                    <a:ext uri="{FF2B5EF4-FFF2-40B4-BE49-F238E27FC236}">
                      <a16:creationId xmlns:a16="http://schemas.microsoft.com/office/drawing/2014/main" id="{A0E0AB9C-B1ED-7E9E-1DDF-8123BC68B111}"/>
                    </a:ext>
                  </a:extLst>
                </p:cNvPr>
                <p:cNvCxnSpPr/>
                <p:nvPr/>
              </p:nvCxnSpPr>
              <p:spPr>
                <a:xfrm>
                  <a:off x="10341762" y="5062123"/>
                  <a:ext cx="0" cy="1224136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224970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E8674355-A73A-5A02-208E-DCCF2B97F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954" y="865401"/>
            <a:ext cx="8827844" cy="51653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32586"/>
            <a:ext cx="11112500" cy="1015998"/>
          </a:xfrm>
        </p:spPr>
        <p:txBody>
          <a:bodyPr>
            <a:noAutofit/>
          </a:bodyPr>
          <a:lstStyle/>
          <a:p>
            <a:r>
              <a:rPr lang="en-GB" sz="3600" dirty="0"/>
              <a:t>ROSSINI 2: 8-arm 3-stage MAMS selection design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A70ED7-C0FF-7F7A-3FC4-0E0D0D45BA4C}"/>
              </a:ext>
            </a:extLst>
          </p:cNvPr>
          <p:cNvSpPr txBox="1"/>
          <p:nvPr/>
        </p:nvSpPr>
        <p:spPr>
          <a:xfrm>
            <a:off x="539749" y="991552"/>
            <a:ext cx="7980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Selection rule is 7:5:3.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Includes lack-of-benefit rules, as well.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C33880EB-455A-B4DB-A242-C8C7248CE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F6B5789B-E694-4680-A2C1-FB39E0578FB7}" type="slidenum">
              <a:rPr lang="en-GB" sz="1600" smtClean="0"/>
              <a:t>14</a:t>
            </a:fld>
            <a:endParaRPr lang="en-GB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46A616-6AC2-FC30-05C7-A782B9E50A32}"/>
              </a:ext>
            </a:extLst>
          </p:cNvPr>
          <p:cNvSpPr txBox="1"/>
          <p:nvPr/>
        </p:nvSpPr>
        <p:spPr>
          <a:xfrm>
            <a:off x="4469032" y="6052932"/>
            <a:ext cx="810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Ref</a:t>
            </a:r>
            <a:r>
              <a:rPr lang="en-GB" dirty="0"/>
              <a:t>: Choodari-Oskooei, </a:t>
            </a:r>
            <a:r>
              <a:rPr lang="en-GB" i="1" dirty="0"/>
              <a:t>et al.</a:t>
            </a:r>
            <a:r>
              <a:rPr lang="en-GB" dirty="0"/>
              <a:t> (2024): </a:t>
            </a:r>
            <a:r>
              <a:rPr lang="en-GB" dirty="0">
                <a:hlinkClick r:id="rId4"/>
              </a:rPr>
              <a:t>10.1186/s12874-024-02247-w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9878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241" y="188640"/>
            <a:ext cx="11667415" cy="648742"/>
          </a:xfrm>
        </p:spPr>
        <p:txBody>
          <a:bodyPr>
            <a:noAutofit/>
          </a:bodyPr>
          <a:lstStyle/>
          <a:p>
            <a:r>
              <a:rPr lang="en-GB" sz="3600" b="1" kern="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nstagebin</a:t>
            </a:r>
            <a:r>
              <a:rPr lang="en-GB" sz="3600" b="1" kern="0" dirty="0">
                <a:solidFill>
                  <a:schemeClr val="tx2"/>
                </a:solidFill>
                <a:latin typeface="+mn-lt"/>
                <a:cs typeface="Courier New" panose="02070309020205020404" pitchFamily="49" charset="0"/>
              </a:rPr>
              <a:t> for sample size calculations </a:t>
            </a:r>
            <a:endParaRPr lang="en-GB" sz="3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842750"/>
            <a:ext cx="11521280" cy="44644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Syntax for the standard </a:t>
            </a:r>
            <a:r>
              <a:rPr lang="en-GB" i="1" dirty="0">
                <a:solidFill>
                  <a:schemeClr val="accent2"/>
                </a:solidFill>
              </a:rPr>
              <a:t>MAMS</a:t>
            </a:r>
            <a:r>
              <a:rPr lang="en-GB" dirty="0"/>
              <a:t> design: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nstagebin</a:t>
            </a:r>
            <a:r>
              <a:rPr lang="en-GB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alpha(0.40 0.14 0.005) power(0.94 0.94 0.91) </a:t>
            </a:r>
            <a:r>
              <a:rPr lang="en-GB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nstage</a:t>
            </a:r>
            <a:r>
              <a:rPr lang="en-GB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(3) theta0(0) theta1(-0.05) </a:t>
            </a:r>
            <a:r>
              <a:rPr lang="en-GB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ctrlp</a:t>
            </a:r>
            <a:r>
              <a:rPr lang="en-GB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(0.15) arms(</a:t>
            </a:r>
            <a:r>
              <a:rPr lang="en-GB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8 6 4</a:t>
            </a:r>
            <a:r>
              <a:rPr lang="en-GB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GB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ltfu</a:t>
            </a:r>
            <a:r>
              <a:rPr lang="en-GB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(0.04) fu(4) </a:t>
            </a:r>
            <a:r>
              <a:rPr lang="en-GB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accrate</a:t>
            </a:r>
            <a:r>
              <a:rPr lang="en-GB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(118 248 248) </a:t>
            </a:r>
            <a:r>
              <a:rPr lang="en-GB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aratio</a:t>
            </a:r>
            <a:r>
              <a:rPr lang="en-GB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(0.5) </a:t>
            </a:r>
            <a:r>
              <a:rPr lang="en-GB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tunit</a:t>
            </a:r>
            <a:r>
              <a:rPr lang="en-GB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(4) ess </a:t>
            </a:r>
            <a:r>
              <a:rPr lang="en-GB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selection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A828924-98D4-759B-E24C-752CF2A52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F6B5789B-E694-4680-A2C1-FB39E0578FB7}" type="slidenum">
              <a:rPr lang="en-GB" sz="1800" smtClean="0"/>
              <a:t>15</a:t>
            </a:fld>
            <a:endParaRPr lang="en-GB" sz="18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9E26049-CA9C-CB70-C85F-6281E1701916}"/>
              </a:ext>
            </a:extLst>
          </p:cNvPr>
          <p:cNvGrpSpPr/>
          <p:nvPr/>
        </p:nvGrpSpPr>
        <p:grpSpPr>
          <a:xfrm>
            <a:off x="2711624" y="3732118"/>
            <a:ext cx="3312368" cy="923330"/>
            <a:chOff x="2378431" y="3136915"/>
            <a:chExt cx="3312368" cy="92333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218E940-C38B-A445-BA12-99442573EA3E}"/>
                </a:ext>
              </a:extLst>
            </p:cNvPr>
            <p:cNvSpPr txBox="1"/>
            <p:nvPr/>
          </p:nvSpPr>
          <p:spPr>
            <a:xfrm>
              <a:off x="2378431" y="3136915"/>
              <a:ext cx="33123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cs typeface="Courier New" panose="02070309020205020404" pitchFamily="49" charset="0"/>
                </a:rPr>
                <a:t>Note the input values in </a:t>
              </a:r>
            </a:p>
            <a:p>
              <a:r>
                <a:rPr lang="en-GB" sz="1800" b="1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arms() </a:t>
              </a:r>
              <a:r>
                <a:rPr lang="en-GB" dirty="0">
                  <a:cs typeface="Courier New" panose="02070309020205020404" pitchFamily="49" charset="0"/>
                </a:rPr>
                <a:t>option  </a:t>
              </a:r>
            </a:p>
            <a:p>
              <a:r>
                <a:rPr lang="en-GB" dirty="0">
                  <a:cs typeface="Courier New" panose="02070309020205020404" pitchFamily="49" charset="0"/>
                </a:rPr>
                <a:t>Selection rule is 7:5:3</a:t>
              </a:r>
            </a:p>
          </p:txBody>
        </p:sp>
        <p:sp>
          <p:nvSpPr>
            <p:cNvPr id="6" name="Callout: Line with Accent Bar 5">
              <a:extLst>
                <a:ext uri="{FF2B5EF4-FFF2-40B4-BE49-F238E27FC236}">
                  <a16:creationId xmlns:a16="http://schemas.microsoft.com/office/drawing/2014/main" id="{51912640-B97E-140C-D4DC-F1D9CBC5E954}"/>
                </a:ext>
              </a:extLst>
            </p:cNvPr>
            <p:cNvSpPr/>
            <p:nvPr/>
          </p:nvSpPr>
          <p:spPr>
            <a:xfrm flipH="1">
              <a:off x="2495600" y="3284984"/>
              <a:ext cx="3078031" cy="627192"/>
            </a:xfrm>
            <a:prstGeom prst="accentCallout1">
              <a:avLst>
                <a:gd name="adj1" fmla="val 58458"/>
                <a:gd name="adj2" fmla="val 19692"/>
                <a:gd name="adj3" fmla="val -255376"/>
                <a:gd name="adj4" fmla="val -34968"/>
              </a:avLst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3072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241" y="188640"/>
            <a:ext cx="11667415" cy="648742"/>
          </a:xfrm>
        </p:spPr>
        <p:txBody>
          <a:bodyPr>
            <a:noAutofit/>
          </a:bodyPr>
          <a:lstStyle/>
          <a:p>
            <a:r>
              <a:rPr lang="en-GB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MAMS selection design: </a:t>
            </a:r>
            <a:r>
              <a:rPr lang="en-GB" sz="3600" b="1" kern="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nstagebin</a:t>
            </a:r>
            <a:r>
              <a:rPr lang="en-GB" sz="3600" b="1" kern="0" dirty="0">
                <a:solidFill>
                  <a:schemeClr val="tx2"/>
                </a:solidFill>
                <a:latin typeface="+mn-lt"/>
                <a:cs typeface="Courier New" panose="02070309020205020404" pitchFamily="49" charset="0"/>
              </a:rPr>
              <a:t> output</a:t>
            </a:r>
            <a:endParaRPr lang="en-GB" sz="3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308" y="837382"/>
            <a:ext cx="11521280" cy="44644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/>
              <a:t>Output has 2 main sections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Section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20C2A5-7943-DC1E-F564-B023684B0A8B}"/>
              </a:ext>
            </a:extLst>
          </p:cNvPr>
          <p:cNvSpPr txBox="1"/>
          <p:nvPr/>
        </p:nvSpPr>
        <p:spPr>
          <a:xfrm>
            <a:off x="2124561" y="1285757"/>
            <a:ext cx="8084773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n-stage trial design - binary outcome       version 1.0.3, 09 Sep 2024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Sample size for a 8-arm 3-stage trial with binary outcome based on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Bratton et al. (2013) BMC Med Res Meth 13:139 and Choodari-Oskooei,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Bratton, and Parmar (2023) Stata Journal 23(3).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</a:t>
            </a:r>
          </a:p>
          <a:p>
            <a:endParaRPr lang="en-GB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Control arm event rate = 0.15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Delay in observing outcome = 4 months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Attrition rate for outcome = 0.04</a:t>
            </a:r>
          </a:p>
          <a:p>
            <a:r>
              <a:rPr lang="en-GB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MAMS selection design: Select best 5 3 arms at stages 1-2</a:t>
            </a:r>
          </a:p>
          <a:p>
            <a:endParaRPr lang="en-GB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Operating characteristics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-----------------------------------------------------------------------------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Alpha(1S)      Power   theta|H0   theta|H1    Length*      Time*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-----------------------------------------------------------------------------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Stage 1         0.4000      0.940      0.000     -0.050     19.979     19.979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Stage 2         0.1400      0.940      0.000     -0.050      9.165     29.144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Stage 3         0.0050      0.910      0.000     -0.050     11.994     41.138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Pairwise        0.0039      0.849**                                    41.138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FWER (SE)       0.0251   (0.0003)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-----------------------------------------------------------------------------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*  Length (duration of each stage) is expressed in month periods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** Overall power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FWER is calculated using simulations with 250000 replications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F86408F-49A0-22E6-33CE-4E190ED2C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F6B5789B-E694-4680-A2C1-FB39E0578FB7}" type="slidenum">
              <a:rPr lang="en-GB" sz="1800" smtClean="0"/>
              <a:t>16</a:t>
            </a:fld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992482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241" y="513011"/>
            <a:ext cx="5624456" cy="648742"/>
          </a:xfrm>
        </p:spPr>
        <p:txBody>
          <a:bodyPr>
            <a:noAutofit/>
          </a:bodyPr>
          <a:lstStyle/>
          <a:p>
            <a:r>
              <a:rPr lang="en-GB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MAMS Selection design: </a:t>
            </a:r>
            <a:br>
              <a:rPr lang="en-GB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b="1" kern="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nstagebin</a:t>
            </a:r>
            <a:r>
              <a:rPr lang="en-GB" sz="3600" b="1" kern="0" dirty="0">
                <a:solidFill>
                  <a:schemeClr val="tx2"/>
                </a:solidFill>
                <a:latin typeface="+mn-lt"/>
                <a:cs typeface="Courier New" panose="02070309020205020404" pitchFamily="49" charset="0"/>
              </a:rPr>
              <a:t> output</a:t>
            </a:r>
            <a:endParaRPr lang="en-GB" sz="3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308" y="837382"/>
            <a:ext cx="11521280" cy="446449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Section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51D964-B31B-29F4-0AD3-6209C89D7E03}"/>
              </a:ext>
            </a:extLst>
          </p:cNvPr>
          <p:cNvSpPr txBox="1"/>
          <p:nvPr/>
        </p:nvSpPr>
        <p:spPr>
          <a:xfrm>
            <a:off x="6234305" y="0"/>
            <a:ext cx="4679460" cy="6924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Cumulative sample sizes per arm per stage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---------Stage 1---------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Overall  Control   </a:t>
            </a:r>
            <a:r>
              <a:rPr lang="en-GB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Exper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Number of active arms        8        1        7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Accrual rate*            118.0     26.2     91.8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Active arms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Patients for analysis     1809      402      201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Patients recruited**      2358      524      262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All arms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Patients recruited**      2358                  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---------Stage 2---------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Overall  Control   </a:t>
            </a:r>
            <a:r>
              <a:rPr lang="en-GB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Exper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Number of active arms        6        1        5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Accrual rate*            248.0     70.9    177.1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Active arms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Patients for analysis     2989      854      427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Patients recruited**      4108     1173      587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All arms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Patients recruited**      4632                  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---------Stage 3---------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Overall  Control   </a:t>
            </a:r>
            <a:r>
              <a:rPr lang="en-GB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Exper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Number of active arms        4        1        3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Accrual rate*            248.0     99.2    148.8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Active arms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Patients for analysis     4719     1887      944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Patients recruited**      4915     1966      983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All arms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Patients recruited**      6613                  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</a:t>
            </a:r>
          </a:p>
          <a:p>
            <a:endParaRPr lang="en-GB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Expected sample size | 0 effective arms = 4610     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Expected sample size | 7 effective arms = 6486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F86408F-49A0-22E6-33CE-4E190ED2C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F6B5789B-E694-4680-A2C1-FB39E0578FB7}" type="slidenum">
              <a:rPr lang="en-GB" sz="1800" smtClean="0"/>
              <a:t>17</a:t>
            </a:fld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281851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E45A9D7C-F768-4E85-A631-5570C2BA27CA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983432" y="463029"/>
            <a:ext cx="9361040" cy="87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GB" altLang="en-US" sz="3200" b="1" dirty="0"/>
              <a:t>ROSSINI 2 8-arm 3-stage </a:t>
            </a:r>
            <a:r>
              <a:rPr lang="en-GB" altLang="en-US" sz="3200" dirty="0"/>
              <a:t>MAMS selection design:</a:t>
            </a:r>
            <a:br>
              <a:rPr lang="en-GB" altLang="en-US" sz="3200" dirty="0"/>
            </a:br>
            <a:br>
              <a:rPr lang="en-GB" altLang="en-US" sz="3200" dirty="0"/>
            </a:br>
            <a:r>
              <a:rPr lang="en-GB" altLang="en-US" sz="3200" dirty="0"/>
              <a:t>Selection rule: 7:5:3 </a:t>
            </a:r>
            <a:endParaRPr lang="en-GB" altLang="en-US" sz="3200" b="1" dirty="0"/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551B6D6D-F199-4460-B994-799FB241239E}"/>
              </a:ext>
            </a:extLst>
          </p:cNvPr>
          <p:cNvSpPr>
            <a:spLocks/>
          </p:cNvSpPr>
          <p:nvPr/>
        </p:nvSpPr>
        <p:spPr bwMode="auto">
          <a:xfrm>
            <a:off x="1992313" y="4076700"/>
            <a:ext cx="82296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562100" indent="-228600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1981200" indent="-228600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438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895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352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10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77D5C56F-0A93-F1A3-DEE9-78A20D48A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016" y="3892034"/>
            <a:ext cx="83518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buNone/>
            </a:pPr>
            <a:r>
              <a:rPr lang="en-GB" altLang="en-US" dirty="0">
                <a:solidFill>
                  <a:srgbClr val="C00000"/>
                </a:solidFill>
                <a:latin typeface="Calibri" panose="020F0502020204030204" pitchFamily="34" charset="0"/>
              </a:rPr>
              <a:t>*</a:t>
            </a:r>
            <a:r>
              <a:rPr lang="en-GB" altLang="en-US" dirty="0">
                <a:latin typeface="Calibri" panose="020F0502020204030204" pitchFamily="34" charset="0"/>
              </a:rPr>
              <a:t>) Familywise type I error rate (FWER), calculated using Dunnett’s probability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2CF54E-817D-805D-9C77-E1D7E291E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z="1800" smtClean="0"/>
              <a:t>18</a:t>
            </a:fld>
            <a:endParaRPr lang="en-GB" sz="1800" dirty="0"/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7AFD474B-7F53-414F-4885-168BB6250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9816" y="5859269"/>
            <a:ext cx="655272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buNone/>
            </a:pPr>
            <a:r>
              <a:rPr lang="en-GB" altLang="en-US" sz="1400" dirty="0">
                <a:solidFill>
                  <a:srgbClr val="C00000"/>
                </a:solidFill>
                <a:latin typeface="Calibri" panose="020F0502020204030204" pitchFamily="34" charset="0"/>
              </a:rPr>
              <a:t>***</a:t>
            </a:r>
            <a:r>
              <a:rPr lang="en-GB" altLang="en-US" sz="1400" dirty="0">
                <a:latin typeface="Calibri" panose="020F0502020204030204" pitchFamily="34" charset="0"/>
              </a:rPr>
              <a:t>) </a:t>
            </a:r>
            <a:r>
              <a:rPr lang="en-GB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nstagebin</a:t>
            </a:r>
            <a:r>
              <a:rPr lang="en-GB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alpha(0.40 0.14 0.005) power(0.94 0.94 0.91) </a:t>
            </a:r>
            <a:r>
              <a:rPr lang="en-GB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nstage</a:t>
            </a:r>
            <a:r>
              <a:rPr lang="en-GB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(3) theta0(0) theta1(-0.05) </a:t>
            </a:r>
            <a:r>
              <a:rPr lang="en-GB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ctrlp</a:t>
            </a:r>
            <a:r>
              <a:rPr lang="en-GB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(0.15) arms(8 6 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GB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GB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ltfu</a:t>
            </a:r>
            <a:r>
              <a:rPr lang="en-GB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(0.04) fu(4) </a:t>
            </a:r>
            <a:r>
              <a:rPr lang="en-GB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accrate</a:t>
            </a:r>
            <a:r>
              <a:rPr lang="en-GB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(118 248 248) </a:t>
            </a:r>
            <a:r>
              <a:rPr lang="en-GB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aratio</a:t>
            </a:r>
            <a:r>
              <a:rPr lang="en-GB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(0.5) </a:t>
            </a:r>
            <a:r>
              <a:rPr lang="en-GB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tunit</a:t>
            </a:r>
            <a:r>
              <a:rPr lang="en-GB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(4) ess </a:t>
            </a:r>
            <a:r>
              <a:rPr lang="en-GB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</a:t>
            </a:r>
            <a:endParaRPr lang="en-GB" altLang="en-US" sz="1400" dirty="0">
              <a:latin typeface="Calibri" panose="020F050202020403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EC98BFC-B0FB-F9A1-9B2F-32B4300BA3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824081"/>
              </p:ext>
            </p:extLst>
          </p:nvPr>
        </p:nvGraphicFramePr>
        <p:xfrm>
          <a:off x="1017568" y="1469126"/>
          <a:ext cx="9361040" cy="2441638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120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73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867520308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54205236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633638134"/>
                    </a:ext>
                  </a:extLst>
                </a:gridCol>
              </a:tblGrid>
              <a:tr h="935757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Stage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54" marR="91454" marT="45716" marB="4571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Sig. level</a:t>
                      </a:r>
                    </a:p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(One-sided)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54" marR="91454" marT="45716" marB="4571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Analysis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54" marR="91454" marT="45716" marB="4571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Design </a:t>
                      </a:r>
                    </a:p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power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54" marR="91454" marT="45716" marB="4571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Max no of</a:t>
                      </a:r>
                    </a:p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research arms</a:t>
                      </a:r>
                    </a:p>
                  </a:txBody>
                  <a:tcPr marL="91454" marR="91454" marT="45716" marB="4571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Overall </a:t>
                      </a:r>
                    </a:p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Sample size</a:t>
                      </a:r>
                    </a:p>
                  </a:txBody>
                  <a:tcPr marL="91454" marR="91454" marT="45716" marB="4571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(months)</a:t>
                      </a:r>
                    </a:p>
                  </a:txBody>
                  <a:tcPr marL="91454" marR="91454" marT="45716" marB="4571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058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1454" marR="91454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Calibri" panose="020F0502020204030204" pitchFamily="34" charset="0"/>
                        </a:rPr>
                        <a:t>0.40</a:t>
                      </a:r>
                    </a:p>
                  </a:txBody>
                  <a:tcPr marL="91454" marR="91454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Calibri" panose="020F0502020204030204" pitchFamily="34" charset="0"/>
                        </a:rPr>
                        <a:t>Lack-of-benefit</a:t>
                      </a:r>
                    </a:p>
                  </a:txBody>
                  <a:tcPr marL="91454" marR="91454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Calibri" panose="020F0502020204030204" pitchFamily="34" charset="0"/>
                        </a:rPr>
                        <a:t>0.94</a:t>
                      </a:r>
                    </a:p>
                  </a:txBody>
                  <a:tcPr marL="91454" marR="91454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1454" marR="91454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Calibri" panose="020F0502020204030204" pitchFamily="34" charset="0"/>
                        </a:rPr>
                        <a:t>2358</a:t>
                      </a:r>
                    </a:p>
                  </a:txBody>
                  <a:tcPr marL="91454" marR="91454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1454" marR="91454" marT="45716" marB="4571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73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1454" marR="91454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Calibri" panose="020F0502020204030204" pitchFamily="34" charset="0"/>
                        </a:rPr>
                        <a:t>0.14</a:t>
                      </a:r>
                    </a:p>
                  </a:txBody>
                  <a:tcPr marL="91454" marR="91454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Calibri" panose="020F0502020204030204" pitchFamily="34" charset="0"/>
                        </a:rPr>
                        <a:t>Lack-of-benefit</a:t>
                      </a:r>
                    </a:p>
                  </a:txBody>
                  <a:tcPr marL="91454" marR="91454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Calibri" panose="020F0502020204030204" pitchFamily="34" charset="0"/>
                        </a:rPr>
                        <a:t>0.94</a:t>
                      </a:r>
                    </a:p>
                  </a:txBody>
                  <a:tcPr marL="91454" marR="91454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1454" marR="91454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Calibri" panose="020F0502020204030204" pitchFamily="34" charset="0"/>
                        </a:rPr>
                        <a:t>4632</a:t>
                      </a:r>
                    </a:p>
                  </a:txBody>
                  <a:tcPr marL="91454" marR="91454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1454" marR="91454" marT="45716" marB="45716" anchor="ctr"/>
                </a:tc>
                <a:extLst>
                  <a:ext uri="{0D108BD9-81ED-4DB2-BD59-A6C34878D82A}">
                    <a16:rowId xmlns:a16="http://schemas.microsoft.com/office/drawing/2014/main" val="4059727477"/>
                  </a:ext>
                </a:extLst>
              </a:tr>
              <a:tr h="408625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1454" marR="91454" marT="45716" marB="4571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Calibri" panose="020F0502020204030204" pitchFamily="34" charset="0"/>
                        </a:rPr>
                        <a:t>0.005</a:t>
                      </a:r>
                    </a:p>
                  </a:txBody>
                  <a:tcPr marL="91454" marR="91454" marT="45716" marB="4571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Calibri" panose="020F0502020204030204" pitchFamily="34" charset="0"/>
                        </a:rPr>
                        <a:t>Efficacy</a:t>
                      </a:r>
                    </a:p>
                  </a:txBody>
                  <a:tcPr marL="91454" marR="91454" marT="45716" marB="4571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Calibri" panose="020F0502020204030204" pitchFamily="34" charset="0"/>
                        </a:rPr>
                        <a:t>0.91</a:t>
                      </a:r>
                    </a:p>
                  </a:txBody>
                  <a:tcPr marL="91454" marR="91454" marT="45716" marB="4571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1454" marR="91454" marT="45716" marB="4571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6613</a:t>
                      </a:r>
                    </a:p>
                  </a:txBody>
                  <a:tcPr marL="91454" marR="91454" marT="45716" marB="4571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1454" marR="91454" marT="45716" marB="4571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Calibri" panose="020F0502020204030204" pitchFamily="34" charset="0"/>
                        </a:rPr>
                        <a:t>Overall</a:t>
                      </a:r>
                    </a:p>
                  </a:txBody>
                  <a:tcPr marL="91454" marR="91454" marT="45716" marB="4571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Calibri" panose="020F0502020204030204" pitchFamily="34" charset="0"/>
                        </a:rPr>
                        <a:t>0.025</a:t>
                      </a:r>
                      <a:r>
                        <a:rPr lang="en-GB" sz="18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* </a:t>
                      </a:r>
                    </a:p>
                  </a:txBody>
                  <a:tcPr marL="91454" marR="91454" marT="45716" marB="4571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1454" marR="91454" marT="45716" marB="4571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Calibri" panose="020F0502020204030204" pitchFamily="34" charset="0"/>
                        </a:rPr>
                        <a:t>0.85</a:t>
                      </a:r>
                      <a:r>
                        <a:rPr lang="en-GB" sz="18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**</a:t>
                      </a:r>
                      <a:endParaRPr lang="en-GB" sz="1800" dirty="0">
                        <a:latin typeface="Calibri" panose="020F0502020204030204" pitchFamily="34" charset="0"/>
                      </a:endParaRPr>
                    </a:p>
                  </a:txBody>
                  <a:tcPr marL="91454" marR="91454" marT="45716" marB="4571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GB" sz="1800" dirty="0">
                        <a:latin typeface="Calibri" panose="020F0502020204030204" pitchFamily="34" charset="0"/>
                      </a:endParaRPr>
                    </a:p>
                  </a:txBody>
                  <a:tcPr marL="91454" marR="91454" marT="45716" marB="4571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FC3D92F-2865-66A7-0E90-DEB9A7FCA8FD}"/>
              </a:ext>
            </a:extLst>
          </p:cNvPr>
          <p:cNvSpPr txBox="1">
            <a:spLocks/>
          </p:cNvSpPr>
          <p:nvPr/>
        </p:nvSpPr>
        <p:spPr>
          <a:xfrm>
            <a:off x="263352" y="4775866"/>
            <a:ext cx="10874424" cy="1001017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None/>
            </a:pPr>
            <a:r>
              <a:rPr lang="en-GB" sz="1800" b="1" u="sng" dirty="0"/>
              <a:t>Note</a:t>
            </a:r>
            <a:r>
              <a:rPr lang="en-GB" sz="1800" b="1" dirty="0"/>
              <a:t>:</a:t>
            </a:r>
          </a:p>
          <a:p>
            <a:pPr marL="342900" indent="-342900">
              <a:buClr>
                <a:schemeClr val="tx1"/>
              </a:buClr>
            </a:pPr>
            <a:r>
              <a:rPr lang="en-GB" sz="1800" dirty="0"/>
              <a:t>Sample size: if we run the same trial as separate 7 two-arm trials: </a:t>
            </a:r>
            <a:r>
              <a:rPr lang="en-GB" sz="1800" b="1" dirty="0">
                <a:solidFill>
                  <a:srgbClr val="FF0000"/>
                </a:solidFill>
              </a:rPr>
              <a:t>11,396 (7*1628)</a:t>
            </a:r>
          </a:p>
          <a:p>
            <a:pPr marL="800089" lvl="1" indent="-342900">
              <a:buClr>
                <a:schemeClr val="tx1"/>
              </a:buClr>
            </a:pPr>
            <a:r>
              <a:rPr lang="en-GB" sz="1800" dirty="0"/>
              <a:t>The FWER across 7 two-arm trials is </a:t>
            </a:r>
            <a:r>
              <a:rPr lang="en-GB" sz="1800" b="1" dirty="0">
                <a:solidFill>
                  <a:srgbClr val="FF0000"/>
                </a:solidFill>
              </a:rPr>
              <a:t>0.16</a:t>
            </a:r>
            <a:r>
              <a:rPr lang="en-GB" sz="1800" dirty="0"/>
              <a:t>, 1-(1-0.025)^7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884269537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9" y="206328"/>
            <a:ext cx="12048661" cy="696068"/>
          </a:xfrm>
        </p:spPr>
        <p:txBody>
          <a:bodyPr>
            <a:normAutofit/>
          </a:bodyPr>
          <a:lstStyle/>
          <a:p>
            <a:r>
              <a:rPr lang="en-GB" sz="3200" dirty="0"/>
              <a:t>Considerations when choosing MAMS selection designs?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5360" y="1784979"/>
            <a:ext cx="10469444" cy="3372370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GB" b="0" dirty="0">
                <a:solidFill>
                  <a:schemeClr val="tx1"/>
                </a:solidFill>
              </a:rPr>
              <a:t>How to select after stage 1?</a:t>
            </a:r>
          </a:p>
          <a:p>
            <a:pPr>
              <a:buClr>
                <a:schemeClr val="tx1"/>
              </a:buClr>
            </a:pPr>
            <a:endParaRPr lang="en-GB" b="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en-GB" b="0" dirty="0">
                <a:solidFill>
                  <a:schemeClr val="tx1"/>
                </a:solidFill>
              </a:rPr>
              <a:t>How many to select? </a:t>
            </a:r>
          </a:p>
          <a:p>
            <a:pPr>
              <a:buClr>
                <a:schemeClr val="tx1"/>
              </a:buClr>
            </a:pPr>
            <a:endParaRPr lang="en-GB" b="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en-GB" b="0" dirty="0">
                <a:solidFill>
                  <a:schemeClr val="tx1"/>
                </a:solidFill>
              </a:rPr>
              <a:t>When to select?</a:t>
            </a:r>
          </a:p>
          <a:p>
            <a:pPr>
              <a:buClr>
                <a:schemeClr val="tx1"/>
              </a:buClr>
            </a:pPr>
            <a:endParaRPr lang="en-GB" b="0" dirty="0">
              <a:solidFill>
                <a:schemeClr val="tx1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GB" b="0" dirty="0">
                <a:solidFill>
                  <a:schemeClr val="tx1"/>
                </a:solidFill>
              </a:rPr>
              <a:t>Link: 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GB" sz="2000" b="0" dirty="0">
                <a:solidFill>
                  <a:schemeClr val="tx1"/>
                </a:solidFill>
                <a:hlinkClick r:id="rId2"/>
              </a:rPr>
              <a:t>https://doi.org/10.1186/s12874-024-02247-w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3A9434D9-AD5E-793C-A7DA-CD4CA7D21A6D}"/>
              </a:ext>
            </a:extLst>
          </p:cNvPr>
          <p:cNvSpPr/>
          <p:nvPr/>
        </p:nvSpPr>
        <p:spPr>
          <a:xfrm>
            <a:off x="4772627" y="2913891"/>
            <a:ext cx="1112523" cy="5151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BCECFE-FBE1-48E6-A1E4-331DE2EFAAB2}"/>
              </a:ext>
            </a:extLst>
          </p:cNvPr>
          <p:cNvSpPr txBox="1"/>
          <p:nvPr/>
        </p:nvSpPr>
        <p:spPr>
          <a:xfrm>
            <a:off x="5897372" y="2899085"/>
            <a:ext cx="5800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We will come back to these questions!</a:t>
            </a:r>
          </a:p>
        </p:txBody>
      </p:sp>
      <p:sp>
        <p:nvSpPr>
          <p:cNvPr id="3" name="Slide Number Placeholder 7">
            <a:extLst>
              <a:ext uri="{FF2B5EF4-FFF2-40B4-BE49-F238E27FC236}">
                <a16:creationId xmlns:a16="http://schemas.microsoft.com/office/drawing/2014/main" id="{CA7B752D-6D95-A2A6-7E1D-C0385F106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B5789B-E694-4680-A2C1-FB39E0578FB7}" type="slidenum">
              <a:rPr kumimoji="0" lang="en-GB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234600-8FB5-5AFF-015B-F443A6C21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460" y="920305"/>
            <a:ext cx="5671236" cy="588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8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536" y="764704"/>
            <a:ext cx="8489950" cy="648072"/>
          </a:xfrm>
        </p:spPr>
        <p:txBody>
          <a:bodyPr>
            <a:normAutofit fontScale="90000"/>
          </a:bodyPr>
          <a:lstStyle/>
          <a:p>
            <a:r>
              <a:rPr lang="en-GB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440" y="1628800"/>
            <a:ext cx="10563993" cy="388843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Introduction to standard </a:t>
            </a:r>
            <a:r>
              <a:rPr lang="en-GB" dirty="0" err="1"/>
              <a:t>multi-arm</a:t>
            </a:r>
            <a:r>
              <a:rPr lang="en-GB" dirty="0"/>
              <a:t> </a:t>
            </a:r>
            <a:r>
              <a:rPr lang="en-GB" dirty="0" err="1"/>
              <a:t>multi-stage</a:t>
            </a:r>
            <a:r>
              <a:rPr lang="en-GB" dirty="0"/>
              <a:t> (MAMS) designs</a:t>
            </a:r>
          </a:p>
          <a:p>
            <a:endParaRPr lang="en-GB" dirty="0"/>
          </a:p>
          <a:p>
            <a:r>
              <a:rPr lang="en-GB" dirty="0"/>
              <a:t>MAMS selection designs</a:t>
            </a:r>
            <a:endParaRPr lang="en-GB" b="1" dirty="0">
              <a:solidFill>
                <a:srgbClr val="FF0000"/>
              </a:solidFill>
              <a:cs typeface="Courier New" panose="02070309020205020404" pitchFamily="49" charset="0"/>
            </a:endParaRPr>
          </a:p>
          <a:p>
            <a:endParaRPr lang="en-GB" dirty="0"/>
          </a:p>
          <a:p>
            <a:r>
              <a:rPr lang="en-GB" dirty="0"/>
              <a:t>ROSSINI-2 trial example: Surgery ( to prevent surgical wound infection)</a:t>
            </a:r>
          </a:p>
          <a:p>
            <a:endParaRPr lang="en-GB" dirty="0"/>
          </a:p>
          <a:p>
            <a:r>
              <a:rPr lang="en-GB" dirty="0"/>
              <a:t>Sample size and operating characteristics of MAMS selection designs</a:t>
            </a:r>
          </a:p>
          <a:p>
            <a:endParaRPr lang="en-GB" dirty="0"/>
          </a:p>
          <a:p>
            <a:r>
              <a:rPr lang="en-GB" dirty="0"/>
              <a:t>Update to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nstagebin</a:t>
            </a:r>
            <a:r>
              <a:rPr lang="en-GB" dirty="0"/>
              <a:t> command</a:t>
            </a:r>
          </a:p>
          <a:p>
            <a:endParaRPr lang="en-GB" dirty="0"/>
          </a:p>
          <a:p>
            <a:r>
              <a:rPr lang="en-GB" dirty="0"/>
              <a:t>Summary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DD470AE2-892A-118C-431B-BB97895F6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F6B5789B-E694-4680-A2C1-FB39E0578FB7}" type="slidenum">
              <a:rPr lang="en-GB" sz="1800" smtClean="0"/>
              <a:t>2</a:t>
            </a:fld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101488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137" y="0"/>
            <a:ext cx="12268200" cy="1015998"/>
          </a:xfrm>
        </p:spPr>
        <p:txBody>
          <a:bodyPr>
            <a:normAutofit/>
          </a:bodyPr>
          <a:lstStyle/>
          <a:p>
            <a:r>
              <a:rPr lang="en-GB" sz="2800" dirty="0"/>
              <a:t>MAMS trials in postpartum haemorrhage (PPH)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D23CE75-E763-416A-A4D4-A36088804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CD2CA-35B9-486F-975F-BAF3D6657769}" type="slidenum">
              <a:rPr lang="en-GB" sz="1600" smtClean="0"/>
              <a:t>20</a:t>
            </a:fld>
            <a:endParaRPr lang="en-GB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123792" y="786426"/>
            <a:ext cx="11717184" cy="5285148"/>
          </a:xfrm>
        </p:spPr>
        <p:txBody>
          <a:bodyPr>
            <a:noAutofit/>
          </a:bodyPr>
          <a:lstStyle/>
          <a:p>
            <a:pPr marL="177800" indent="-177800">
              <a:buClrTx/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rgbClr val="000000"/>
                </a:solidFill>
              </a:rPr>
              <a:t>Globally, PPH is the leading cause of maternal deaths with ~</a:t>
            </a:r>
            <a:r>
              <a:rPr lang="en-GB" b="0" dirty="0">
                <a:solidFill>
                  <a:srgbClr val="FF0000"/>
                </a:solidFill>
              </a:rPr>
              <a:t>70,000</a:t>
            </a:r>
            <a:r>
              <a:rPr lang="en-GB" b="0" dirty="0">
                <a:solidFill>
                  <a:srgbClr val="000000"/>
                </a:solidFill>
              </a:rPr>
              <a:t> every year, </a:t>
            </a:r>
          </a:p>
          <a:p>
            <a:pPr lvl="1"/>
            <a:r>
              <a:rPr lang="en-GB" sz="2400" dirty="0">
                <a:solidFill>
                  <a:srgbClr val="000000"/>
                </a:solidFill>
              </a:rPr>
              <a:t>One woman dying from PPH every 8 minutes</a:t>
            </a:r>
          </a:p>
          <a:p>
            <a:pPr lvl="1"/>
            <a:r>
              <a:rPr lang="en-GB" sz="2400" dirty="0">
                <a:solidFill>
                  <a:srgbClr val="000000"/>
                </a:solidFill>
              </a:rPr>
              <a:t>Particularly in sub-Saharan Africa PPH is responsible for 25% of deaths</a:t>
            </a:r>
          </a:p>
          <a:p>
            <a:pPr lvl="1"/>
            <a:endParaRPr lang="en-GB" sz="2400" dirty="0">
              <a:solidFill>
                <a:srgbClr val="000000"/>
              </a:solidFill>
            </a:endParaRPr>
          </a:p>
          <a:p>
            <a:pPr marL="177800" indent="-177800">
              <a:buClrTx/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rgbClr val="000000"/>
                </a:solidFill>
              </a:rPr>
              <a:t>The </a:t>
            </a:r>
            <a:r>
              <a:rPr lang="en-GB" b="1" dirty="0">
                <a:solidFill>
                  <a:srgbClr val="FF0000"/>
                </a:solidFill>
              </a:rPr>
              <a:t>RED</a:t>
            </a:r>
            <a:r>
              <a:rPr lang="en-GB" b="0" dirty="0">
                <a:solidFill>
                  <a:srgbClr val="000000"/>
                </a:solidFill>
              </a:rPr>
              <a:t> trial investigates the clinical efficacy of </a:t>
            </a:r>
            <a:r>
              <a:rPr lang="en-GB" b="0" dirty="0">
                <a:solidFill>
                  <a:srgbClr val="FF0000"/>
                </a:solidFill>
              </a:rPr>
              <a:t>3</a:t>
            </a:r>
            <a:r>
              <a:rPr lang="en-GB" b="0" dirty="0">
                <a:solidFill>
                  <a:srgbClr val="000000"/>
                </a:solidFill>
              </a:rPr>
              <a:t> different devices against control.</a:t>
            </a:r>
          </a:p>
          <a:p>
            <a:pPr marL="863583" lvl="1" indent="-177800"/>
            <a:r>
              <a:rPr lang="en-GB" dirty="0">
                <a:solidFill>
                  <a:srgbClr val="000000"/>
                </a:solidFill>
              </a:rPr>
              <a:t>Clinical outcome: composite binary</a:t>
            </a:r>
          </a:p>
          <a:p>
            <a:pPr marL="863583" lvl="1" indent="-177800"/>
            <a:r>
              <a:rPr lang="en-GB" b="0" dirty="0">
                <a:solidFill>
                  <a:srgbClr val="000000"/>
                </a:solidFill>
              </a:rPr>
              <a:t>A 4-arm (MAMS) trial</a:t>
            </a:r>
          </a:p>
          <a:p>
            <a:pPr>
              <a:buClrTx/>
            </a:pPr>
            <a:endParaRPr lang="en-GB" b="0" dirty="0">
              <a:solidFill>
                <a:srgbClr val="000000"/>
              </a:solidFill>
            </a:endParaRPr>
          </a:p>
          <a:p>
            <a:pPr marL="177800" indent="-177800">
              <a:buClrTx/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rgbClr val="000000"/>
                </a:solidFill>
              </a:rPr>
              <a:t>Two devices are almost identical with a very minor difference in their mechanism.</a:t>
            </a:r>
          </a:p>
          <a:p>
            <a:pPr marL="715963" lvl="2" indent="-354013"/>
            <a:r>
              <a:rPr lang="en-GB" sz="2400" dirty="0">
                <a:solidFill>
                  <a:srgbClr val="000000"/>
                </a:solidFill>
              </a:rPr>
              <a:t>Control arm </a:t>
            </a:r>
          </a:p>
          <a:p>
            <a:pPr marL="715963" lvl="2" indent="-354013"/>
            <a:r>
              <a:rPr lang="en-GB" sz="2400" dirty="0">
                <a:solidFill>
                  <a:srgbClr val="000000"/>
                </a:solidFill>
              </a:rPr>
              <a:t>Research arm 1: UBT </a:t>
            </a:r>
            <a:r>
              <a:rPr lang="en-GB" sz="2400" dirty="0" err="1">
                <a:solidFill>
                  <a:srgbClr val="000000"/>
                </a:solidFill>
              </a:rPr>
              <a:t>Ellavi</a:t>
            </a:r>
            <a:r>
              <a:rPr lang="en-GB" sz="2400" dirty="0">
                <a:solidFill>
                  <a:srgbClr val="000000"/>
                </a:solidFill>
              </a:rPr>
              <a:t>, fixed-volume </a:t>
            </a:r>
          </a:p>
          <a:p>
            <a:pPr marL="715963" lvl="2" indent="-354013"/>
            <a:r>
              <a:rPr lang="en-GB" sz="2400" dirty="0"/>
              <a:t>Research arm 2: UBT </a:t>
            </a:r>
            <a:r>
              <a:rPr lang="en-GB" sz="2400" dirty="0" err="1"/>
              <a:t>Ellavi</a:t>
            </a:r>
            <a:r>
              <a:rPr lang="en-GB" sz="2400" dirty="0"/>
              <a:t>, free-flow</a:t>
            </a:r>
          </a:p>
          <a:p>
            <a:pPr marL="715963" lvl="2" indent="-354013"/>
            <a:r>
              <a:rPr lang="en-GB" sz="2400" dirty="0">
                <a:solidFill>
                  <a:srgbClr val="000000"/>
                </a:solidFill>
              </a:rPr>
              <a:t>Research arm 3: USD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GB" b="0" dirty="0">
              <a:solidFill>
                <a:srgbClr val="000000"/>
              </a:solidFill>
            </a:endParaRPr>
          </a:p>
          <a:p>
            <a:pPr marL="0" indent="0">
              <a:buClrTx/>
              <a:buNone/>
            </a:pPr>
            <a:endParaRPr lang="en-GB" b="0" dirty="0">
              <a:solidFill>
                <a:srgbClr val="000000"/>
              </a:solidFill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3A8D282B-B27F-2988-DECD-615E0DBB128E}"/>
              </a:ext>
            </a:extLst>
          </p:cNvPr>
          <p:cNvSpPr/>
          <p:nvPr/>
        </p:nvSpPr>
        <p:spPr>
          <a:xfrm>
            <a:off x="6958083" y="4977627"/>
            <a:ext cx="858626" cy="5151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1D506F-9322-3B65-E66D-50A6D76910B9}"/>
              </a:ext>
            </a:extLst>
          </p:cNvPr>
          <p:cNvSpPr txBox="1"/>
          <p:nvPr/>
        </p:nvSpPr>
        <p:spPr>
          <a:xfrm>
            <a:off x="7816709" y="4977627"/>
            <a:ext cx="42017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>
                <a:latin typeface="Century Schoolbook" panose="02040604050505020304" pitchFamily="18" charset="0"/>
              </a:rPr>
              <a:t>familywise error rate control</a:t>
            </a:r>
          </a:p>
          <a:p>
            <a:pPr algn="ctr"/>
            <a:r>
              <a:rPr lang="en-GB" sz="2000" b="1" dirty="0">
                <a:solidFill>
                  <a:schemeClr val="tx2"/>
                </a:solidFill>
                <a:latin typeface="Century Schoolbook" panose="02040604050505020304" pitchFamily="18" charset="0"/>
              </a:rPr>
              <a:t>(2.5%, one-sided)</a:t>
            </a:r>
            <a:endParaRPr lang="en-GB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37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6521"/>
            <a:ext cx="10515600" cy="1015998"/>
          </a:xfrm>
        </p:spPr>
        <p:txBody>
          <a:bodyPr>
            <a:normAutofit/>
          </a:bodyPr>
          <a:lstStyle/>
          <a:p>
            <a:r>
              <a:rPr lang="en-GB" sz="4000" dirty="0"/>
              <a:t>MAMS trials in PPH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A8CA94-9892-BDB4-1C2C-60F35DA6B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E719-919C-4662-A8F4-885024F41A33}" type="slidenum">
              <a:rPr lang="en-GB" sz="1600" smtClean="0"/>
              <a:t>21</a:t>
            </a:fld>
            <a:endParaRPr lang="en-GB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292915" y="1974028"/>
            <a:ext cx="3844519" cy="349562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en-GB" sz="2000" b="0" dirty="0">
                <a:solidFill>
                  <a:srgbClr val="000000"/>
                </a:solidFill>
              </a:rPr>
              <a:t>Compared with 3 two-arm trials:</a:t>
            </a:r>
          </a:p>
          <a:p>
            <a:pPr marL="0" indent="0">
              <a:buNone/>
            </a:pPr>
            <a:endParaRPr lang="en-GB" sz="2000" dirty="0">
              <a:solidFill>
                <a:srgbClr val="00000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F3B6ECF-ED32-D67B-5EC6-3E2179262D3E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2323589"/>
          <a:ext cx="11328580" cy="1430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6254">
                  <a:extLst>
                    <a:ext uri="{9D8B030D-6E8A-4147-A177-3AD203B41FA5}">
                      <a16:colId xmlns:a16="http://schemas.microsoft.com/office/drawing/2014/main" val="4210607806"/>
                    </a:ext>
                  </a:extLst>
                </a:gridCol>
                <a:gridCol w="2654300">
                  <a:extLst>
                    <a:ext uri="{9D8B030D-6E8A-4147-A177-3AD203B41FA5}">
                      <a16:colId xmlns:a16="http://schemas.microsoft.com/office/drawing/2014/main" val="949036786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3945006895"/>
                    </a:ext>
                  </a:extLst>
                </a:gridCol>
                <a:gridCol w="2374900">
                  <a:extLst>
                    <a:ext uri="{9D8B030D-6E8A-4147-A177-3AD203B41FA5}">
                      <a16:colId xmlns:a16="http://schemas.microsoft.com/office/drawing/2014/main" val="2348972704"/>
                    </a:ext>
                  </a:extLst>
                </a:gridCol>
                <a:gridCol w="1435100">
                  <a:extLst>
                    <a:ext uri="{9D8B030D-6E8A-4147-A177-3AD203B41FA5}">
                      <a16:colId xmlns:a16="http://schemas.microsoft.com/office/drawing/2014/main" val="2926935083"/>
                    </a:ext>
                  </a:extLst>
                </a:gridCol>
                <a:gridCol w="1348026">
                  <a:extLst>
                    <a:ext uri="{9D8B030D-6E8A-4147-A177-3AD203B41FA5}">
                      <a16:colId xmlns:a16="http://schemas.microsoft.com/office/drawing/2014/main" val="2309168317"/>
                    </a:ext>
                  </a:extLst>
                </a:gridCol>
              </a:tblGrid>
              <a:tr h="447040">
                <a:tc>
                  <a:txBody>
                    <a:bodyPr/>
                    <a:lstStyle/>
                    <a:p>
                      <a:pPr algn="ctr"/>
                      <a:r>
                        <a:rPr lang="en-GB" sz="2100" dirty="0"/>
                        <a:t>No</a:t>
                      </a:r>
                      <a:endParaRPr lang="en-GB" sz="2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dirty="0"/>
                        <a:t>Design</a:t>
                      </a:r>
                      <a:r>
                        <a:rPr lang="en-GB" sz="2100" b="1" i="0" u="none" strike="noStrike" baseline="30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(1)</a:t>
                      </a:r>
                      <a:endParaRPr lang="en-GB" sz="2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i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Type I error rate</a:t>
                      </a:r>
                      <a:endParaRPr lang="en-GB" sz="2100" dirty="0"/>
                    </a:p>
                    <a:p>
                      <a:pPr algn="ctr"/>
                      <a:r>
                        <a:rPr lang="en-GB" sz="2100" dirty="0"/>
                        <a:t>Control (value)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30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latin typeface="+mn-lt"/>
                        </a:rPr>
                        <a:t>Final stage </a:t>
                      </a:r>
                    </a:p>
                    <a:p>
                      <a:pPr marL="0" marR="0" lvl="0" indent="0" algn="ctr" defTabSz="91430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latin typeface="+mn-lt"/>
                        </a:rPr>
                        <a:t>Sig. level </a:t>
                      </a:r>
                      <a:r>
                        <a:rPr lang="en-GB" sz="1600" b="1" dirty="0">
                          <a:latin typeface="+mn-lt"/>
                        </a:rPr>
                        <a:t>(one-sided)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900" b="1" u="none" strike="noStrike" dirty="0">
                          <a:effectLst/>
                        </a:rPr>
                        <a:t>Power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1" u="none" strike="noStrike" dirty="0">
                          <a:effectLst/>
                        </a:rPr>
                        <a:t>Total/max. </a:t>
                      </a:r>
                    </a:p>
                    <a:p>
                      <a:pPr algn="ctr" fontAlgn="b"/>
                      <a:r>
                        <a:rPr lang="en-GB" sz="2100" b="1" u="none" strike="noStrike" dirty="0">
                          <a:effectLst/>
                        </a:rPr>
                        <a:t>SS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09304421"/>
                  </a:ext>
                </a:extLst>
              </a:tr>
              <a:tr h="343401">
                <a:tc>
                  <a:txBody>
                    <a:bodyPr/>
                    <a:lstStyle/>
                    <a:p>
                      <a:pPr marL="0" marR="0" lvl="0" indent="0" algn="ctr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two-arm trials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Pairwise (</a:t>
                      </a:r>
                      <a:r>
                        <a:rPr lang="en-GB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0.025</a:t>
                      </a:r>
                      <a:r>
                        <a:rPr lang="en-GB" sz="2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0.80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4200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37652621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4-arm MAMS trial</a:t>
                      </a:r>
                      <a:r>
                        <a:rPr lang="en-GB" sz="2100" b="1" i="0" u="none" strike="noStrike" baseline="30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(2)</a:t>
                      </a:r>
                      <a:endParaRPr lang="en-GB" sz="2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1" u="none" strike="noStrike" dirty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Familywise</a:t>
                      </a:r>
                      <a:r>
                        <a:rPr lang="en-GB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(0.025)</a:t>
                      </a:r>
                      <a:endParaRPr lang="en-GB" sz="2100" b="0" i="1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0.009</a:t>
                      </a:r>
                      <a:r>
                        <a:rPr lang="en-GB" sz="2100" b="1" i="0" u="none" strike="noStrike" baseline="30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(3)</a:t>
                      </a:r>
                      <a:endParaRPr lang="en-GB" sz="2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0.80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3200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000824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82ACDB8-C15C-7EA7-C260-AC91B1408810}"/>
              </a:ext>
            </a:extLst>
          </p:cNvPr>
          <p:cNvSpPr txBox="1"/>
          <p:nvPr/>
        </p:nvSpPr>
        <p:spPr>
          <a:xfrm>
            <a:off x="8016537" y="5138820"/>
            <a:ext cx="4148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1</a:t>
            </a:r>
            <a:r>
              <a:rPr lang="en-GB" sz="1600" dirty="0"/>
              <a:t>) Targeting effect size of 1/3 reduction in risk, with near optimal allocation ratio. </a:t>
            </a:r>
          </a:p>
          <a:p>
            <a:r>
              <a:rPr lang="en-GB" sz="1600" dirty="0">
                <a:solidFill>
                  <a:srgbClr val="FF0000"/>
                </a:solidFill>
              </a:rPr>
              <a:t>2</a:t>
            </a:r>
            <a:r>
              <a:rPr lang="en-GB" sz="1600" dirty="0"/>
              <a:t>) Design with interim lack-of-benefit rules.</a:t>
            </a:r>
          </a:p>
          <a:p>
            <a:r>
              <a:rPr lang="en-GB" sz="1600" dirty="0">
                <a:solidFill>
                  <a:srgbClr val="FF0000"/>
                </a:solidFill>
              </a:rPr>
              <a:t>3</a:t>
            </a:r>
            <a:r>
              <a:rPr lang="en-GB" sz="1600" dirty="0"/>
              <a:t>) </a:t>
            </a:r>
            <a:r>
              <a:rPr lang="en-GB" sz="1600" b="0" dirty="0">
                <a:solidFill>
                  <a:schemeClr val="tx1"/>
                </a:solidFill>
              </a:rPr>
              <a:t>Note the final analysis sig. level: 0.009 (used </a:t>
            </a:r>
            <a:r>
              <a:rPr lang="en-GB" sz="1600" b="0" u="sng" dirty="0">
                <a:solidFill>
                  <a:schemeClr val="tx1"/>
                </a:solidFill>
              </a:rPr>
              <a:t>Dunnett</a:t>
            </a:r>
            <a:r>
              <a:rPr lang="en-GB" sz="1600" b="0" dirty="0">
                <a:solidFill>
                  <a:schemeClr val="tx1"/>
                </a:solidFill>
              </a:rPr>
              <a:t>’s correction)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5338295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702" y="197609"/>
            <a:ext cx="10515600" cy="1015998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RED</a:t>
            </a:r>
            <a:r>
              <a:rPr lang="en-GB" sz="3600" dirty="0"/>
              <a:t> MAMS selection trial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431371" y="1412776"/>
            <a:ext cx="10369152" cy="499255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99723" y="1412776"/>
            <a:ext cx="2016224" cy="76808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9" name="Rectangle 8"/>
          <p:cNvSpPr/>
          <p:nvPr/>
        </p:nvSpPr>
        <p:spPr>
          <a:xfrm>
            <a:off x="8784299" y="1412776"/>
            <a:ext cx="2016224" cy="76808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4" name="Rectangle 3"/>
          <p:cNvSpPr/>
          <p:nvPr/>
        </p:nvSpPr>
        <p:spPr>
          <a:xfrm>
            <a:off x="2099947" y="2892547"/>
            <a:ext cx="1824203" cy="1920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0" name="Rectangle 9"/>
          <p:cNvSpPr/>
          <p:nvPr/>
        </p:nvSpPr>
        <p:spPr>
          <a:xfrm>
            <a:off x="2100496" y="3382248"/>
            <a:ext cx="1824203" cy="1920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2100496" y="3864936"/>
            <a:ext cx="1824203" cy="1745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2106661" y="4344990"/>
            <a:ext cx="1824203" cy="1745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4581952" y="4347496"/>
            <a:ext cx="1824203" cy="1745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066700" y="2802409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Device 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65852" y="3311284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Device 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66700" y="3773294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Device 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71340" y="4262996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Control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95153" y="4262996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Control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7B5125AC-5C55-9B37-E2E4-748F7351C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170A8-6BE8-44DC-8C68-19233A3075FB}" type="slidenum">
              <a:rPr lang="en-GB" sz="1600" smtClean="0"/>
              <a:t>22</a:t>
            </a:fld>
            <a:endParaRPr lang="en-GB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BD1B72-66E4-57F8-E505-5A6E8A3B1DD5}"/>
              </a:ext>
            </a:extLst>
          </p:cNvPr>
          <p:cNvSpPr txBox="1"/>
          <p:nvPr/>
        </p:nvSpPr>
        <p:spPr>
          <a:xfrm>
            <a:off x="1928458" y="2139301"/>
            <a:ext cx="229101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dirty="0"/>
              <a:t>Selection stage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382C88-CBF5-9B9A-5D54-A00894F9B824}"/>
              </a:ext>
            </a:extLst>
          </p:cNvPr>
          <p:cNvSpPr txBox="1"/>
          <p:nvPr/>
        </p:nvSpPr>
        <p:spPr>
          <a:xfrm>
            <a:off x="6406155" y="2180861"/>
            <a:ext cx="12458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dirty="0"/>
              <a:t>Stage 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93EC6F-6F26-F48F-0705-0F4F2CF4C1B3}"/>
              </a:ext>
            </a:extLst>
          </p:cNvPr>
          <p:cNvSpPr txBox="1"/>
          <p:nvPr/>
        </p:nvSpPr>
        <p:spPr>
          <a:xfrm>
            <a:off x="584702" y="1228276"/>
            <a:ext cx="3063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Selection rule: 3:1</a:t>
            </a:r>
          </a:p>
        </p:txBody>
      </p:sp>
    </p:spTree>
    <p:extLst>
      <p:ext uri="{BB962C8B-B14F-4D97-AF65-F5344CB8AC3E}">
        <p14:creationId xmlns:p14="http://schemas.microsoft.com/office/powerpoint/2010/main" val="39412133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36521"/>
            <a:ext cx="10515600" cy="1015998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FF0000"/>
                </a:solidFill>
              </a:rPr>
              <a:t>RED</a:t>
            </a:r>
            <a:r>
              <a:rPr lang="en-GB" sz="4000" dirty="0"/>
              <a:t> MAMS selection trial in PPH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A8CA94-9892-BDB4-1C2C-60F35DA6B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E719-919C-4662-A8F4-885024F41A33}" type="slidenum">
              <a:rPr lang="en-GB" sz="1600" smtClean="0"/>
              <a:t>23</a:t>
            </a:fld>
            <a:endParaRPr lang="en-GB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293746" y="1729212"/>
            <a:ext cx="11328580" cy="4992267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en-GB" sz="2000" b="0" dirty="0">
                <a:solidFill>
                  <a:srgbClr val="000000"/>
                </a:solidFill>
              </a:rPr>
              <a:t>MAMS selection and full MAMS designs:</a:t>
            </a:r>
            <a:endParaRPr lang="en-GB" sz="2000" dirty="0">
              <a:solidFill>
                <a:srgbClr val="000000"/>
              </a:solidFill>
            </a:endParaRPr>
          </a:p>
          <a:p>
            <a:pPr marL="177800" indent="-177800">
              <a:buClrTx/>
              <a:buFont typeface="Arial" panose="020B0604020202020204" pitchFamily="34" charset="0"/>
              <a:buChar char="•"/>
            </a:pPr>
            <a:endParaRPr lang="en-GB" sz="2133" dirty="0">
              <a:solidFill>
                <a:srgbClr val="FF0000"/>
              </a:solidFill>
            </a:endParaRPr>
          </a:p>
          <a:p>
            <a:pPr marL="177800" indent="-177800">
              <a:buClrTx/>
              <a:buFont typeface="Arial" panose="020B0604020202020204" pitchFamily="34" charset="0"/>
              <a:buChar char="•"/>
            </a:pPr>
            <a:endParaRPr lang="en-GB" sz="2133" dirty="0">
              <a:solidFill>
                <a:srgbClr val="FF0000"/>
              </a:solidFill>
            </a:endParaRPr>
          </a:p>
          <a:p>
            <a:pPr marL="177800" indent="-177800">
              <a:buClrTx/>
              <a:buFont typeface="Arial" panose="020B0604020202020204" pitchFamily="34" charset="0"/>
              <a:buChar char="•"/>
            </a:pPr>
            <a:endParaRPr lang="en-GB" sz="2133" dirty="0">
              <a:solidFill>
                <a:srgbClr val="FF0000"/>
              </a:solidFill>
            </a:endParaRPr>
          </a:p>
          <a:p>
            <a:pPr marL="177800" indent="-177800">
              <a:buClrTx/>
              <a:buFont typeface="Arial" panose="020B0604020202020204" pitchFamily="34" charset="0"/>
              <a:buChar char="•"/>
            </a:pPr>
            <a:endParaRPr lang="en-GB" sz="2133" dirty="0">
              <a:solidFill>
                <a:srgbClr val="FF0000"/>
              </a:solidFill>
            </a:endParaRPr>
          </a:p>
          <a:p>
            <a:pPr>
              <a:buClrTx/>
            </a:pPr>
            <a:endParaRPr lang="en-GB" sz="2133" dirty="0">
              <a:solidFill>
                <a:srgbClr val="FF0000"/>
              </a:solidFill>
            </a:endParaRPr>
          </a:p>
          <a:p>
            <a:pPr marL="177800" indent="-177800">
              <a:buClrTx/>
              <a:buFont typeface="Arial" panose="020B0604020202020204" pitchFamily="34" charset="0"/>
              <a:buChar char="•"/>
            </a:pPr>
            <a:endParaRPr lang="en-GB" sz="2133" dirty="0">
              <a:solidFill>
                <a:srgbClr val="FF0000"/>
              </a:solidFill>
            </a:endParaRPr>
          </a:p>
          <a:p>
            <a:pPr marL="177800" indent="-177800">
              <a:buClrTx/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FF0000"/>
              </a:solidFill>
            </a:endParaRPr>
          </a:p>
          <a:p>
            <a:endParaRPr lang="en-GB" sz="1600" b="0" dirty="0">
              <a:solidFill>
                <a:srgbClr val="FF0000"/>
              </a:solidFill>
            </a:endParaRPr>
          </a:p>
          <a:p>
            <a:r>
              <a:rPr lang="en-GB" sz="1600" b="0" dirty="0">
                <a:solidFill>
                  <a:schemeClr val="tx1"/>
                </a:solidFill>
              </a:rPr>
              <a:t> </a:t>
            </a:r>
          </a:p>
          <a:p>
            <a:endParaRPr lang="en-GB" sz="2133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133" dirty="0">
              <a:solidFill>
                <a:srgbClr val="00000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F3B6ECF-ED32-D67B-5EC6-3E2179262D3E}"/>
              </a:ext>
            </a:extLst>
          </p:cNvPr>
          <p:cNvGraphicFramePr>
            <a:graphicFrameLocks noGrp="1"/>
          </p:cNvGraphicFramePr>
          <p:nvPr/>
        </p:nvGraphicFramePr>
        <p:xfrm>
          <a:off x="293746" y="2132072"/>
          <a:ext cx="11328580" cy="1755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854">
                  <a:extLst>
                    <a:ext uri="{9D8B030D-6E8A-4147-A177-3AD203B41FA5}">
                      <a16:colId xmlns:a16="http://schemas.microsoft.com/office/drawing/2014/main" val="4210607806"/>
                    </a:ext>
                  </a:extLst>
                </a:gridCol>
                <a:gridCol w="2933700">
                  <a:extLst>
                    <a:ext uri="{9D8B030D-6E8A-4147-A177-3AD203B41FA5}">
                      <a16:colId xmlns:a16="http://schemas.microsoft.com/office/drawing/2014/main" val="949036786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3945006895"/>
                    </a:ext>
                  </a:extLst>
                </a:gridCol>
                <a:gridCol w="2374900">
                  <a:extLst>
                    <a:ext uri="{9D8B030D-6E8A-4147-A177-3AD203B41FA5}">
                      <a16:colId xmlns:a16="http://schemas.microsoft.com/office/drawing/2014/main" val="2348972704"/>
                    </a:ext>
                  </a:extLst>
                </a:gridCol>
                <a:gridCol w="1435100">
                  <a:extLst>
                    <a:ext uri="{9D8B030D-6E8A-4147-A177-3AD203B41FA5}">
                      <a16:colId xmlns:a16="http://schemas.microsoft.com/office/drawing/2014/main" val="2926935083"/>
                    </a:ext>
                  </a:extLst>
                </a:gridCol>
                <a:gridCol w="1348026">
                  <a:extLst>
                    <a:ext uri="{9D8B030D-6E8A-4147-A177-3AD203B41FA5}">
                      <a16:colId xmlns:a16="http://schemas.microsoft.com/office/drawing/2014/main" val="2309168317"/>
                    </a:ext>
                  </a:extLst>
                </a:gridCol>
              </a:tblGrid>
              <a:tr h="447040">
                <a:tc>
                  <a:txBody>
                    <a:bodyPr/>
                    <a:lstStyle/>
                    <a:p>
                      <a:pPr algn="ctr"/>
                      <a:r>
                        <a:rPr lang="en-GB" sz="2100" dirty="0"/>
                        <a:t>No</a:t>
                      </a:r>
                      <a:endParaRPr lang="en-GB" sz="2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dirty="0"/>
                        <a:t>Design</a:t>
                      </a:r>
                      <a:r>
                        <a:rPr lang="en-GB" sz="2100" baseline="30000" dirty="0">
                          <a:solidFill>
                            <a:srgbClr val="FF0000"/>
                          </a:solidFill>
                        </a:rPr>
                        <a:t>(1)</a:t>
                      </a:r>
                      <a:endParaRPr lang="en-GB" sz="2100" b="1" i="0" u="none" strike="noStrike" baseline="30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i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Type I error rate</a:t>
                      </a:r>
                      <a:endParaRPr lang="en-GB" sz="2100" dirty="0"/>
                    </a:p>
                    <a:p>
                      <a:pPr algn="ctr"/>
                      <a:r>
                        <a:rPr lang="en-GB" sz="2100" dirty="0"/>
                        <a:t>Control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ctr" defTabSz="91430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latin typeface="+mn-lt"/>
                        </a:rPr>
                        <a:t>Final stage </a:t>
                      </a:r>
                    </a:p>
                    <a:p>
                      <a:pPr marL="0" marR="0" lvl="0" indent="0" algn="ctr" defTabSz="91430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latin typeface="+mn-lt"/>
                        </a:rPr>
                        <a:t>Sig. level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900" b="1" u="none" strike="noStrike" dirty="0">
                          <a:effectLst/>
                        </a:rPr>
                        <a:t>Power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1" u="none" strike="noStrike" dirty="0">
                          <a:effectLst/>
                        </a:rPr>
                        <a:t>Total/max. </a:t>
                      </a:r>
                    </a:p>
                    <a:p>
                      <a:pPr algn="ctr" fontAlgn="b"/>
                      <a:r>
                        <a:rPr lang="en-GB" sz="2100" b="1" u="none" strike="noStrike" dirty="0">
                          <a:effectLst/>
                        </a:rPr>
                        <a:t>SS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09304421"/>
                  </a:ext>
                </a:extLst>
              </a:tr>
              <a:tr h="343401">
                <a:tc>
                  <a:txBody>
                    <a:bodyPr/>
                    <a:lstStyle/>
                    <a:p>
                      <a:pPr marL="0" marR="0" lvl="0" indent="0" algn="ctr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two-arm trials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Pairwise (</a:t>
                      </a:r>
                      <a:r>
                        <a:rPr lang="en-GB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0.025</a:t>
                      </a:r>
                      <a:r>
                        <a:rPr lang="en-GB" sz="2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0.80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4200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37652621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4-arm MAMS trial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1" u="none" strike="noStrike" dirty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Familywise</a:t>
                      </a:r>
                      <a:r>
                        <a:rPr lang="en-GB" sz="2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en-GB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0.025</a:t>
                      </a:r>
                      <a:r>
                        <a:rPr lang="en-GB" sz="2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GB" sz="2100" b="0" i="1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0.009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0.80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3200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0008243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MAMS selection design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1" u="none" strike="noStrike" dirty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Familywise</a:t>
                      </a:r>
                      <a:r>
                        <a:rPr lang="en-GB" sz="2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en-GB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0.025</a:t>
                      </a:r>
                      <a:r>
                        <a:rPr lang="en-GB" sz="2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GB" sz="2100" b="0" i="1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0.78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2300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6163523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20FF282-0A46-B546-1BE9-A3065950E2D5}"/>
              </a:ext>
            </a:extLst>
          </p:cNvPr>
          <p:cNvSpPr txBox="1"/>
          <p:nvPr/>
        </p:nvSpPr>
        <p:spPr>
          <a:xfrm>
            <a:off x="8016537" y="5138820"/>
            <a:ext cx="4148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1</a:t>
            </a:r>
            <a:r>
              <a:rPr lang="en-GB" sz="1600" dirty="0"/>
              <a:t>) Targeting effect size of 1/3 reduction in risk, with near optimal allocation ratio. 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912419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8642991A-ED73-4693-B033-D64927F88100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439270" y="217581"/>
            <a:ext cx="822960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en-GB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77ACE59C-D481-430C-9540-6A7418364C46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191344" y="989693"/>
            <a:ext cx="11809312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Consider MAMS selection designs </a:t>
            </a:r>
            <a:r>
              <a:rPr lang="en-GB" sz="2000" dirty="0"/>
              <a:t>when there is clear and strict limit:</a:t>
            </a:r>
          </a:p>
          <a:p>
            <a:pPr marL="620713" lvl="1" indent="-374650"/>
            <a:r>
              <a:rPr lang="en-GB" dirty="0"/>
              <a:t>on the number of individuals that can be recruited,</a:t>
            </a:r>
          </a:p>
          <a:p>
            <a:pPr marL="626678" lvl="1" indent="-380990"/>
            <a:r>
              <a:rPr lang="en-GB" dirty="0"/>
              <a:t>funds available to support trial, </a:t>
            </a:r>
          </a:p>
          <a:p>
            <a:pPr marL="626678" lvl="1" indent="-380990"/>
            <a:r>
              <a:rPr lang="en-GB" dirty="0"/>
              <a:t>timeline for trial. </a:t>
            </a:r>
          </a:p>
          <a:p>
            <a:pPr marL="245688" lvl="1" indent="0">
              <a:buNone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MAMS designs allow for both treatment selection and interim stopping boundaries for lack-of-benefit.</a:t>
            </a:r>
            <a:endParaRPr lang="en-GB" sz="2000" dirty="0"/>
          </a:p>
          <a:p>
            <a:pPr marL="620713" lvl="1" indent="-374650"/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Both rules are prespecified</a:t>
            </a:r>
            <a:r>
              <a:rPr lang="en-GB" dirty="0"/>
              <a:t>,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MAMS selection designs can produce maximum sample size savings of up to 25% compared to the optimal (standard) MAMS design and by more than 40% compared with multiple 2-arm trials.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nstagebin</a:t>
            </a:r>
            <a:r>
              <a:rPr lang="en-GB" sz="2000" dirty="0">
                <a:solidFill>
                  <a:schemeClr val="tx1"/>
                </a:solidFill>
              </a:rPr>
              <a:t> Stata command allow for prespecified treatment selection and lack-of-benefit rules</a:t>
            </a:r>
            <a:r>
              <a:rPr lang="en-GB" sz="2000" dirty="0"/>
              <a:t>:</a:t>
            </a:r>
          </a:p>
          <a:p>
            <a:pPr marL="620713" lvl="1" indent="-374650"/>
            <a:r>
              <a:rPr lang="en-GB" dirty="0"/>
              <a:t>Used to design MAMS selection trials in a range of disease area, including:</a:t>
            </a:r>
          </a:p>
          <a:p>
            <a:pPr marL="1077901" lvl="2" indent="-374650"/>
            <a:r>
              <a:rPr lang="en-GB" dirty="0"/>
              <a:t>Cancer, surgery, maternal health, fertility, maternal health, dermatology, …</a:t>
            </a:r>
            <a:endParaRPr lang="en-GB" sz="2000" dirty="0"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9F0F0C-4720-2537-5775-D2725F6CA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8870" y="6275294"/>
            <a:ext cx="2743200" cy="365125"/>
          </a:xfrm>
        </p:spPr>
        <p:txBody>
          <a:bodyPr/>
          <a:lstStyle/>
          <a:p>
            <a:fld id="{F6B5789B-E694-4680-A2C1-FB39E0578FB7}" type="slidenum">
              <a:rPr lang="en-GB" sz="1800" smtClean="0"/>
              <a:t>24</a:t>
            </a:fld>
            <a:endParaRPr lang="en-GB" sz="1800" dirty="0"/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424AC7-ECB1-CF5A-3A07-F96E61A1A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2" y="0"/>
            <a:ext cx="11361420" cy="1144593"/>
          </a:xfrm>
        </p:spPr>
        <p:txBody>
          <a:bodyPr/>
          <a:lstStyle/>
          <a:p>
            <a:r>
              <a:rPr lang="en-GB" dirty="0"/>
              <a:t>Acknowledgements	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0751E2-5825-98AA-A068-EF918EFC6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340" y="1144592"/>
            <a:ext cx="11881320" cy="4341807"/>
          </a:xfrm>
        </p:spPr>
        <p:txBody>
          <a:bodyPr>
            <a:noAutofit/>
          </a:bodyPr>
          <a:lstStyle/>
          <a:p>
            <a:pPr marL="72892" indent="0">
              <a:buNone/>
            </a:pPr>
            <a:r>
              <a:rPr lang="en-GB" sz="2000" dirty="0"/>
              <a:t>Thanks to:</a:t>
            </a:r>
          </a:p>
          <a:p>
            <a:pPr lvl="1"/>
            <a:r>
              <a:rPr lang="en-GB" sz="1700" dirty="0"/>
              <a:t>Alexandra Blenkinsop (Imperial College London)</a:t>
            </a:r>
          </a:p>
          <a:p>
            <a:pPr lvl="1"/>
            <a:r>
              <a:rPr lang="en-GB" sz="1700" dirty="0"/>
              <a:t>Daniel Bratton (GSK)</a:t>
            </a:r>
          </a:p>
          <a:p>
            <a:pPr lvl="1"/>
            <a:r>
              <a:rPr lang="en-GB" sz="1700" dirty="0"/>
              <a:t>Ian White (UCL)</a:t>
            </a:r>
          </a:p>
          <a:p>
            <a:pPr lvl="1"/>
            <a:r>
              <a:rPr lang="en-GB" sz="1700" dirty="0"/>
              <a:t>Matthew Sydes (UCL)</a:t>
            </a:r>
          </a:p>
          <a:p>
            <a:pPr lvl="1"/>
            <a:r>
              <a:rPr lang="en-GB" sz="1700" dirty="0"/>
              <a:t>Max Parmar (UCL) </a:t>
            </a:r>
          </a:p>
          <a:p>
            <a:pPr lvl="1"/>
            <a:r>
              <a:rPr lang="en-GB" sz="1700" dirty="0"/>
              <a:t>Tom Pinkney (Birmingham University)</a:t>
            </a:r>
          </a:p>
          <a:p>
            <a:pPr lvl="1"/>
            <a:r>
              <a:rPr lang="en-GB" sz="1700" dirty="0"/>
              <a:t>Patrick Royston (UCL)</a:t>
            </a:r>
          </a:p>
          <a:p>
            <a:endParaRPr lang="en-GB" sz="17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0" dirty="0"/>
              <a:t>All the collaborators: particularly, those involved in ROSSINI-2 trial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3110B5-F401-2E2F-B119-131537F14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6"/>
            <a:ext cx="3196591" cy="365125"/>
          </a:xfrm>
        </p:spPr>
        <p:txBody>
          <a:bodyPr/>
          <a:lstStyle/>
          <a:p>
            <a:fld id="{F6B5789B-E694-4680-A2C1-FB39E0578FB7}" type="slidenum">
              <a:rPr lang="en-GB" sz="1800" smtClean="0"/>
              <a:t>25</a:t>
            </a:fld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919920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8F0C6-3D08-8EBF-E26E-1C3F28E26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179" y="17981"/>
            <a:ext cx="10515600" cy="1015998"/>
          </a:xfrm>
        </p:spPr>
        <p:txBody>
          <a:bodyPr>
            <a:normAutofit/>
          </a:bodyPr>
          <a:lstStyle/>
          <a:p>
            <a:r>
              <a:rPr lang="en-GB" sz="3600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B98ED-8D62-19D6-FABF-10E26184C7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5333" y="1008057"/>
            <a:ext cx="11844688" cy="4841886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800" dirty="0"/>
              <a:t>Choodari-Oskooei, et al. (2024) </a:t>
            </a:r>
            <a:r>
              <a:rPr lang="en-GB" sz="1800" dirty="0" err="1"/>
              <a:t>Multi-arm</a:t>
            </a:r>
            <a:r>
              <a:rPr lang="en-GB" sz="1800" dirty="0"/>
              <a:t> </a:t>
            </a:r>
            <a:r>
              <a:rPr lang="en-GB" sz="1800" dirty="0" err="1"/>
              <a:t>multi-stage</a:t>
            </a:r>
            <a:r>
              <a:rPr lang="en-GB" sz="1800" dirty="0"/>
              <a:t> (MAMS) randomised selection designs: impact of treatment selection rules on the operating characteristics. </a:t>
            </a:r>
            <a:r>
              <a:rPr lang="en-GB" sz="1800" i="1" dirty="0"/>
              <a:t>BMC Medical Research Methodology</a:t>
            </a:r>
            <a:r>
              <a:rPr lang="en-GB" sz="1800" dirty="0"/>
              <a:t> 24(124). DOI: </a:t>
            </a:r>
            <a:r>
              <a:rPr lang="en-GB" sz="1800" dirty="0">
                <a:hlinkClick r:id="rId2"/>
              </a:rPr>
              <a:t>10.1186/s12874-024-02247-w</a:t>
            </a:r>
            <a:endParaRPr lang="en-GB" sz="1800" dirty="0"/>
          </a:p>
          <a:p>
            <a:pPr marL="342900" indent="-342900">
              <a:buFont typeface="+mj-lt"/>
              <a:buAutoNum type="arabicPeriod"/>
            </a:pPr>
            <a:endParaRPr lang="en-GB" sz="1800" dirty="0"/>
          </a:p>
          <a:p>
            <a:pPr marL="342900" indent="-342900">
              <a:buFont typeface="+mj-lt"/>
              <a:buAutoNum type="arabicPeriod"/>
            </a:pPr>
            <a:r>
              <a:rPr lang="en-GB" sz="1800" dirty="0">
                <a:effectLst/>
                <a:ea typeface="Times New Roman" panose="02020603050405020304" pitchFamily="18" charset="0"/>
                <a:cs typeface="Courier"/>
              </a:rPr>
              <a:t>Pinkney. 2023. </a:t>
            </a:r>
            <a:r>
              <a:rPr lang="en-GB" sz="1800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Courier"/>
                <a:hlinkClick r:id="rId3"/>
              </a:rPr>
              <a:t>https://fundingawards.nihr.ac.uk/award/NIHR156728</a:t>
            </a:r>
            <a:endParaRPr lang="en-GB" sz="1800" dirty="0"/>
          </a:p>
          <a:p>
            <a:pPr marL="342900" indent="-342900">
              <a:buFont typeface="+mj-lt"/>
              <a:buAutoNum type="arabicPeriod"/>
            </a:pPr>
            <a:endParaRPr lang="en-GB" sz="1800" dirty="0"/>
          </a:p>
          <a:p>
            <a:pPr marL="342900" indent="-342900">
              <a:buFont typeface="+mj-lt"/>
              <a:buAutoNum type="arabicPeriod"/>
            </a:pPr>
            <a:r>
              <a:rPr lang="en-GB" sz="1800" dirty="0"/>
              <a:t>Choodari-Oskooei, et al. (2023) Facilities for optimizing and designing </a:t>
            </a:r>
            <a:r>
              <a:rPr lang="en-GB" sz="1800" dirty="0" err="1"/>
              <a:t>multi-arm</a:t>
            </a:r>
            <a:r>
              <a:rPr lang="en-GB" sz="1800" dirty="0"/>
              <a:t> </a:t>
            </a:r>
            <a:r>
              <a:rPr lang="en-GB" sz="1800" dirty="0" err="1"/>
              <a:t>multi-stage</a:t>
            </a:r>
            <a:r>
              <a:rPr lang="en-GB" sz="1800" dirty="0"/>
              <a:t> (MAMS) randomized controlled trials with binary outcomes. </a:t>
            </a:r>
            <a:r>
              <a:rPr lang="en-GB" sz="1800" i="1" dirty="0"/>
              <a:t>The Stata Journal</a:t>
            </a:r>
            <a:r>
              <a:rPr lang="en-GB" sz="1800" dirty="0"/>
              <a:t>; 23(3), 774–798. </a:t>
            </a:r>
            <a:r>
              <a:rPr lang="en-GB" sz="1800" dirty="0" err="1"/>
              <a:t>doi</a:t>
            </a:r>
            <a:r>
              <a:rPr lang="en-GB" sz="1800" dirty="0"/>
              <a:t>: </a:t>
            </a:r>
            <a:r>
              <a:rPr lang="en-GB" sz="1600" dirty="0">
                <a:hlinkClick r:id="rId4"/>
              </a:rPr>
              <a:t>https://doi.org/10.1177/1536867X231196295</a:t>
            </a:r>
            <a:endParaRPr lang="en-GB" sz="1800" dirty="0"/>
          </a:p>
          <a:p>
            <a:pPr marL="342900" indent="-342900">
              <a:buFont typeface="+mj-lt"/>
              <a:buAutoNum type="arabicPeriod"/>
            </a:pPr>
            <a:endParaRPr lang="en-GB" sz="1800" dirty="0"/>
          </a:p>
          <a:p>
            <a:pPr marL="342900" indent="-342900">
              <a:buFont typeface="+mj-lt"/>
              <a:buAutoNum type="arabicPeriod"/>
            </a:pPr>
            <a:r>
              <a:rPr lang="en-GB" sz="1800" dirty="0"/>
              <a:t>Choodari-Oskooei, et al. (2023) Treatment selection in </a:t>
            </a:r>
            <a:r>
              <a:rPr lang="en-GB" sz="1800" dirty="0" err="1"/>
              <a:t>multi-arm</a:t>
            </a:r>
            <a:r>
              <a:rPr lang="en-GB" sz="1800" dirty="0"/>
              <a:t> </a:t>
            </a:r>
            <a:r>
              <a:rPr lang="en-GB" sz="1800" dirty="0" err="1"/>
              <a:t>multi-stage</a:t>
            </a:r>
            <a:r>
              <a:rPr lang="en-GB" sz="1800" dirty="0"/>
              <a:t> designs: With application to a postpartum haemorrhage trial. </a:t>
            </a:r>
            <a:r>
              <a:rPr lang="en-GB" sz="1800" i="1" dirty="0"/>
              <a:t>Clinical Trials</a:t>
            </a:r>
            <a:r>
              <a:rPr lang="en-GB" sz="1800" dirty="0"/>
              <a:t>. 20(1):71-80. DOI: </a:t>
            </a:r>
            <a:r>
              <a:rPr lang="en-GB" sz="1800" dirty="0">
                <a:hlinkClick r:id="rId5"/>
              </a:rPr>
              <a:t>10.1177/17407745221136527</a:t>
            </a:r>
            <a:endParaRPr lang="en-GB" sz="1800" dirty="0"/>
          </a:p>
          <a:p>
            <a:pPr marL="342900" indent="-342900">
              <a:buFont typeface="+mj-lt"/>
              <a:buAutoNum type="arabicPeriod"/>
            </a:pPr>
            <a:endParaRPr lang="en-GB" sz="1800" dirty="0"/>
          </a:p>
          <a:p>
            <a:pPr marL="342900" indent="-342900">
              <a:buFont typeface="+mj-lt"/>
              <a:buAutoNum type="arabicPeriod"/>
            </a:pPr>
            <a:r>
              <a:rPr lang="en-GB" sz="1800" dirty="0"/>
              <a:t>Choodari-Oskooei, et al. (2022) </a:t>
            </a:r>
            <a:r>
              <a:rPr lang="en-GB" sz="1800" dirty="0" err="1"/>
              <a:t>Multi-arm</a:t>
            </a:r>
            <a:r>
              <a:rPr lang="en-GB" sz="1800" dirty="0"/>
              <a:t> </a:t>
            </a:r>
            <a:r>
              <a:rPr lang="en-GB" sz="1800" dirty="0" err="1"/>
              <a:t>multi-stage</a:t>
            </a:r>
            <a:r>
              <a:rPr lang="en-GB" sz="1800" dirty="0"/>
              <a:t> (MAMS) platform randomized clinical trials. In: Principles and Practice of Clinical Trials. Springer. DOI: </a:t>
            </a:r>
            <a:r>
              <a:rPr lang="en-GB" sz="1800" dirty="0">
                <a:hlinkClick r:id="rId6"/>
              </a:rPr>
              <a:t>10.1007/978-3-319-52677-5_110-1</a:t>
            </a:r>
            <a:endParaRPr lang="en-GB" sz="1800" dirty="0"/>
          </a:p>
          <a:p>
            <a:pPr marL="342900" indent="-342900">
              <a:buFont typeface="+mj-lt"/>
              <a:buAutoNum type="arabicPeriod"/>
            </a:pPr>
            <a:endParaRPr lang="en-GB" sz="1800" dirty="0">
              <a:effectLst/>
              <a:ea typeface="Times New Roman" panose="02020603050405020304" pitchFamily="18" charset="0"/>
              <a:cs typeface="Courier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800" dirty="0">
                <a:effectLst/>
                <a:ea typeface="Times New Roman" panose="02020603050405020304" pitchFamily="18" charset="0"/>
                <a:cs typeface="Courier"/>
              </a:rPr>
              <a:t>Royston, et al. (2003) Novel designs for </a:t>
            </a:r>
            <a:r>
              <a:rPr lang="en-GB" sz="1800" dirty="0" err="1">
                <a:effectLst/>
                <a:ea typeface="Times New Roman" panose="02020603050405020304" pitchFamily="18" charset="0"/>
                <a:cs typeface="Courier"/>
              </a:rPr>
              <a:t>multi-arm</a:t>
            </a:r>
            <a:r>
              <a:rPr lang="en-GB" sz="1800" dirty="0">
                <a:effectLst/>
                <a:ea typeface="Times New Roman" panose="02020603050405020304" pitchFamily="18" charset="0"/>
                <a:cs typeface="Courier"/>
              </a:rPr>
              <a:t> clinical trials with survival outcomes with an application in ovarian cancer. Statistics in Medicine. 22:2239–2256. </a:t>
            </a:r>
            <a:r>
              <a:rPr lang="pt-BR" sz="1800" dirty="0"/>
              <a:t>doi: </a:t>
            </a:r>
            <a:r>
              <a:rPr lang="pt-BR" sz="1800" dirty="0">
                <a:hlinkClick r:id="rId7"/>
              </a:rPr>
              <a:t>10.1002/sim.143</a:t>
            </a:r>
            <a:r>
              <a:rPr lang="pt-BR" sz="1800" dirty="0"/>
              <a:t> </a:t>
            </a:r>
            <a:endParaRPr lang="en-GB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/>
          </a:p>
          <a:p>
            <a:endParaRPr lang="en-GB" sz="1800" dirty="0"/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095E4BC1-C924-BFDA-A235-C7B3884C9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F6B5789B-E694-4680-A2C1-FB39E0578FB7}" type="slidenum">
              <a:rPr lang="en-GB" sz="1600" smtClean="0"/>
              <a:t>26</a:t>
            </a:fld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9553770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5640" y="2564904"/>
            <a:ext cx="5832648" cy="648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latin typeface="+mj-lt"/>
              </a:rPr>
              <a:t>Thank you for your attention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60174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403EAA97-8B15-428B-9341-BF671DA8BB46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412340" y="184511"/>
            <a:ext cx="11474823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en-GB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Step 1 leads us to </a:t>
            </a:r>
            <a:r>
              <a:rPr lang="en-GB" alt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optimal</a:t>
            </a:r>
            <a:r>
              <a:rPr lang="en-GB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MAMS</a:t>
            </a:r>
            <a:r>
              <a:rPr lang="en-GB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designs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1" name="Content Placeholder 2">
                <a:extLst>
                  <a:ext uri="{FF2B5EF4-FFF2-40B4-BE49-F238E27FC236}">
                    <a16:creationId xmlns:a16="http://schemas.microsoft.com/office/drawing/2014/main" id="{333694C0-0DB4-46FE-BDE2-45CFFA6CEFFD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 bwMode="auto">
              <a:xfrm>
                <a:off x="191344" y="908621"/>
                <a:ext cx="11958571" cy="5328691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>
                  <a:spcBef>
                    <a:spcPts val="1200"/>
                  </a:spcBef>
                  <a:spcAft>
                    <a:spcPts val="1200"/>
                  </a:spcAft>
                  <a:defRPr/>
                </a:pPr>
                <a:r>
                  <a:rPr lang="en-GB" alt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Biggest challenge is to find a “universal” optimality criterion.</a:t>
                </a:r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  <a:defRPr/>
                </a:pPr>
                <a:r>
                  <a:rPr lang="en-GB" alt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Efficient designs minimise the expected sample size (ESS) under a certain scenario</a:t>
                </a:r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  <a:defRPr/>
                </a:pPr>
                <a:r>
                  <a:rPr lang="en-GB" alt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Common choices are:</a:t>
                </a:r>
              </a:p>
              <a:p>
                <a:pPr lvl="1">
                  <a:spcBef>
                    <a:spcPts val="1200"/>
                  </a:spcBef>
                  <a:spcAft>
                    <a:spcPts val="1200"/>
                  </a:spcAft>
                  <a:defRPr/>
                </a:pPr>
                <a:r>
                  <a:rPr lang="en-GB" alt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minimax: designs with smallest ESS under the alternative hypothesis for all comparisons</a:t>
                </a:r>
              </a:p>
              <a:p>
                <a:pPr lvl="1">
                  <a:spcBef>
                    <a:spcPts val="1200"/>
                  </a:spcBef>
                  <a:spcAft>
                    <a:spcPts val="1200"/>
                  </a:spcAft>
                  <a:defRPr/>
                </a:pPr>
                <a:r>
                  <a:rPr lang="en-GB" alt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null-optimal: designs with smallest ESS under the null hypothesis for all comparisons</a:t>
                </a:r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  <a:defRPr/>
                </a:pPr>
                <a:r>
                  <a:rPr lang="en-GB" altLang="en-US" sz="22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Admissible</a:t>
                </a:r>
                <a:r>
                  <a:rPr lang="en-GB" alt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designs minimise a weighted sum of these two measures:</a:t>
                </a:r>
              </a:p>
              <a:p>
                <a:pPr marL="0" indent="0" algn="ctr">
                  <a:spcBef>
                    <a:spcPts val="1200"/>
                  </a:spcBef>
                  <a:spcAft>
                    <a:spcPts val="1200"/>
                  </a:spcAft>
                  <a:buNone/>
                  <a:defRPr/>
                </a:pPr>
                <a14:m>
                  <m:oMath xmlns:m="http://schemas.openxmlformats.org/officeDocument/2006/math">
                    <m:r>
                      <a:rPr lang="en-GB" altLang="en-US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en-GB" altLang="en-US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altLang="en-US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  <m:r>
                      <a:rPr lang="en-GB" altLang="en-US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  <m:r>
                      <a:rPr lang="en-GB" altLang="en-US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d>
                      <m:dPr>
                        <m:ctrlPr>
                          <a:rPr lang="en-GB" altLang="en-US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altLang="en-US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  <m:e>
                        <m:sSub>
                          <m:sSubPr>
                            <m:ctrlPr>
                              <a:rPr lang="en-GB" altLang="en-US" sz="2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GB" altLang="en-US" sz="2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GB" altLang="en-US" sz="2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altLang="en-US" sz="2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ctrlPr>
                          <a:rPr lang="en-GB" altLang="en-US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altLang="en-US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1−</m:t>
                        </m:r>
                        <m:r>
                          <a:rPr lang="en-GB" altLang="en-US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</m:d>
                    <m:r>
                      <a:rPr lang="en-GB" altLang="en-US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GB" altLang="en-US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en-GB" altLang="en-US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GB" altLang="en-US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GB" altLang="en-US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</m:oMath>
                </a14:m>
                <a:r>
                  <a:rPr lang="en-GB" altLang="en-US" sz="22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altLang="en-US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b>
                        <m:r>
                          <a:rPr lang="en-GB" altLang="en-US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alt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)	</a:t>
                </a:r>
                <a14:m>
                  <m:oMath xmlns:m="http://schemas.openxmlformats.org/officeDocument/2006/math">
                    <m:r>
                      <a:rPr lang="en-GB" altLang="en-US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  <m:r>
                      <a:rPr lang="en-GB" alt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GB" alt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alt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GB" altLang="en-US" sz="22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which is prespecified</a:t>
                </a:r>
              </a:p>
            </p:txBody>
          </p:sp>
        </mc:Choice>
        <mc:Fallback xmlns="">
          <p:sp>
            <p:nvSpPr>
              <p:cNvPr id="17411" name="Content Placeholder 2">
                <a:extLst>
                  <a:ext uri="{FF2B5EF4-FFF2-40B4-BE49-F238E27FC236}">
                    <a16:creationId xmlns:a16="http://schemas.microsoft.com/office/drawing/2014/main" id="{333694C0-0DB4-46FE-BDE2-45CFFA6CEF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 bwMode="auto">
              <a:xfrm>
                <a:off x="191344" y="908621"/>
                <a:ext cx="11958571" cy="5328691"/>
              </a:xfrm>
              <a:prstGeom prst="rect">
                <a:avLst/>
              </a:prstGeom>
              <a:blipFill>
                <a:blip r:embed="rId3"/>
                <a:stretch>
                  <a:fillRect l="-561" t="-6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A84EAACA-53FB-15A1-B40A-728D4368D18A}"/>
              </a:ext>
            </a:extLst>
          </p:cNvPr>
          <p:cNvGrpSpPr/>
          <p:nvPr/>
        </p:nvGrpSpPr>
        <p:grpSpPr>
          <a:xfrm>
            <a:off x="7392144" y="5842301"/>
            <a:ext cx="4070345" cy="467019"/>
            <a:chOff x="6999514" y="6270171"/>
            <a:chExt cx="4070345" cy="467019"/>
          </a:xfrm>
        </p:grpSpPr>
        <p:sp>
          <p:nvSpPr>
            <p:cNvPr id="3" name="Callout: Line with Accent Bar 2">
              <a:extLst>
                <a:ext uri="{FF2B5EF4-FFF2-40B4-BE49-F238E27FC236}">
                  <a16:creationId xmlns:a16="http://schemas.microsoft.com/office/drawing/2014/main" id="{AFC3E71B-A330-7862-5164-8F05366E85E3}"/>
                </a:ext>
              </a:extLst>
            </p:cNvPr>
            <p:cNvSpPr/>
            <p:nvPr/>
          </p:nvSpPr>
          <p:spPr>
            <a:xfrm>
              <a:off x="7079746" y="6270171"/>
              <a:ext cx="2480166" cy="467019"/>
            </a:xfrm>
            <a:prstGeom prst="accentCallout1">
              <a:avLst>
                <a:gd name="adj1" fmla="val 49052"/>
                <a:gd name="adj2" fmla="val -5552"/>
                <a:gd name="adj3" fmla="val -94243"/>
                <a:gd name="adj4" fmla="val -146670"/>
              </a:avLst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D040CCE-C211-360B-FF36-66838DB9673A}"/>
                </a:ext>
              </a:extLst>
            </p:cNvPr>
            <p:cNvSpPr txBox="1"/>
            <p:nvPr/>
          </p:nvSpPr>
          <p:spPr>
            <a:xfrm>
              <a:off x="6999514" y="6270171"/>
              <a:ext cx="40703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dirty="0"/>
                <a:t>Loss function used in </a:t>
              </a:r>
              <a:r>
                <a:rPr lang="en-GB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nstagebinopt</a:t>
              </a:r>
              <a:endParaRPr lang="en-GB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18D1A-F225-39ED-79AA-0A95393F5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z="1800" smtClean="0"/>
              <a:t>28</a:t>
            </a:fld>
            <a:endParaRPr lang="en-GB" sz="1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E45A9D7C-F768-4E85-A631-5570C2BA27CA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859012" y="161501"/>
            <a:ext cx="11069636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GB" altLang="en-US" sz="3200" b="1" dirty="0"/>
              <a:t>8-arm 3-stage null-optimal, minimax and admissible designs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551B6D6D-F199-4460-B994-799FB241239E}"/>
              </a:ext>
            </a:extLst>
          </p:cNvPr>
          <p:cNvSpPr>
            <a:spLocks/>
          </p:cNvSpPr>
          <p:nvPr/>
        </p:nvSpPr>
        <p:spPr bwMode="auto">
          <a:xfrm>
            <a:off x="1992313" y="4076700"/>
            <a:ext cx="82296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562100" indent="-228600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1981200" indent="-228600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438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895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352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10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062629D-FE1B-4D82-AF4B-8C2204E027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99548"/>
              </p:ext>
            </p:extLst>
          </p:nvPr>
        </p:nvGraphicFramePr>
        <p:xfrm>
          <a:off x="263352" y="783124"/>
          <a:ext cx="11593288" cy="4089306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362719949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82054892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583875066"/>
                    </a:ext>
                  </a:extLst>
                </a:gridCol>
              </a:tblGrid>
              <a:tr h="826015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Design</a:t>
                      </a:r>
                      <a:r>
                        <a:rPr lang="en-GB" sz="18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*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54" marR="91454" marT="45716" marB="4571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Stage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54" marR="91454" marT="45716" marB="4571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Overall Type-1 error (FWER)</a:t>
                      </a:r>
                    </a:p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(One-sided)</a:t>
                      </a:r>
                    </a:p>
                  </a:txBody>
                  <a:tcPr marL="91454" marR="91454" marT="45716" marB="4571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Overall</a:t>
                      </a:r>
                    </a:p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power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54" marR="91454" marT="45716" marB="4571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Stage 1 </a:t>
                      </a:r>
                    </a:p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Sample size</a:t>
                      </a:r>
                    </a:p>
                  </a:txBody>
                  <a:tcPr marL="91454" marR="91454" marT="45716" marB="4571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Stage 2 </a:t>
                      </a:r>
                    </a:p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Sample size</a:t>
                      </a:r>
                    </a:p>
                  </a:txBody>
                  <a:tcPr marL="91454" marR="91454" marT="45716" marB="4571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Maximum </a:t>
                      </a:r>
                    </a:p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Sample size</a:t>
                      </a:r>
                    </a:p>
                  </a:txBody>
                  <a:tcPr marL="91454" marR="91454" marT="45716" marB="4571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E(N|H</a:t>
                      </a:r>
                      <a:r>
                        <a:rPr lang="en-GB" sz="1800" baseline="-25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</a:t>
                      </a:r>
                      <a:r>
                        <a:rPr lang="en-GB" sz="18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)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54" marR="91454" marT="45716" marB="4571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E(N|H</a:t>
                      </a:r>
                      <a:r>
                        <a:rPr lang="en-GB" sz="1800" baseline="-25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n-GB" sz="18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)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54" marR="91454" marT="45716" marB="4571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4221">
                <a:tc>
                  <a:txBody>
                    <a:bodyPr/>
                    <a:lstStyle/>
                    <a:p>
                      <a:r>
                        <a:rPr lang="en-GB" sz="1800" b="1" dirty="0">
                          <a:latin typeface="Calibri" panose="020F0502020204030204" pitchFamily="34" charset="0"/>
                        </a:rPr>
                        <a:t>Null-optimal</a:t>
                      </a:r>
                      <a:r>
                        <a:rPr lang="en-GB" sz="18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**</a:t>
                      </a:r>
                      <a:endParaRPr lang="en-GB" sz="1800" b="1" dirty="0"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latin typeface="Calibri" panose="020F0502020204030204" pitchFamily="34" charset="0"/>
                        </a:rPr>
                        <a:t>(min.</a:t>
                      </a:r>
                      <a:r>
                        <a:rPr lang="en-GB" sz="1800" b="1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E(N|H</a:t>
                      </a:r>
                      <a:r>
                        <a:rPr lang="en-GB" sz="1800" baseline="-25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</a:t>
                      </a:r>
                      <a:r>
                        <a:rPr lang="en-GB" sz="18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))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54" marR="91454" marT="45716" marB="4571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1454" marR="91454" marT="45716" marB="4571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Calibri" panose="020F0502020204030204" pitchFamily="34" charset="0"/>
                        </a:rPr>
                        <a:t>0.025</a:t>
                      </a:r>
                      <a:endParaRPr lang="en-GB" sz="1800" dirty="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54" marR="91454" marT="45716" marB="4571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Calibri" panose="020F0502020204030204" pitchFamily="34" charset="0"/>
                        </a:rPr>
                        <a:t>0.85</a:t>
                      </a:r>
                    </a:p>
                  </a:txBody>
                  <a:tcPr marL="91454" marR="91454" marT="45716" marB="4571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2717 </a:t>
                      </a:r>
                    </a:p>
                  </a:txBody>
                  <a:tcPr marL="91454" marR="91454" marT="45716" marB="4571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4509 </a:t>
                      </a:r>
                    </a:p>
                  </a:txBody>
                  <a:tcPr marL="91454" marR="91454" marT="45716" marB="4571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9135</a:t>
                      </a:r>
                    </a:p>
                  </a:txBody>
                  <a:tcPr marL="91454" marR="91454" marT="45716" marB="4571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Calibri" panose="020F0502020204030204" pitchFamily="34" charset="0"/>
                        </a:rPr>
                        <a:t>4658</a:t>
                      </a:r>
                    </a:p>
                  </a:txBody>
                  <a:tcPr marL="91454" marR="91454" marT="45716" marB="4571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Calibri" panose="020F0502020204030204" pitchFamily="34" charset="0"/>
                        </a:rPr>
                        <a:t>8667</a:t>
                      </a:r>
                    </a:p>
                  </a:txBody>
                  <a:tcPr marL="91454" marR="91454" marT="45716" marB="4571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5776">
                <a:tc>
                  <a:txBody>
                    <a:bodyPr/>
                    <a:lstStyle/>
                    <a:p>
                      <a:r>
                        <a:rPr lang="en-GB" sz="1800" b="1" dirty="0">
                          <a:latin typeface="Calibri" panose="020F0502020204030204" pitchFamily="34" charset="0"/>
                        </a:rPr>
                        <a:t>Minimax</a:t>
                      </a:r>
                      <a:r>
                        <a:rPr lang="en-GB" sz="18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***</a:t>
                      </a:r>
                      <a:endParaRPr lang="en-GB" sz="1800" b="1" dirty="0"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latin typeface="Calibri" panose="020F0502020204030204" pitchFamily="34" charset="0"/>
                        </a:rPr>
                        <a:t>(min.</a:t>
                      </a:r>
                      <a:r>
                        <a:rPr lang="en-GB" sz="1800" b="1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E(N|H</a:t>
                      </a:r>
                      <a:r>
                        <a:rPr lang="en-GB" sz="1800" baseline="-25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n-GB" sz="18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))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54" marR="91454" marT="45716" marB="4571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1454" marR="91454" marT="45716" marB="4571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Calibri" panose="020F0502020204030204" pitchFamily="34" charset="0"/>
                        </a:rPr>
                        <a:t>0.025</a:t>
                      </a:r>
                      <a:endParaRPr lang="en-GB" sz="1800" dirty="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54" marR="91454" marT="45716" marB="4571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Calibri" panose="020F0502020204030204" pitchFamily="34" charset="0"/>
                        </a:rPr>
                        <a:t>0.85</a:t>
                      </a:r>
                    </a:p>
                  </a:txBody>
                  <a:tcPr marL="91454" marR="91454" marT="45716" marB="4571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5454</a:t>
                      </a:r>
                    </a:p>
                  </a:txBody>
                  <a:tcPr marL="91454" marR="91454" marT="45716" marB="4571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7677</a:t>
                      </a:r>
                    </a:p>
                  </a:txBody>
                  <a:tcPr marL="91454" marR="91454" marT="45716" marB="4571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7847</a:t>
                      </a:r>
                    </a:p>
                  </a:txBody>
                  <a:tcPr marL="91454" marR="91454" marT="45716" marB="4571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Calibri" panose="020F0502020204030204" pitchFamily="34" charset="0"/>
                        </a:rPr>
                        <a:t>6506</a:t>
                      </a:r>
                    </a:p>
                  </a:txBody>
                  <a:tcPr marL="91454" marR="91454" marT="45716" marB="4571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Calibri" panose="020F0502020204030204" pitchFamily="34" charset="0"/>
                        </a:rPr>
                        <a:t>7824</a:t>
                      </a:r>
                    </a:p>
                  </a:txBody>
                  <a:tcPr marL="91454" marR="91454" marT="45716" marB="4571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4917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latin typeface="Calibri" panose="020F0502020204030204" pitchFamily="34" charset="0"/>
                        </a:rPr>
                        <a:t>Admissible</a:t>
                      </a:r>
                    </a:p>
                  </a:txBody>
                  <a:tcPr marL="91454" marR="91454" marT="45716" marB="4571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1454" marR="91454" marT="45716" marB="4571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Calibri" panose="020F0502020204030204" pitchFamily="34" charset="0"/>
                        </a:rPr>
                        <a:t>0.025</a:t>
                      </a:r>
                      <a:endParaRPr lang="en-GB" sz="1800" dirty="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54" marR="91454" marT="45716" marB="4571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Calibri" panose="020F0502020204030204" pitchFamily="34" charset="0"/>
                        </a:rPr>
                        <a:t>0.85</a:t>
                      </a:r>
                    </a:p>
                  </a:txBody>
                  <a:tcPr marL="91454" marR="91454" marT="45716" marB="4571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2358</a:t>
                      </a:r>
                    </a:p>
                  </a:txBody>
                  <a:tcPr marL="91454" marR="91454" marT="45716" marB="4571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4995</a:t>
                      </a:r>
                    </a:p>
                  </a:txBody>
                  <a:tcPr marL="91454" marR="91454" marT="45716" marB="4571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8847</a:t>
                      </a:r>
                    </a:p>
                  </a:txBody>
                  <a:tcPr marL="91454" marR="91454" marT="45716" marB="4571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Calibri" panose="020F0502020204030204" pitchFamily="34" charset="0"/>
                        </a:rPr>
                        <a:t>4683</a:t>
                      </a:r>
                    </a:p>
                  </a:txBody>
                  <a:tcPr marL="91454" marR="91454" marT="45716" marB="4571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Calibri" panose="020F0502020204030204" pitchFamily="34" charset="0"/>
                        </a:rPr>
                        <a:t>8438</a:t>
                      </a:r>
                    </a:p>
                  </a:txBody>
                  <a:tcPr marL="91454" marR="91454" marT="45716" marB="4571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8943361"/>
                  </a:ext>
                </a:extLst>
              </a:tr>
            </a:tbl>
          </a:graphicData>
        </a:graphic>
      </p:graphicFrame>
      <p:sp>
        <p:nvSpPr>
          <p:cNvPr id="24634" name="TextBox 2">
            <a:extLst>
              <a:ext uri="{FF2B5EF4-FFF2-40B4-BE49-F238E27FC236}">
                <a16:creationId xmlns:a16="http://schemas.microsoft.com/office/drawing/2014/main" id="{77E11178-8500-4DC7-A0A0-B5A0F18AC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4976481"/>
            <a:ext cx="11856640" cy="99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buNone/>
            </a:pPr>
            <a:r>
              <a:rPr lang="en-GB" altLang="en-US" sz="1400" dirty="0">
                <a:solidFill>
                  <a:srgbClr val="C00000"/>
                </a:solidFill>
                <a:latin typeface="Calibri" panose="020F0502020204030204" pitchFamily="34" charset="0"/>
              </a:rPr>
              <a:t>*</a:t>
            </a:r>
            <a:r>
              <a:rPr lang="en-GB" altLang="en-US" sz="1400" dirty="0">
                <a:latin typeface="Calibri" panose="020F0502020204030204" pitchFamily="34" charset="0"/>
              </a:rPr>
              <a:t>) </a:t>
            </a:r>
            <a:r>
              <a:rPr lang="en-GB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nstagebinopt</a:t>
            </a:r>
            <a:r>
              <a:rPr lang="en-GB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alpha(0.025) power(0.85)</a:t>
            </a:r>
            <a:r>
              <a:rPr lang="en-GB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fwer</a:t>
            </a:r>
            <a:r>
              <a:rPr lang="en-GB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nstage</a:t>
            </a:r>
            <a:r>
              <a:rPr lang="en-GB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(3) arms(8) theta0(0) theta1(-0.05) </a:t>
            </a:r>
            <a:r>
              <a:rPr lang="en-GB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ctrlp</a:t>
            </a:r>
            <a:r>
              <a:rPr lang="en-GB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(0.15) </a:t>
            </a:r>
            <a:r>
              <a:rPr lang="en-GB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ltfu</a:t>
            </a:r>
            <a:r>
              <a:rPr lang="en-GB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(0.04) fu(4) </a:t>
            </a:r>
            <a:r>
              <a:rPr lang="en-GB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accrate</a:t>
            </a:r>
            <a:r>
              <a:rPr lang="en-GB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(118 248 248) </a:t>
            </a:r>
            <a:r>
              <a:rPr lang="en-GB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aratio</a:t>
            </a:r>
            <a:r>
              <a:rPr lang="en-GB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(0.5) plot</a:t>
            </a:r>
            <a:endParaRPr lang="en-GB" altLang="en-US" sz="1400" dirty="0">
              <a:latin typeface="Calibri" panose="020F0502020204030204" pitchFamily="34" charset="0"/>
            </a:endParaRPr>
          </a:p>
          <a:p>
            <a:pPr>
              <a:buNone/>
            </a:pPr>
            <a:r>
              <a:rPr lang="en-GB" altLang="en-US" sz="1400" dirty="0">
                <a:solidFill>
                  <a:srgbClr val="C00000"/>
                </a:solidFill>
                <a:latin typeface="Calibri" panose="020F0502020204030204" pitchFamily="34" charset="0"/>
              </a:rPr>
              <a:t>**</a:t>
            </a:r>
            <a:r>
              <a:rPr lang="en-GB" altLang="en-US" sz="1400" dirty="0">
                <a:latin typeface="Calibri" panose="020F0502020204030204" pitchFamily="34" charset="0"/>
              </a:rPr>
              <a:t>) </a:t>
            </a:r>
            <a:r>
              <a:rPr lang="en-GB" alt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nstagebin</a:t>
            </a:r>
            <a:r>
              <a:rPr lang="en-GB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alpha(0.27 0.14 0.004) power(0.99 0.99 0.85) </a:t>
            </a:r>
            <a:r>
              <a:rPr lang="en-GB" alt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nstage</a:t>
            </a:r>
            <a:r>
              <a:rPr lang="en-GB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(3) theta0(0) theta1(-0.05) </a:t>
            </a:r>
            <a:r>
              <a:rPr lang="en-GB" alt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ctrlp</a:t>
            </a:r>
            <a:r>
              <a:rPr lang="en-GB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(0.15) arms(8 8 8) </a:t>
            </a:r>
            <a:r>
              <a:rPr lang="en-GB" alt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ltfu</a:t>
            </a:r>
            <a:r>
              <a:rPr lang="en-GB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(0.04) fu(4) </a:t>
            </a:r>
            <a:r>
              <a:rPr lang="en-GB" alt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accrate</a:t>
            </a:r>
            <a:r>
              <a:rPr lang="en-GB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(118 248 248) </a:t>
            </a:r>
            <a:r>
              <a:rPr lang="en-GB" alt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aratio</a:t>
            </a:r>
            <a:r>
              <a:rPr lang="en-GB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(0.5) </a:t>
            </a:r>
            <a:r>
              <a:rPr lang="en-GB" alt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tunit</a:t>
            </a:r>
            <a:r>
              <a:rPr lang="en-GB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(4) 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4998F1-1D8A-1399-59F8-35C31BFC6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z="1800" smtClean="0"/>
              <a:t>29</a:t>
            </a:fld>
            <a:endParaRPr lang="en-GB" sz="1800" dirty="0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2420421C-54B9-AC13-1D55-B17DE18CF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1824" y="5973677"/>
            <a:ext cx="705678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buNone/>
            </a:pPr>
            <a:r>
              <a:rPr lang="en-GB" altLang="en-US" sz="1400" dirty="0">
                <a:solidFill>
                  <a:srgbClr val="C00000"/>
                </a:solidFill>
                <a:latin typeface="Calibri" panose="020F0502020204030204" pitchFamily="34" charset="0"/>
              </a:rPr>
              <a:t>***</a:t>
            </a:r>
            <a:r>
              <a:rPr lang="en-GB" altLang="en-US" sz="1400" dirty="0">
                <a:latin typeface="Calibri" panose="020F0502020204030204" pitchFamily="34" charset="0"/>
              </a:rPr>
              <a:t>) </a:t>
            </a:r>
            <a:r>
              <a:rPr lang="en-GB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nstagebin</a:t>
            </a:r>
            <a:r>
              <a:rPr lang="en-GB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alpha(0.31 0.16 0.005) power(0.93 0.93 0.92) </a:t>
            </a:r>
            <a:r>
              <a:rPr lang="en-GB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nstage</a:t>
            </a:r>
            <a:r>
              <a:rPr lang="en-GB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(3) theta0(0) theta1(-0.05) </a:t>
            </a:r>
            <a:r>
              <a:rPr lang="en-GB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ctrlp</a:t>
            </a:r>
            <a:r>
              <a:rPr lang="en-GB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(0.15) arms(8 8 8) </a:t>
            </a:r>
            <a:r>
              <a:rPr lang="en-GB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ltfu</a:t>
            </a:r>
            <a:r>
              <a:rPr lang="en-GB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(0.04) fu(4) </a:t>
            </a:r>
            <a:r>
              <a:rPr lang="en-GB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accrate</a:t>
            </a:r>
            <a:r>
              <a:rPr lang="en-GB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(118 248 248) </a:t>
            </a:r>
            <a:r>
              <a:rPr lang="en-GB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aratio</a:t>
            </a:r>
            <a:r>
              <a:rPr lang="en-GB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(0.5) </a:t>
            </a:r>
            <a:r>
              <a:rPr lang="en-GB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tunit</a:t>
            </a:r>
            <a:r>
              <a:rPr lang="en-GB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(4) ess</a:t>
            </a:r>
            <a:endParaRPr lang="en-GB" altLang="en-US" sz="14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5-Point Star 33"/>
          <p:cNvSpPr/>
          <p:nvPr/>
        </p:nvSpPr>
        <p:spPr>
          <a:xfrm>
            <a:off x="10416480" y="5951628"/>
            <a:ext cx="891530" cy="789740"/>
          </a:xfrm>
          <a:prstGeom prst="star5">
            <a:avLst/>
          </a:prstGeom>
          <a:solidFill>
            <a:srgbClr val="FFC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128809"/>
            <a:ext cx="11777639" cy="648742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2"/>
                </a:solidFill>
              </a:rPr>
              <a:t>M</a:t>
            </a:r>
            <a:r>
              <a:rPr lang="en-GB" dirty="0"/>
              <a:t>ulti-</a:t>
            </a:r>
            <a:r>
              <a:rPr lang="en-GB" dirty="0">
                <a:solidFill>
                  <a:schemeClr val="accent2"/>
                </a:solidFill>
              </a:rPr>
              <a:t>A</a:t>
            </a:r>
            <a:r>
              <a:rPr lang="en-GB" dirty="0"/>
              <a:t>rm </a:t>
            </a:r>
            <a:r>
              <a:rPr lang="en-GB" dirty="0">
                <a:solidFill>
                  <a:schemeClr val="accent2"/>
                </a:solidFill>
              </a:rPr>
              <a:t>M</a:t>
            </a:r>
            <a:r>
              <a:rPr lang="en-GB" dirty="0"/>
              <a:t>ulti-</a:t>
            </a:r>
            <a:r>
              <a:rPr lang="en-GB" dirty="0">
                <a:solidFill>
                  <a:schemeClr val="accent2"/>
                </a:solidFill>
              </a:rPr>
              <a:t>S</a:t>
            </a:r>
            <a:r>
              <a:rPr lang="en-GB" dirty="0"/>
              <a:t>tage (</a:t>
            </a:r>
            <a:r>
              <a:rPr lang="en-GB" i="1" dirty="0">
                <a:solidFill>
                  <a:schemeClr val="accent2"/>
                </a:solidFill>
              </a:rPr>
              <a:t>MAMS</a:t>
            </a:r>
            <a:r>
              <a:rPr lang="en-GB" dirty="0"/>
              <a:t>) designs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714" y="660017"/>
            <a:ext cx="8627514" cy="5400599"/>
          </a:xfrm>
        </p:spPr>
        <p:txBody>
          <a:bodyPr>
            <a:noAutofit/>
          </a:bodyPr>
          <a:lstStyle/>
          <a:p>
            <a:pPr marL="265113" indent="-265113">
              <a:tabLst>
                <a:tab pos="354013" algn="l"/>
              </a:tabLst>
            </a:pPr>
            <a:r>
              <a:rPr lang="en-GB" b="0" dirty="0">
                <a:solidFill>
                  <a:schemeClr val="tx1"/>
                </a:solidFill>
              </a:rPr>
              <a:t> Methods by Royston et al. (2003)</a:t>
            </a:r>
          </a:p>
          <a:p>
            <a:pPr lvl="1"/>
            <a:r>
              <a:rPr lang="en-GB" sz="2400" dirty="0">
                <a:solidFill>
                  <a:schemeClr val="tx1"/>
                </a:solidFill>
              </a:rPr>
              <a:t>For time-to-event outcomes</a:t>
            </a:r>
          </a:p>
          <a:p>
            <a:pPr lvl="1"/>
            <a:endParaRPr lang="en-GB" sz="1000" dirty="0">
              <a:solidFill>
                <a:schemeClr val="tx1"/>
              </a:solidFill>
            </a:endParaRPr>
          </a:p>
          <a:p>
            <a:pPr marL="176213" indent="-176213"/>
            <a:r>
              <a:rPr lang="en-GB" b="0" dirty="0">
                <a:solidFill>
                  <a:schemeClr val="tx1"/>
                </a:solidFill>
              </a:rPr>
              <a:t> Context: Randomised clinical trials </a:t>
            </a:r>
          </a:p>
          <a:p>
            <a:pPr lvl="1"/>
            <a:r>
              <a:rPr lang="en-GB" b="0" dirty="0">
                <a:solidFill>
                  <a:schemeClr val="tx1"/>
                </a:solidFill>
              </a:rPr>
              <a:t>Efficacy and safety of new interventions in a defined population </a:t>
            </a:r>
          </a:p>
          <a:p>
            <a:pPr lvl="1"/>
            <a:endParaRPr lang="en-GB" b="0" dirty="0">
              <a:solidFill>
                <a:schemeClr val="tx1"/>
              </a:solidFill>
            </a:endParaRPr>
          </a:p>
          <a:p>
            <a:pPr marL="176213" indent="-176213"/>
            <a:r>
              <a:rPr lang="en-GB" b="0" dirty="0">
                <a:solidFill>
                  <a:schemeClr val="tx1"/>
                </a:solidFill>
              </a:rPr>
              <a:t> Control of operating characteristics are important</a:t>
            </a:r>
          </a:p>
          <a:p>
            <a:pPr lvl="1"/>
            <a:r>
              <a:rPr lang="en-GB" dirty="0"/>
              <a:t>Probability of false positive (Type I error) </a:t>
            </a:r>
          </a:p>
          <a:p>
            <a:pPr lvl="2"/>
            <a:r>
              <a:rPr lang="en-GB" dirty="0"/>
              <a:t>Of interest to regulators and reviewers</a:t>
            </a:r>
          </a:p>
          <a:p>
            <a:pPr lvl="1"/>
            <a:r>
              <a:rPr lang="en-GB" dirty="0"/>
              <a:t>Probability of true positive (Power)</a:t>
            </a:r>
          </a:p>
          <a:p>
            <a:pPr lvl="2"/>
            <a:r>
              <a:rPr lang="en-GB" dirty="0"/>
              <a:t>Of interest to funders  </a:t>
            </a:r>
          </a:p>
          <a:p>
            <a:pPr marL="457189" lvl="1" indent="0">
              <a:buNone/>
            </a:pPr>
            <a:endParaRPr lang="en-GB" b="0" dirty="0">
              <a:solidFill>
                <a:schemeClr val="tx1"/>
              </a:solidFill>
            </a:endParaRPr>
          </a:p>
          <a:p>
            <a:pPr marL="176213" indent="-176213"/>
            <a:r>
              <a:rPr lang="en-GB" b="0" dirty="0">
                <a:solidFill>
                  <a:schemeClr val="tx1"/>
                </a:solidFill>
              </a:rPr>
              <a:t> Multiple research arms vs a common control arm</a:t>
            </a:r>
          </a:p>
          <a:p>
            <a:endParaRPr lang="en-GB" b="0" dirty="0">
              <a:solidFill>
                <a:schemeClr val="tx1"/>
              </a:solidFill>
            </a:endParaRPr>
          </a:p>
          <a:p>
            <a:pPr marL="354013" indent="-354013"/>
            <a:r>
              <a:rPr lang="en-GB" b="0" dirty="0">
                <a:solidFill>
                  <a:schemeClr val="tx1"/>
                </a:solidFill>
              </a:rPr>
              <a:t>MAMS design has many advantages and challenges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7824192" y="3278948"/>
            <a:ext cx="3003407" cy="1224136"/>
            <a:chOff x="4644008" y="3278948"/>
            <a:chExt cx="3003407" cy="1224136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6927335" y="3278948"/>
              <a:ext cx="0" cy="1224136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uppierung 5"/>
            <p:cNvGrpSpPr/>
            <p:nvPr/>
          </p:nvGrpSpPr>
          <p:grpSpPr>
            <a:xfrm>
              <a:off x="4644008" y="3278948"/>
              <a:ext cx="3003407" cy="1224136"/>
              <a:chOff x="4644008" y="3278948"/>
              <a:chExt cx="3003407" cy="1224136"/>
            </a:xfrm>
          </p:grpSpPr>
          <p:cxnSp>
            <p:nvCxnSpPr>
              <p:cNvPr id="20" name="Straight Arrow Connector 19"/>
              <p:cNvCxnSpPr/>
              <p:nvPr/>
            </p:nvCxnSpPr>
            <p:spPr>
              <a:xfrm>
                <a:off x="6567295" y="3278948"/>
                <a:ext cx="0" cy="1224136"/>
              </a:xfrm>
              <a:prstGeom prst="straightConnector1">
                <a:avLst/>
              </a:prstGeom>
              <a:ln w="25400">
                <a:solidFill>
                  <a:schemeClr val="tx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>
                <a:off x="7647415" y="3278948"/>
                <a:ext cx="0" cy="1224136"/>
              </a:xfrm>
              <a:prstGeom prst="straightConnector1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>
                <a:off x="5652120" y="3278948"/>
                <a:ext cx="0" cy="1224136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/>
              <p:cNvSpPr txBox="1"/>
              <p:nvPr/>
            </p:nvSpPr>
            <p:spPr>
              <a:xfrm>
                <a:off x="4644008" y="3861048"/>
                <a:ext cx="100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Stage 2</a:t>
                </a:r>
              </a:p>
            </p:txBody>
          </p:sp>
        </p:grpSp>
      </p:grpSp>
      <p:grpSp>
        <p:nvGrpSpPr>
          <p:cNvPr id="19" name="Gruppierung 18"/>
          <p:cNvGrpSpPr/>
          <p:nvPr/>
        </p:nvGrpSpPr>
        <p:grpSpPr>
          <a:xfrm>
            <a:off x="7824192" y="4655484"/>
            <a:ext cx="3024337" cy="1224136"/>
            <a:chOff x="4644007" y="4655484"/>
            <a:chExt cx="3024337" cy="1224136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6948264" y="4655484"/>
              <a:ext cx="0" cy="1224136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uppierung 12"/>
            <p:cNvGrpSpPr/>
            <p:nvPr/>
          </p:nvGrpSpPr>
          <p:grpSpPr>
            <a:xfrm>
              <a:off x="4644007" y="4655484"/>
              <a:ext cx="3024337" cy="1224136"/>
              <a:chOff x="4644007" y="4655484"/>
              <a:chExt cx="3024337" cy="1224136"/>
            </a:xfrm>
          </p:grpSpPr>
          <p:cxnSp>
            <p:nvCxnSpPr>
              <p:cNvPr id="27" name="Straight Arrow Connector 26"/>
              <p:cNvCxnSpPr/>
              <p:nvPr/>
            </p:nvCxnSpPr>
            <p:spPr>
              <a:xfrm>
                <a:off x="7668344" y="4655484"/>
                <a:ext cx="0" cy="1224136"/>
              </a:xfrm>
              <a:prstGeom prst="straightConnector1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>
                <a:off x="5673049" y="4655484"/>
                <a:ext cx="0" cy="1224136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/>
              <p:cNvSpPr txBox="1"/>
              <p:nvPr/>
            </p:nvSpPr>
            <p:spPr>
              <a:xfrm>
                <a:off x="4644007" y="5229200"/>
                <a:ext cx="100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Stage 3</a:t>
                </a:r>
              </a:p>
            </p:txBody>
          </p:sp>
        </p:grpSp>
      </p:grpSp>
      <p:pic>
        <p:nvPicPr>
          <p:cNvPr id="42" name="Picture 2" descr="C:\Users\rmjwamb\AppData\Local\Microsoft\Windows\Temporary Internet Files\Content.IE5\XECSNR8S\Emoji_u1f48a.svg[1]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937" y="6237312"/>
            <a:ext cx="3429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Multiply 40"/>
          <p:cNvSpPr>
            <a:spLocks noChangeAspect="1"/>
          </p:cNvSpPr>
          <p:nvPr/>
        </p:nvSpPr>
        <p:spPr>
          <a:xfrm>
            <a:off x="9242426" y="3077961"/>
            <a:ext cx="331884" cy="351039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Multiply 43"/>
          <p:cNvSpPr>
            <a:spLocks noChangeAspect="1"/>
          </p:cNvSpPr>
          <p:nvPr/>
        </p:nvSpPr>
        <p:spPr>
          <a:xfrm>
            <a:off x="10322546" y="3077960"/>
            <a:ext cx="331884" cy="351039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Multiply 44"/>
          <p:cNvSpPr>
            <a:spLocks noChangeAspect="1"/>
          </p:cNvSpPr>
          <p:nvPr/>
        </p:nvSpPr>
        <p:spPr>
          <a:xfrm>
            <a:off x="9580540" y="4437113"/>
            <a:ext cx="331884" cy="351039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Slide Number Placeholder 1">
            <a:extLst>
              <a:ext uri="{FF2B5EF4-FFF2-40B4-BE49-F238E27FC236}">
                <a16:creationId xmlns:a16="http://schemas.microsoft.com/office/drawing/2014/main" id="{8C778115-7EBA-1C09-E598-1C4E82F8B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F6B5789B-E694-4680-A2C1-FB39E0578FB7}" type="slidenum">
              <a:rPr lang="en-GB" sz="1800" smtClean="0"/>
              <a:t>3</a:t>
            </a:fld>
            <a:endParaRPr lang="en-GB" sz="1800" dirty="0"/>
          </a:p>
        </p:txBody>
      </p:sp>
      <p:sp>
        <p:nvSpPr>
          <p:cNvPr id="50" name="Multiply 40">
            <a:extLst>
              <a:ext uri="{FF2B5EF4-FFF2-40B4-BE49-F238E27FC236}">
                <a16:creationId xmlns:a16="http://schemas.microsoft.com/office/drawing/2014/main" id="{41FD8C3C-5EF9-F3FC-32BC-C1A4ABC10446}"/>
              </a:ext>
            </a:extLst>
          </p:cNvPr>
          <p:cNvSpPr>
            <a:spLocks noChangeAspect="1"/>
          </p:cNvSpPr>
          <p:nvPr/>
        </p:nvSpPr>
        <p:spPr>
          <a:xfrm>
            <a:off x="11043344" y="3099441"/>
            <a:ext cx="331884" cy="351039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Multiply 43">
            <a:extLst>
              <a:ext uri="{FF2B5EF4-FFF2-40B4-BE49-F238E27FC236}">
                <a16:creationId xmlns:a16="http://schemas.microsoft.com/office/drawing/2014/main" id="{202D7064-ABA3-6AC6-7715-79A94A7D997B}"/>
              </a:ext>
            </a:extLst>
          </p:cNvPr>
          <p:cNvSpPr>
            <a:spLocks noChangeAspect="1"/>
          </p:cNvSpPr>
          <p:nvPr/>
        </p:nvSpPr>
        <p:spPr>
          <a:xfrm>
            <a:off x="11404272" y="3099440"/>
            <a:ext cx="351096" cy="37136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AE33B7-B87B-94A8-8099-18E9DFBB69AD}"/>
              </a:ext>
            </a:extLst>
          </p:cNvPr>
          <p:cNvGrpSpPr/>
          <p:nvPr/>
        </p:nvGrpSpPr>
        <p:grpSpPr>
          <a:xfrm>
            <a:off x="7824192" y="1615102"/>
            <a:ext cx="3960440" cy="1525866"/>
            <a:chOff x="7824192" y="1615102"/>
            <a:chExt cx="3960440" cy="1525866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9F6EFA2-FC57-A022-ABB8-B38D60044EA9}"/>
                </a:ext>
              </a:extLst>
            </p:cNvPr>
            <p:cNvSpPr txBox="1"/>
            <p:nvPr/>
          </p:nvSpPr>
          <p:spPr>
            <a:xfrm>
              <a:off x="10992544" y="1628800"/>
              <a:ext cx="4320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 dirty="0">
                  <a:solidFill>
                    <a:schemeClr val="accent3">
                      <a:lumMod val="75000"/>
                    </a:schemeClr>
                  </a:solidFill>
                </a:rPr>
                <a:t>E6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619B6B2-DF21-9B7E-27AB-60202E2DB461}"/>
                </a:ext>
              </a:extLst>
            </p:cNvPr>
            <p:cNvSpPr txBox="1"/>
            <p:nvPr/>
          </p:nvSpPr>
          <p:spPr>
            <a:xfrm>
              <a:off x="11352584" y="1628800"/>
              <a:ext cx="4320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 dirty="0">
                  <a:solidFill>
                    <a:srgbClr val="92D050"/>
                  </a:solidFill>
                </a:rPr>
                <a:t>E7</a:t>
              </a: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B5801E5-ED3A-238A-9E85-CA984B8487BD}"/>
                </a:ext>
              </a:extLst>
            </p:cNvPr>
            <p:cNvGrpSpPr/>
            <p:nvPr/>
          </p:nvGrpSpPr>
          <p:grpSpPr>
            <a:xfrm>
              <a:off x="7824192" y="1615102"/>
              <a:ext cx="3888432" cy="1525866"/>
              <a:chOff x="7824192" y="1615102"/>
              <a:chExt cx="3888432" cy="1525866"/>
            </a:xfrm>
          </p:grpSpPr>
          <p:pic>
            <p:nvPicPr>
              <p:cNvPr id="39" name="Picture 2" descr="C:\Users\rmjwamb\AppData\Local\Microsoft\Windows\Temporary Internet Files\Content.IE5\XECSNR8S\Emoji_u1f48a.svg[1]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49644" y="1819260"/>
                <a:ext cx="342900" cy="3429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8BE15B8D-AAB7-6111-049E-D16158FBDF2C}"/>
                  </a:ext>
                </a:extLst>
              </p:cNvPr>
              <p:cNvGrpSpPr/>
              <p:nvPr/>
            </p:nvGrpSpPr>
            <p:grpSpPr>
              <a:xfrm>
                <a:off x="7824192" y="1615102"/>
                <a:ext cx="3744416" cy="1525866"/>
                <a:chOff x="7824192" y="1615102"/>
                <a:chExt cx="3744416" cy="1525866"/>
              </a:xfrm>
            </p:grpSpPr>
            <p:grpSp>
              <p:nvGrpSpPr>
                <p:cNvPr id="4" name="Gruppierung 3"/>
                <p:cNvGrpSpPr/>
                <p:nvPr/>
              </p:nvGrpSpPr>
              <p:grpSpPr>
                <a:xfrm>
                  <a:off x="7824192" y="1615102"/>
                  <a:ext cx="3236734" cy="1511447"/>
                  <a:chOff x="4644008" y="1615101"/>
                  <a:chExt cx="3236734" cy="1511447"/>
                </a:xfrm>
              </p:grpSpPr>
              <p:cxnSp>
                <p:nvCxnSpPr>
                  <p:cNvPr id="5" name="Straight Arrow Connector 4"/>
                  <p:cNvCxnSpPr/>
                  <p:nvPr/>
                </p:nvCxnSpPr>
                <p:spPr>
                  <a:xfrm>
                    <a:off x="5652120" y="1902412"/>
                    <a:ext cx="0" cy="1224136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" name="Straight Arrow Connector 6"/>
                  <p:cNvCxnSpPr/>
                  <p:nvPr/>
                </p:nvCxnSpPr>
                <p:spPr>
                  <a:xfrm>
                    <a:off x="6228184" y="1902412"/>
                    <a:ext cx="0" cy="1224136"/>
                  </a:xfrm>
                  <a:prstGeom prst="straightConnector1">
                    <a:avLst/>
                  </a:prstGeom>
                  <a:ln w="25400">
                    <a:solidFill>
                      <a:schemeClr val="bg2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" name="Straight Arrow Connector 7"/>
                  <p:cNvCxnSpPr/>
                  <p:nvPr/>
                </p:nvCxnSpPr>
                <p:spPr>
                  <a:xfrm>
                    <a:off x="6588224" y="1902412"/>
                    <a:ext cx="0" cy="1224136"/>
                  </a:xfrm>
                  <a:prstGeom prst="straightConnector1">
                    <a:avLst/>
                  </a:prstGeom>
                  <a:ln w="25400">
                    <a:solidFill>
                      <a:schemeClr val="tx2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" name="Straight Arrow Connector 8"/>
                  <p:cNvCxnSpPr/>
                  <p:nvPr/>
                </p:nvCxnSpPr>
                <p:spPr>
                  <a:xfrm>
                    <a:off x="6948264" y="1902412"/>
                    <a:ext cx="0" cy="1224136"/>
                  </a:xfrm>
                  <a:prstGeom prst="straightConnector1">
                    <a:avLst/>
                  </a:prstGeom>
                  <a:ln w="25400">
                    <a:solidFill>
                      <a:schemeClr val="accent2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Straight Arrow Connector 9"/>
                  <p:cNvCxnSpPr/>
                  <p:nvPr/>
                </p:nvCxnSpPr>
                <p:spPr>
                  <a:xfrm>
                    <a:off x="7308304" y="1902412"/>
                    <a:ext cx="0" cy="1224136"/>
                  </a:xfrm>
                  <a:prstGeom prst="straightConnector1">
                    <a:avLst/>
                  </a:prstGeom>
                  <a:ln w="25400">
                    <a:solidFill>
                      <a:schemeClr val="accent4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" name="Straight Arrow Connector 10"/>
                  <p:cNvCxnSpPr/>
                  <p:nvPr/>
                </p:nvCxnSpPr>
                <p:spPr>
                  <a:xfrm>
                    <a:off x="7668344" y="1902412"/>
                    <a:ext cx="0" cy="1224136"/>
                  </a:xfrm>
                  <a:prstGeom prst="straightConnector1">
                    <a:avLst/>
                  </a:prstGeom>
                  <a:ln w="25400">
                    <a:solidFill>
                      <a:schemeClr val="bg1">
                        <a:lumMod val="50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5220072" y="1628800"/>
                    <a:ext cx="864096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GB" sz="1100" b="1" dirty="0"/>
                      <a:t>Control</a:t>
                    </a:r>
                  </a:p>
                </p:txBody>
              </p:sp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6012160" y="1628800"/>
                    <a:ext cx="432048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GB" sz="1100" b="1" dirty="0">
                        <a:solidFill>
                          <a:schemeClr val="bg2"/>
                        </a:solidFill>
                      </a:rPr>
                      <a:t>E1</a:t>
                    </a:r>
                  </a:p>
                </p:txBody>
              </p:sp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6368574" y="1628800"/>
                    <a:ext cx="432048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GB" sz="1100" b="1" dirty="0">
                        <a:solidFill>
                          <a:schemeClr val="tx2"/>
                        </a:solidFill>
                      </a:rPr>
                      <a:t>E2</a:t>
                    </a:r>
                  </a:p>
                </p:txBody>
              </p:sp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6749008" y="1628800"/>
                    <a:ext cx="432048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GB" sz="1100" b="1" dirty="0">
                        <a:solidFill>
                          <a:schemeClr val="accent2"/>
                        </a:solidFill>
                      </a:rPr>
                      <a:t>E3</a:t>
                    </a:r>
                  </a:p>
                </p:txBody>
              </p:sp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7092280" y="1615101"/>
                    <a:ext cx="432048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GB" sz="1100" b="1" dirty="0">
                        <a:solidFill>
                          <a:schemeClr val="accent4"/>
                        </a:solidFill>
                      </a:rPr>
                      <a:t>E4</a:t>
                    </a:r>
                  </a:p>
                </p:txBody>
              </p:sp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7448694" y="1623792"/>
                    <a:ext cx="432048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GB" sz="1100" b="1" dirty="0">
                        <a:solidFill>
                          <a:schemeClr val="bg1">
                            <a:lumMod val="65000"/>
                          </a:schemeClr>
                        </a:solidFill>
                      </a:rPr>
                      <a:t>E5</a:t>
                    </a:r>
                  </a:p>
                </p:txBody>
              </p:sp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4644008" y="2492895"/>
                    <a:ext cx="100811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dirty="0"/>
                      <a:t>Stage 1</a:t>
                    </a:r>
                  </a:p>
                </p:txBody>
              </p:sp>
            </p:grpSp>
            <p:cxnSp>
              <p:nvCxnSpPr>
                <p:cNvPr id="47" name="Straight Arrow Connector 46">
                  <a:extLst>
                    <a:ext uri="{FF2B5EF4-FFF2-40B4-BE49-F238E27FC236}">
                      <a16:creationId xmlns:a16="http://schemas.microsoft.com/office/drawing/2014/main" id="{0FCB8A59-72E6-A735-116A-8AFEA835A036}"/>
                    </a:ext>
                  </a:extLst>
                </p:cNvPr>
                <p:cNvCxnSpPr/>
                <p:nvPr/>
              </p:nvCxnSpPr>
              <p:spPr>
                <a:xfrm>
                  <a:off x="11208568" y="1916832"/>
                  <a:ext cx="0" cy="1224136"/>
                </a:xfrm>
                <a:prstGeom prst="straightConnector1">
                  <a:avLst/>
                </a:prstGeom>
                <a:ln w="25400">
                  <a:solidFill>
                    <a:schemeClr val="accent3">
                      <a:lumMod val="7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Arrow Connector 47">
                  <a:extLst>
                    <a:ext uri="{FF2B5EF4-FFF2-40B4-BE49-F238E27FC236}">
                      <a16:creationId xmlns:a16="http://schemas.microsoft.com/office/drawing/2014/main" id="{2D99D265-4CF8-82B5-55C8-34E981366A8E}"/>
                    </a:ext>
                  </a:extLst>
                </p:cNvPr>
                <p:cNvCxnSpPr/>
                <p:nvPr/>
              </p:nvCxnSpPr>
              <p:spPr>
                <a:xfrm>
                  <a:off x="11568608" y="1916832"/>
                  <a:ext cx="0" cy="1224136"/>
                </a:xfrm>
                <a:prstGeom prst="straightConnector1">
                  <a:avLst/>
                </a:prstGeom>
                <a:ln w="25400">
                  <a:solidFill>
                    <a:srgbClr val="E2AC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52" name="Picture 2" descr="C:\Users\rmjwamb\AppData\Local\Microsoft\Windows\Temporary Internet Files\Content.IE5\XECSNR8S\Emoji_u1f48a.svg[1].png">
                <a:extLst>
                  <a:ext uri="{FF2B5EF4-FFF2-40B4-BE49-F238E27FC236}">
                    <a16:creationId xmlns:a16="http://schemas.microsoft.com/office/drawing/2014/main" id="{17D61EF7-EB07-C304-4274-D4BF1C20F5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09684" y="1861964"/>
                <a:ext cx="342900" cy="3429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2" descr="C:\Users\rmjwamb\AppData\Local\Microsoft\Windows\Temporary Internet Files\Content.IE5\XECSNR8S\Emoji_u1f48a.svg[1].png">
                <a:extLst>
                  <a:ext uri="{FF2B5EF4-FFF2-40B4-BE49-F238E27FC236}">
                    <a16:creationId xmlns:a16="http://schemas.microsoft.com/office/drawing/2014/main" id="{1D5AF102-90D5-448A-333F-5B3B4DA41F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69724" y="1836400"/>
                <a:ext cx="342900" cy="342900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38" name="Picture 2" descr="C:\Users\rmjwamb\AppData\Local\Microsoft\Windows\Temporary Internet Files\Content.IE5\XECSNR8S\Emoji_u1f48a.svg[1]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89604" y="1844824"/>
                <a:ext cx="342900" cy="3429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2" descr="C:\Users\rmjwamb\AppData\Local\Microsoft\Windows\Temporary Internet Files\Content.IE5\XECSNR8S\Emoji_u1f48a.svg[1]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29564" y="1844488"/>
                <a:ext cx="342900" cy="3429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" descr="C:\Users\rmjwamb\AppData\Local\Microsoft\Windows\Temporary Internet Files\Content.IE5\XECSNR8S\Emoji_u1f48a.svg[1]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69524" y="1844488"/>
                <a:ext cx="342900" cy="3429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2" descr="C:\Users\rmjwamb\AppData\Local\Microsoft\Windows\Temporary Internet Files\Content.IE5\XECSNR8S\Emoji_u1f48a.svg[1]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09484" y="1876711"/>
                <a:ext cx="342900" cy="3429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74" name="Picture 2" descr="C:\Users\rmjwamb\AppData\Local\Microsoft\Windows\Temporary Internet Files\Content.IE5\XECSNR8S\Emoji_u1f48a.svg[1]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33420" y="1861964"/>
                <a:ext cx="342900" cy="3429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28855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" grpId="0" uiExpand="1" build="allAtOnce"/>
      <p:bldP spid="41" grpId="0" animBg="1"/>
      <p:bldP spid="44" grpId="0" animBg="1"/>
      <p:bldP spid="45" grpId="0" animBg="1"/>
      <p:bldP spid="50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B2B67A73-BB6A-4DDB-9329-5D5FEC9079D0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191344" y="548680"/>
            <a:ext cx="11449272" cy="528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altLang="en-US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ROSSINI-2 MAMS trial in surgery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6870AD-632A-D614-698F-58352ACCB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z="1800" smtClean="0"/>
              <a:t>4</a:t>
            </a:fld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033088201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7E88DEB-7605-3024-C7B5-ED96EDE2F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051" y="1180205"/>
            <a:ext cx="4570605" cy="4352957"/>
          </a:xfrm>
          <a:prstGeom prst="rect">
            <a:avLst/>
          </a:prstGeom>
        </p:spPr>
      </p:pic>
      <p:sp>
        <p:nvSpPr>
          <p:cNvPr id="13361" name="Content Placeholder 2">
            <a:extLst>
              <a:ext uri="{FF2B5EF4-FFF2-40B4-BE49-F238E27FC236}">
                <a16:creationId xmlns:a16="http://schemas.microsoft.com/office/drawing/2014/main" id="{EEF621B1-E39F-470A-B20D-2E2E974AF944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160128" y="721402"/>
            <a:ext cx="7664064" cy="517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8-arm 3-stage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trial in surgery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i.e.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7 pairwise comparisons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GB" alt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Clinical outcome composite binary,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Surgical site infection (SSI) within 4 weeks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Same outcome used in all stages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200" dirty="0">
                <a:solidFill>
                  <a:srgbClr val="C00000"/>
                </a:solidFill>
              </a:rPr>
              <a:t>*</a:t>
            </a:r>
            <a:r>
              <a:rPr lang="en-GB" sz="1200" dirty="0"/>
              <a:t>) FWER is strongly controlled using Dunnett’s probability/correction.</a:t>
            </a:r>
            <a:endParaRPr lang="en-GB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4" name="Title 1">
            <a:extLst>
              <a:ext uri="{FF2B5EF4-FFF2-40B4-BE49-F238E27FC236}">
                <a16:creationId xmlns:a16="http://schemas.microsoft.com/office/drawing/2014/main" id="{A3944216-28F7-483F-B0FC-87D73E1FB92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95566" y="159427"/>
            <a:ext cx="10236937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Example: ROSSINI-2 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MAMS design</a:t>
            </a:r>
            <a:endParaRPr lang="en-GB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962BC044-A18C-79D1-EBAE-840CE2B87497}"/>
              </a:ext>
            </a:extLst>
          </p:cNvPr>
          <p:cNvSpPr txBox="1">
            <a:spLocks/>
          </p:cNvSpPr>
          <p:nvPr/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6B5789B-E694-4680-A2C1-FB39E0578FB7}" type="slidenum">
              <a:rPr lang="en-GB" smtClean="0"/>
              <a:pPr algn="r"/>
              <a:t>5</a:t>
            </a:fld>
            <a:endParaRPr lang="en-GB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53CED89-4968-8981-2D45-36D3B1A512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211294"/>
              </p:ext>
            </p:extLst>
          </p:nvPr>
        </p:nvGraphicFramePr>
        <p:xfrm>
          <a:off x="160129" y="3443850"/>
          <a:ext cx="726992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7859">
                  <a:extLst>
                    <a:ext uri="{9D8B030D-6E8A-4147-A177-3AD203B41FA5}">
                      <a16:colId xmlns:a16="http://schemas.microsoft.com/office/drawing/2014/main" val="3286105311"/>
                    </a:ext>
                  </a:extLst>
                </a:gridCol>
                <a:gridCol w="3842063">
                  <a:extLst>
                    <a:ext uri="{9D8B030D-6E8A-4147-A177-3AD203B41FA5}">
                      <a16:colId xmlns:a16="http://schemas.microsoft.com/office/drawing/2014/main" val="31171267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Primary design parameters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491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Overall type I error rate (</a:t>
                      </a:r>
                      <a:r>
                        <a:rPr lang="en-GB" sz="1600" b="1" dirty="0"/>
                        <a:t>FWER</a:t>
                      </a:r>
                      <a:r>
                        <a:rPr lang="en-GB" sz="1600" b="1" dirty="0">
                          <a:solidFill>
                            <a:srgbClr val="C00000"/>
                          </a:solidFill>
                        </a:rPr>
                        <a:t>*</a:t>
                      </a:r>
                      <a:r>
                        <a:rPr lang="en-GB" sz="16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0.025 (one-sided)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937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Overall pairwise 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0.85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2471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Control arm event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413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Target effect size (reduction)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5% (reduction from Ctrl. arm event rate)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898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84111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61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1" name="Content Placeholder 2">
            <a:extLst>
              <a:ext uri="{FF2B5EF4-FFF2-40B4-BE49-F238E27FC236}">
                <a16:creationId xmlns:a16="http://schemas.microsoft.com/office/drawing/2014/main" id="{EEF621B1-E39F-470A-B20D-2E2E974AF944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395567" y="817996"/>
            <a:ext cx="8928348" cy="103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8-arm 3-stage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surgical trial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Clinical outcome: composite binary, surgical site infection (SSI);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4" name="Title 1">
            <a:extLst>
              <a:ext uri="{FF2B5EF4-FFF2-40B4-BE49-F238E27FC236}">
                <a16:creationId xmlns:a16="http://schemas.microsoft.com/office/drawing/2014/main" id="{A3944216-28F7-483F-B0FC-87D73E1FB92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95567" y="159427"/>
            <a:ext cx="836295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Example – the surgical trial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7494C3-6E01-7F51-6DE9-41C3B2440822}"/>
              </a:ext>
            </a:extLst>
          </p:cNvPr>
          <p:cNvSpPr txBox="1">
            <a:spLocks/>
          </p:cNvSpPr>
          <p:nvPr/>
        </p:nvSpPr>
        <p:spPr>
          <a:xfrm>
            <a:off x="4010801" y="1714855"/>
            <a:ext cx="4326413" cy="52205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GB" b="1" kern="0" dirty="0">
                <a:latin typeface="Arial" panose="020B0604020202020204" pitchFamily="34" charset="0"/>
                <a:cs typeface="Arial" panose="020B0604020202020204" pitchFamily="34" charset="0"/>
              </a:rPr>
              <a:t>Main interventions</a:t>
            </a:r>
          </a:p>
        </p:txBody>
      </p:sp>
      <p:pic>
        <p:nvPicPr>
          <p:cNvPr id="7" name="Picture 6" descr="Sponge_4.jpg">
            <a:extLst>
              <a:ext uri="{FF2B5EF4-FFF2-40B4-BE49-F238E27FC236}">
                <a16:creationId xmlns:a16="http://schemas.microsoft.com/office/drawing/2014/main" id="{026A44B6-0E01-F215-561C-3ACB87834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344" y="4702121"/>
            <a:ext cx="1508938" cy="132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98C26A-24AC-240B-D38C-18B673202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1070" y="3189953"/>
            <a:ext cx="3965901" cy="615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2" tIns="60956" rIns="121912" bIns="60956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121911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B) </a:t>
            </a:r>
            <a:r>
              <a:rPr lang="en-GB" altLang="en-US" sz="1600" dirty="0" err="1">
                <a:solidFill>
                  <a:srgbClr val="000000"/>
                </a:solidFill>
                <a:cs typeface="Arial" panose="020B0604020202020204" pitchFamily="34" charset="0"/>
              </a:rPr>
              <a:t>Loban</a:t>
            </a:r>
            <a:r>
              <a:rPr lang="en-GB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-impregnated </a:t>
            </a:r>
            <a:r>
              <a:rPr lang="en-GB" altLang="en-US" sz="1600" u="sng" dirty="0">
                <a:solidFill>
                  <a:srgbClr val="000000"/>
                </a:solidFill>
                <a:cs typeface="Arial" panose="020B0604020202020204" pitchFamily="34" charset="0"/>
              </a:rPr>
              <a:t>incise drapes </a:t>
            </a:r>
            <a:r>
              <a:rPr lang="en-GB" altLang="en-US" sz="1600" b="0" dirty="0">
                <a:solidFill>
                  <a:srgbClr val="000000"/>
                </a:solidFill>
                <a:cs typeface="Arial" panose="020B0604020202020204" pitchFamily="34" charset="0"/>
              </a:rPr>
              <a:t>[versus no drape]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EB8A53-D63F-9C50-2EFD-088A4B94F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281" y="5403552"/>
            <a:ext cx="4844932" cy="615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2" tIns="60956" rIns="121912" bIns="60956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121911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C] Gentamicin-impregnated collagen </a:t>
            </a:r>
            <a:r>
              <a:rPr lang="en-GB" altLang="en-US" sz="1600" u="sng" dirty="0">
                <a:solidFill>
                  <a:srgbClr val="000000"/>
                </a:solidFill>
                <a:cs typeface="Arial" panose="020B0604020202020204" pitchFamily="34" charset="0"/>
              </a:rPr>
              <a:t>sponge</a:t>
            </a:r>
            <a:r>
              <a:rPr lang="en-GB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GB" altLang="en-US" sz="1600" b="0" dirty="0">
                <a:solidFill>
                  <a:srgbClr val="000000"/>
                </a:solidFill>
                <a:cs typeface="Arial" panose="020B0604020202020204" pitchFamily="34" charset="0"/>
              </a:rPr>
              <a:t>[versus no sponge]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3AC272-08AD-1EA4-F651-A95BB0BDE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2621" y="2333990"/>
            <a:ext cx="4476361" cy="86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2" tIns="60956" rIns="121912" bIns="60956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121911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A) Chlorhexidine 2% alcoholic </a:t>
            </a:r>
            <a:r>
              <a:rPr lang="en-GB" altLang="en-US" sz="1600" u="sng" dirty="0">
                <a:solidFill>
                  <a:srgbClr val="000000"/>
                </a:solidFill>
                <a:cs typeface="Arial" panose="020B0604020202020204" pitchFamily="34" charset="0"/>
              </a:rPr>
              <a:t>skin prep </a:t>
            </a:r>
            <a:r>
              <a:rPr lang="en-GB" altLang="en-US" sz="1600" b="0" u="sng" dirty="0">
                <a:solidFill>
                  <a:srgbClr val="000000"/>
                </a:solidFill>
                <a:cs typeface="Arial" panose="020B0604020202020204" pitchFamily="34" charset="0"/>
              </a:rPr>
              <a:t>[</a:t>
            </a:r>
            <a:r>
              <a:rPr lang="en-GB" altLang="en-US" sz="1600" b="0" dirty="0">
                <a:solidFill>
                  <a:srgbClr val="000000"/>
                </a:solidFill>
                <a:cs typeface="Arial" panose="020B0604020202020204" pitchFamily="34" charset="0"/>
              </a:rPr>
              <a:t>versus any other standard wound prep agent of surgeon’s choice]</a:t>
            </a:r>
          </a:p>
        </p:txBody>
      </p:sp>
      <p:pic>
        <p:nvPicPr>
          <p:cNvPr id="11" name="Picture 10" descr="Ioban2.gif">
            <a:extLst>
              <a:ext uri="{FF2B5EF4-FFF2-40B4-BE49-F238E27FC236}">
                <a16:creationId xmlns:a16="http://schemas.microsoft.com/office/drawing/2014/main" id="{2813908C-0A5A-F18D-6C93-A55EE091E8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270" y="3551294"/>
            <a:ext cx="1517629" cy="119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F0BAB2AC-F0C1-3DCF-57B8-6E3851DB5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800" y="2916804"/>
            <a:ext cx="1703472" cy="121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0035BE3-CFD4-74D9-9CEE-E971BA4D72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097" y="159427"/>
            <a:ext cx="1173218" cy="406469"/>
          </a:xfrm>
          <a:prstGeom prst="rect">
            <a:avLst/>
          </a:prstGeom>
        </p:spPr>
      </p:pic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A3FA64AB-FA03-84DA-A689-744EA0A8517B}"/>
              </a:ext>
            </a:extLst>
          </p:cNvPr>
          <p:cNvSpPr txBox="1">
            <a:spLocks/>
          </p:cNvSpPr>
          <p:nvPr/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6B5789B-E694-4680-A2C1-FB39E0578FB7}" type="slidenum">
              <a:rPr lang="en-GB" smtClean="0"/>
              <a:pPr algn="r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6661101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8" y="292320"/>
            <a:ext cx="11606960" cy="648742"/>
          </a:xfrm>
        </p:spPr>
        <p:txBody>
          <a:bodyPr>
            <a:normAutofit fontScale="90000"/>
          </a:bodyPr>
          <a:lstStyle/>
          <a:p>
            <a:r>
              <a:rPr lang="en-GB" dirty="0"/>
              <a:t>Two steps to design such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336" y="1412776"/>
            <a:ext cx="11780144" cy="357416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accent1"/>
                </a:solidFill>
              </a:rPr>
              <a:t>Step 1</a:t>
            </a:r>
            <a:r>
              <a:rPr lang="en-GB" dirty="0"/>
              <a:t>: Find stagewise </a:t>
            </a:r>
            <a:r>
              <a:rPr lang="en-GB" sz="2400" dirty="0"/>
              <a:t>design significance levels and power given prespecified overall operating characteristics:</a:t>
            </a:r>
          </a:p>
          <a:p>
            <a:pPr lvl="1"/>
            <a:r>
              <a:rPr lang="en-GB" sz="2400" dirty="0"/>
              <a:t>Control the overall type I rate (FWER) and power</a:t>
            </a:r>
          </a:p>
          <a:p>
            <a:pPr lvl="1"/>
            <a:r>
              <a:rPr lang="en-GB" sz="2400" dirty="0"/>
              <a:t>Consider available information about the effectiveness of treatments </a:t>
            </a:r>
          </a:p>
          <a:p>
            <a:pPr lvl="1"/>
            <a:r>
              <a:rPr lang="en-GB" sz="2400" dirty="0"/>
              <a:t> </a:t>
            </a:r>
            <a:r>
              <a:rPr lang="en-GB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nstagebinopt</a:t>
            </a:r>
            <a:r>
              <a:rPr lang="en-GB" sz="2400" dirty="0"/>
              <a:t> Stata command </a:t>
            </a:r>
          </a:p>
          <a:p>
            <a:pPr lvl="1"/>
            <a:r>
              <a:rPr lang="en-GB" sz="2400" dirty="0"/>
              <a:t>Choodari-Oskooei et al. (2023), </a:t>
            </a:r>
            <a:r>
              <a:rPr lang="en-GB" sz="2400" dirty="0" err="1"/>
              <a:t>DOI</a:t>
            </a:r>
            <a:r>
              <a:rPr lang="en-GB" sz="2800" dirty="0" err="1"/>
              <a:t>:</a:t>
            </a:r>
            <a:r>
              <a:rPr lang="en-GB" sz="2400" dirty="0" err="1">
                <a:hlinkClick r:id="rId3"/>
              </a:rPr>
              <a:t>https</a:t>
            </a:r>
            <a:r>
              <a:rPr lang="en-GB" sz="2400" dirty="0">
                <a:hlinkClick r:id="rId3"/>
              </a:rPr>
              <a:t>://doi.org/10.1177/1536867X231196295</a:t>
            </a:r>
            <a:endParaRPr lang="en-GB" sz="2800" dirty="0"/>
          </a:p>
          <a:p>
            <a:pPr marL="457189" lvl="1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chemeClr val="accent1"/>
                </a:solidFill>
              </a:rPr>
              <a:t>Step 2</a:t>
            </a:r>
            <a:r>
              <a:rPr lang="en-GB" dirty="0"/>
              <a:t>: Conduct sample size calculations and estimate the trial timelines, using the design parameters found in Step 1.</a:t>
            </a:r>
          </a:p>
          <a:p>
            <a:pPr lvl="1"/>
            <a:r>
              <a:rPr lang="en-GB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nstagebin</a:t>
            </a:r>
            <a:r>
              <a:rPr lang="en-GB" sz="2400" dirty="0"/>
              <a:t> Stata command </a:t>
            </a:r>
          </a:p>
          <a:p>
            <a:endParaRPr lang="en-GB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D8B27A1C-739B-AAFC-CF12-3C0713A5A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F6B5789B-E694-4680-A2C1-FB39E0578FB7}" type="slidenum">
              <a:rPr lang="en-GB" sz="1800" smtClean="0"/>
              <a:t>7</a:t>
            </a:fld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056482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241" y="188640"/>
            <a:ext cx="11667415" cy="648742"/>
          </a:xfrm>
        </p:spPr>
        <p:txBody>
          <a:bodyPr>
            <a:noAutofit/>
          </a:bodyPr>
          <a:lstStyle/>
          <a:p>
            <a:r>
              <a:rPr lang="en-GB" sz="3600" b="1" kern="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nstagebinopt</a:t>
            </a:r>
            <a:r>
              <a:rPr lang="en-GB" sz="3600" b="1" kern="0" dirty="0">
                <a:solidFill>
                  <a:schemeClr val="tx2"/>
                </a:solidFill>
                <a:latin typeface="+mn-lt"/>
                <a:cs typeface="Courier New" panose="02070309020205020404" pitchFamily="49" charset="0"/>
              </a:rPr>
              <a:t> command for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designs</a:t>
            </a:r>
            <a:endParaRPr lang="en-GB" sz="3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975883"/>
            <a:ext cx="11521280" cy="44644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/>
              <a:t>Syntax:</a:t>
            </a:r>
          </a:p>
          <a:p>
            <a:pPr marL="0" indent="0">
              <a:buNone/>
            </a:pPr>
            <a:r>
              <a:rPr lang="en-GB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nstagebinopt</a:t>
            </a:r>
            <a:r>
              <a:rPr lang="en-GB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alpha(0.025) power(0.85)</a:t>
            </a:r>
            <a:r>
              <a:rPr lang="en-GB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fwer</a:t>
            </a:r>
            <a:r>
              <a:rPr lang="en-GB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nstage</a:t>
            </a:r>
            <a:r>
              <a:rPr lang="en-GB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(3) arms(8) theta0(0) theta1(-0.05) </a:t>
            </a:r>
            <a:r>
              <a:rPr lang="en-GB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ctrlp</a:t>
            </a:r>
            <a:r>
              <a:rPr lang="en-GB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(0.15) </a:t>
            </a:r>
            <a:r>
              <a:rPr lang="en-GB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ltfu</a:t>
            </a:r>
            <a:r>
              <a:rPr lang="en-GB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(0.04) fu(4) </a:t>
            </a:r>
            <a:r>
              <a:rPr lang="en-GB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accrate</a:t>
            </a:r>
            <a:r>
              <a:rPr lang="en-GB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(118 248 248) </a:t>
            </a:r>
            <a:r>
              <a:rPr lang="en-GB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aratio</a:t>
            </a:r>
            <a:r>
              <a:rPr lang="en-GB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(0.5) plot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A828924-98D4-759B-E24C-752CF2A52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F6B5789B-E694-4680-A2C1-FB39E0578FB7}" type="slidenum">
              <a:rPr lang="en-GB" sz="1800" smtClean="0"/>
              <a:t>8</a:t>
            </a:fld>
            <a:endParaRPr lang="en-GB" sz="18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9E26049-CA9C-CB70-C85F-6281E1701916}"/>
              </a:ext>
            </a:extLst>
          </p:cNvPr>
          <p:cNvGrpSpPr/>
          <p:nvPr/>
        </p:nvGrpSpPr>
        <p:grpSpPr>
          <a:xfrm>
            <a:off x="1991544" y="3208131"/>
            <a:ext cx="3582087" cy="923330"/>
            <a:chOff x="1991544" y="3208131"/>
            <a:chExt cx="3582087" cy="92333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218E940-C38B-A445-BA12-99442573EA3E}"/>
                </a:ext>
              </a:extLst>
            </p:cNvPr>
            <p:cNvSpPr txBox="1"/>
            <p:nvPr/>
          </p:nvSpPr>
          <p:spPr>
            <a:xfrm>
              <a:off x="1991544" y="3208131"/>
              <a:ext cx="33123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cs typeface="Courier New" panose="02070309020205020404" pitchFamily="49" charset="0"/>
                </a:rPr>
                <a:t>Aim to control of the </a:t>
              </a:r>
              <a:r>
                <a:rPr lang="en-GB" dirty="0">
                  <a:solidFill>
                    <a:srgbClr val="FF0000"/>
                  </a:solidFill>
                  <a:cs typeface="Courier New" panose="02070309020205020404" pitchFamily="49" charset="0"/>
                </a:rPr>
                <a:t>FWER</a:t>
              </a:r>
            </a:p>
            <a:p>
              <a:r>
                <a:rPr lang="en-GB" dirty="0">
                  <a:cs typeface="Courier New" panose="02070309020205020404" pitchFamily="49" charset="0"/>
                </a:rPr>
                <a:t>Remove if aim is to control </a:t>
              </a:r>
            </a:p>
            <a:p>
              <a:r>
                <a:rPr lang="en-GB" dirty="0">
                  <a:cs typeface="Courier New" panose="02070309020205020404" pitchFamily="49" charset="0"/>
                </a:rPr>
                <a:t>pairwise error rate (PWER)</a:t>
              </a:r>
            </a:p>
          </p:txBody>
        </p:sp>
        <p:sp>
          <p:nvSpPr>
            <p:cNvPr id="6" name="Callout: Line with Accent Bar 5">
              <a:extLst>
                <a:ext uri="{FF2B5EF4-FFF2-40B4-BE49-F238E27FC236}">
                  <a16:creationId xmlns:a16="http://schemas.microsoft.com/office/drawing/2014/main" id="{51912640-B97E-140C-D4DC-F1D9CBC5E954}"/>
                </a:ext>
              </a:extLst>
            </p:cNvPr>
            <p:cNvSpPr/>
            <p:nvPr/>
          </p:nvSpPr>
          <p:spPr>
            <a:xfrm flipH="1">
              <a:off x="2495600" y="3284984"/>
              <a:ext cx="3078031" cy="627192"/>
            </a:xfrm>
            <a:prstGeom prst="accentCallout1">
              <a:avLst>
                <a:gd name="adj1" fmla="val 58458"/>
                <a:gd name="adj2" fmla="val 19692"/>
                <a:gd name="adj3" fmla="val -255376"/>
                <a:gd name="adj4" fmla="val -34968"/>
              </a:avLst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695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241" y="188640"/>
            <a:ext cx="11667415" cy="648742"/>
          </a:xfrm>
        </p:spPr>
        <p:txBody>
          <a:bodyPr>
            <a:noAutofit/>
          </a:bodyPr>
          <a:lstStyle/>
          <a:p>
            <a:r>
              <a:rPr lang="en-GB" sz="3600" b="1" kern="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nstagebinopt</a:t>
            </a:r>
            <a:r>
              <a:rPr lang="en-GB" sz="3600" b="1" kern="0" dirty="0">
                <a:solidFill>
                  <a:schemeClr val="tx2"/>
                </a:solidFill>
                <a:latin typeface="+mn-lt"/>
                <a:cs typeface="Courier New" panose="02070309020205020404" pitchFamily="49" charset="0"/>
              </a:rPr>
              <a:t> output</a:t>
            </a:r>
            <a:endParaRPr lang="en-GB" sz="3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51D964-B31B-29F4-0AD3-6209C89D7E03}"/>
              </a:ext>
            </a:extLst>
          </p:cNvPr>
          <p:cNvSpPr txBox="1"/>
          <p:nvPr/>
        </p:nvSpPr>
        <p:spPr>
          <a:xfrm>
            <a:off x="4285083" y="1196752"/>
            <a:ext cx="7848872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n-stage (binary) trial design                      version 1.0.2, 09 June 2023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---------------------------------------------------------------------------------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Admissible designs for a 8-arm 3-stage trial with binary outcome based on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Choodari-Oskooei, Bratton, and Parmar (2023) Stata Journal 23(3).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---------------------------------------------------------------------------------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Design    q-range    Stage     Sig.    Power   </a:t>
            </a:r>
            <a:r>
              <a:rPr lang="en-GB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Alloc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.  E(N|H0)  E(N|H1)   FWER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number                        level             ratio                     (SE)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---------------------------------------------------------------------------------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1      [0.00,0.09]    1      0.31     0.93     0.50     4658     8667   0.0249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2      0.16     0.93                             (0.0003)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3     0.005     0.92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---------------------------------------------------------------------------------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2      [0.10,0.65]    1      0.40     0.94     0.50     4683     8437   0.0253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2      0.14     0.94                             (0.0003)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3     0.005     0.91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---------------------------------------------------------------------------------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3      [0.66,0.77]    1      0.15     0.93     0.50     4989     8277   0.0254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2      0.08     0.93                             (0.0003)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3     0.005     0.90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---------------------------------------------------------------------------------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4      [0.78,1.00]    1      0.27     0.99     0.50     6506     7824   0.0253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2      0.14     0.99                             (0.0003)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3     0.004     0.85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---------------------------------------------------------------------------------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Note: each design minimises the </a:t>
            </a:r>
            <a:r>
              <a:rPr lang="en-GB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loss function (1-q)E(N|H0)+</a:t>
            </a:r>
            <a:r>
              <a:rPr lang="en-GB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qE</a:t>
            </a:r>
            <a:r>
              <a:rPr lang="en-GB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(N|H1) 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for values of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q specified in </a:t>
            </a:r>
            <a:r>
              <a:rPr lang="en-GB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q_range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. H1 is the hypothesis that all of the experimental</a:t>
            </a:r>
          </a:p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arms are effective.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640069E-75B7-B1F4-760A-AC5D1B1075F3}"/>
              </a:ext>
            </a:extLst>
          </p:cNvPr>
          <p:cNvGrpSpPr/>
          <p:nvPr/>
        </p:nvGrpSpPr>
        <p:grpSpPr>
          <a:xfrm>
            <a:off x="263352" y="3320409"/>
            <a:ext cx="4253261" cy="830997"/>
            <a:chOff x="0" y="3320409"/>
            <a:chExt cx="4253261" cy="830997"/>
          </a:xfrm>
        </p:grpSpPr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B51DD3CB-C033-CEA8-1319-7EA84F72B489}"/>
                </a:ext>
              </a:extLst>
            </p:cNvPr>
            <p:cNvSpPr/>
            <p:nvPr/>
          </p:nvSpPr>
          <p:spPr>
            <a:xfrm>
              <a:off x="3215680" y="3429000"/>
              <a:ext cx="1037581" cy="51510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423D0060-7878-A8E3-C935-0D36532A6E78}"/>
                    </a:ext>
                  </a:extLst>
                </p:cNvPr>
                <p:cNvSpPr txBox="1"/>
                <p:nvPr/>
              </p:nvSpPr>
              <p:spPr>
                <a:xfrm>
                  <a:off x="0" y="3320409"/>
                  <a:ext cx="3431704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400" i="1">
                      <a:latin typeface="Century Schoolbook" panose="02040604050505020304" pitchFamily="18" charset="0"/>
                    </a:rPr>
                    <a:t>Optimal (admissible) </a:t>
                  </a:r>
                  <a:r>
                    <a:rPr lang="en-GB" sz="2400" i="1" dirty="0">
                      <a:latin typeface="Century Schoolbook" panose="02040604050505020304" pitchFamily="18" charset="0"/>
                    </a:rPr>
                    <a:t>for  wider range of </a:t>
                  </a:r>
                  <a14:m>
                    <m:oMath xmlns:m="http://schemas.openxmlformats.org/officeDocument/2006/math">
                      <m:r>
                        <a:rPr lang="en-GB" alt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𝑞</m:t>
                      </m:r>
                    </m:oMath>
                  </a14:m>
                  <a:r>
                    <a:rPr lang="en-GB" sz="2400" i="1" dirty="0">
                      <a:latin typeface="Century Schoolbook" panose="02040604050505020304" pitchFamily="18" charset="0"/>
                    </a:rPr>
                    <a:t> </a:t>
                  </a:r>
                  <a:endParaRPr lang="en-GB" sz="2000" b="1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423D0060-7878-A8E3-C935-0D36532A6E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320409"/>
                  <a:ext cx="3431704" cy="830997"/>
                </a:xfrm>
                <a:prstGeom prst="rect">
                  <a:avLst/>
                </a:prstGeom>
                <a:blipFill>
                  <a:blip r:embed="rId3"/>
                  <a:stretch>
                    <a:fillRect l="-2664" t="-5882" b="-1617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8CF94FD-BC9D-2F70-9A6A-643BBC2085CC}"/>
              </a:ext>
            </a:extLst>
          </p:cNvPr>
          <p:cNvGrpSpPr/>
          <p:nvPr/>
        </p:nvGrpSpPr>
        <p:grpSpPr>
          <a:xfrm>
            <a:off x="550933" y="1008938"/>
            <a:ext cx="3414413" cy="1754326"/>
            <a:chOff x="2209236" y="2300237"/>
            <a:chExt cx="3414413" cy="17543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322A54F1-EB76-858F-1E17-521CCD9E6FA6}"/>
                    </a:ext>
                  </a:extLst>
                </p:cNvPr>
                <p:cNvSpPr txBox="1"/>
                <p:nvPr/>
              </p:nvSpPr>
              <p:spPr>
                <a:xfrm>
                  <a:off x="2209236" y="2300237"/>
                  <a:ext cx="3312368" cy="17543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altLang="en-US" sz="1800" dirty="0">
                      <a:cs typeface="Arial" panose="020B0604020202020204" pitchFamily="34" charset="0"/>
                    </a:rPr>
                    <a:t>About </a:t>
                  </a:r>
                  <a14:m>
                    <m:oMath xmlns:m="http://schemas.openxmlformats.org/officeDocument/2006/math">
                      <m:r>
                        <a:rPr lang="en-GB" altLang="en-US" sz="18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𝑞</m:t>
                      </m:r>
                    </m:oMath>
                  </a14:m>
                  <a:r>
                    <a:rPr lang="en-GB" dirty="0">
                      <a:cs typeface="Courier New" panose="02070309020205020404" pitchFamily="49" charset="0"/>
                    </a:rPr>
                    <a:t>:</a:t>
                  </a:r>
                </a:p>
                <a:p>
                  <a:pPr marL="342900" indent="-342900">
                    <a:buAutoNum type="arabicParenR"/>
                  </a:pPr>
                  <a:r>
                    <a:rPr lang="en-GB" dirty="0">
                      <a:cs typeface="Courier New" panose="02070309020205020404" pitchFamily="49" charset="0"/>
                    </a:rPr>
                    <a:t>It is pre-specified. </a:t>
                  </a:r>
                </a:p>
                <a:p>
                  <a:pPr marL="342900" indent="-342900">
                    <a:buAutoNum type="arabicParenR"/>
                  </a:pPr>
                  <a:r>
                    <a:rPr lang="en-GB" dirty="0">
                      <a:cs typeface="Courier New" panose="02070309020205020404" pitchFamily="49" charset="0"/>
                    </a:rPr>
                    <a:t>Based on available information about the effectiveness of the treatments. </a:t>
                  </a: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322A54F1-EB76-858F-1E17-521CCD9E6F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9236" y="2300237"/>
                  <a:ext cx="3312368" cy="1754326"/>
                </a:xfrm>
                <a:prstGeom prst="rect">
                  <a:avLst/>
                </a:prstGeom>
                <a:blipFill>
                  <a:blip r:embed="rId4"/>
                  <a:stretch>
                    <a:fillRect l="-1471" t="-2091" b="-487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Callout: Line with Accent Bar 12">
              <a:extLst>
                <a:ext uri="{FF2B5EF4-FFF2-40B4-BE49-F238E27FC236}">
                  <a16:creationId xmlns:a16="http://schemas.microsoft.com/office/drawing/2014/main" id="{5C5C2AA8-05C7-DEF0-5339-5CBCB5C5BC36}"/>
                </a:ext>
              </a:extLst>
            </p:cNvPr>
            <p:cNvSpPr/>
            <p:nvPr/>
          </p:nvSpPr>
          <p:spPr>
            <a:xfrm flipH="1">
              <a:off x="2545618" y="2488051"/>
              <a:ext cx="3078031" cy="627192"/>
            </a:xfrm>
            <a:prstGeom prst="accentCallout1">
              <a:avLst>
                <a:gd name="adj1" fmla="val 58458"/>
                <a:gd name="adj2" fmla="val 19692"/>
                <a:gd name="adj3" fmla="val 159323"/>
                <a:gd name="adj4" fmla="val -40579"/>
              </a:avLst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22609B6-412F-33CD-08C1-3526CE79BD5B}"/>
              </a:ext>
            </a:extLst>
          </p:cNvPr>
          <p:cNvGrpSpPr/>
          <p:nvPr/>
        </p:nvGrpSpPr>
        <p:grpSpPr>
          <a:xfrm>
            <a:off x="8563842" y="6202341"/>
            <a:ext cx="3650358" cy="467019"/>
            <a:chOff x="6999514" y="6270171"/>
            <a:chExt cx="3650358" cy="467019"/>
          </a:xfrm>
        </p:grpSpPr>
        <p:sp>
          <p:nvSpPr>
            <p:cNvPr id="15" name="Callout: Line with Accent Bar 14">
              <a:extLst>
                <a:ext uri="{FF2B5EF4-FFF2-40B4-BE49-F238E27FC236}">
                  <a16:creationId xmlns:a16="http://schemas.microsoft.com/office/drawing/2014/main" id="{48704E0B-6FB6-000F-3B21-A2EDB04A7335}"/>
                </a:ext>
              </a:extLst>
            </p:cNvPr>
            <p:cNvSpPr/>
            <p:nvPr/>
          </p:nvSpPr>
          <p:spPr>
            <a:xfrm>
              <a:off x="7079746" y="6270171"/>
              <a:ext cx="2480166" cy="467019"/>
            </a:xfrm>
            <a:prstGeom prst="accentCallout1">
              <a:avLst>
                <a:gd name="adj1" fmla="val 49052"/>
                <a:gd name="adj2" fmla="val -5552"/>
                <a:gd name="adj3" fmla="val -79015"/>
                <a:gd name="adj4" fmla="val -22546"/>
              </a:avLst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C30FA5E-8035-B36D-1D8C-C1619335B3FA}"/>
                </a:ext>
              </a:extLst>
            </p:cNvPr>
            <p:cNvSpPr txBox="1"/>
            <p:nvPr/>
          </p:nvSpPr>
          <p:spPr>
            <a:xfrm>
              <a:off x="6999514" y="6270171"/>
              <a:ext cx="36503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i="1" dirty="0"/>
                <a:t>Loss function used in </a:t>
              </a:r>
              <a:r>
                <a:rPr lang="en-GB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nstagebinopt</a:t>
              </a:r>
              <a:endParaRPr lang="en-GB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485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Theme_MRC_CTU">
  <a:themeElements>
    <a:clrScheme name="UKRI main palette">
      <a:dk1>
        <a:sysClr val="windowText" lastClr="000000"/>
      </a:dk1>
      <a:lt1>
        <a:sysClr val="window" lastClr="FFFFFF"/>
      </a:lt1>
      <a:dk2>
        <a:srgbClr val="2E2D62"/>
      </a:dk2>
      <a:lt2>
        <a:srgbClr val="E7E6E6"/>
      </a:lt2>
      <a:accent1>
        <a:srgbClr val="22B8D1"/>
      </a:accent1>
      <a:accent2>
        <a:srgbClr val="008AAD"/>
      </a:accent2>
      <a:accent3>
        <a:srgbClr val="FF6900"/>
      </a:accent3>
      <a:accent4>
        <a:srgbClr val="2E2D62"/>
      </a:accent4>
      <a:accent5>
        <a:srgbClr val="676767"/>
      </a:accent5>
      <a:accent6>
        <a:srgbClr val="FFFFFF"/>
      </a:accent6>
      <a:hlink>
        <a:srgbClr val="0563C1"/>
      </a:hlink>
      <a:folHlink>
        <a:srgbClr val="8A1A9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_MRC_CTU" id="{F75AD922-9053-4F14-B136-D896C130BBFB}" vid="{5D194B1E-B469-440F-B4D8-F382F80C4C4D}"/>
    </a:ext>
  </a:extLst>
</a:theme>
</file>

<file path=ppt/theme/theme2.xml><?xml version="1.0" encoding="utf-8"?>
<a:theme xmlns:a="http://schemas.openxmlformats.org/drawingml/2006/main" name="Default Theme">
  <a:themeElements>
    <a:clrScheme name="UKRI main palette">
      <a:dk1>
        <a:sysClr val="windowText" lastClr="000000"/>
      </a:dk1>
      <a:lt1>
        <a:sysClr val="window" lastClr="FFFFFF"/>
      </a:lt1>
      <a:dk2>
        <a:srgbClr val="2E2D62"/>
      </a:dk2>
      <a:lt2>
        <a:srgbClr val="E7E6E6"/>
      </a:lt2>
      <a:accent1>
        <a:srgbClr val="22B8D1"/>
      </a:accent1>
      <a:accent2>
        <a:srgbClr val="008AAD"/>
      </a:accent2>
      <a:accent3>
        <a:srgbClr val="FF6900"/>
      </a:accent3>
      <a:accent4>
        <a:srgbClr val="2E2D62"/>
      </a:accent4>
      <a:accent5>
        <a:srgbClr val="676767"/>
      </a:accent5>
      <a:accent6>
        <a:srgbClr val="FFFFFF"/>
      </a:accent6>
      <a:hlink>
        <a:srgbClr val="0563C1"/>
      </a:hlink>
      <a:folHlink>
        <a:srgbClr val="8A1A9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ault Theme" id="{0A9A1D4E-E7E9-450E-BE56-9BDF4FBB9670}" vid="{88399415-971C-401B-875A-B85AA495962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37267</TotalTime>
  <Words>3868</Words>
  <Application>Microsoft Office PowerPoint</Application>
  <PresentationFormat>Widescreen</PresentationFormat>
  <Paragraphs>673</Paragraphs>
  <Slides>29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Cambria Math</vt:lpstr>
      <vt:lpstr>Century Schoolbook</vt:lpstr>
      <vt:lpstr>Courier New</vt:lpstr>
      <vt:lpstr>Times New Roman</vt:lpstr>
      <vt:lpstr>Wingdings</vt:lpstr>
      <vt:lpstr>3_Theme_MRC_CTU</vt:lpstr>
      <vt:lpstr>Default Theme</vt:lpstr>
      <vt:lpstr>Implementing treatment-selection rules for multi-arm multi-stage (MAMS) trials using Stata’s nstage commands</vt:lpstr>
      <vt:lpstr>Outline</vt:lpstr>
      <vt:lpstr>Multi-Arm Multi-Stage (MAMS) designs</vt:lpstr>
      <vt:lpstr>PowerPoint Presentation</vt:lpstr>
      <vt:lpstr>Example: ROSSINI-2 MAMS design</vt:lpstr>
      <vt:lpstr>Example – the surgical trial</vt:lpstr>
      <vt:lpstr>Two steps to design such study</vt:lpstr>
      <vt:lpstr>nstagebinopt command for designs</vt:lpstr>
      <vt:lpstr>nstagebinopt output</vt:lpstr>
      <vt:lpstr>8-arm 3-stage optimal standard MAMS design </vt:lpstr>
      <vt:lpstr>8-arm 3-stage optimal standard MAMS design </vt:lpstr>
      <vt:lpstr>Standard MAMS designs </vt:lpstr>
      <vt:lpstr>MAMS selection designs </vt:lpstr>
      <vt:lpstr>ROSSINI 2: 8-arm 3-stage MAMS selection design</vt:lpstr>
      <vt:lpstr>nstagebin for sample size calculations </vt:lpstr>
      <vt:lpstr>MAMS selection design: nstagebin output</vt:lpstr>
      <vt:lpstr>MAMS Selection design:  nstagebin output</vt:lpstr>
      <vt:lpstr>ROSSINI 2 8-arm 3-stage MAMS selection design:  Selection rule: 7:5:3 </vt:lpstr>
      <vt:lpstr>Considerations when choosing MAMS selection designs?</vt:lpstr>
      <vt:lpstr>MAMS trials in postpartum haemorrhage (PPH)</vt:lpstr>
      <vt:lpstr>MAMS trials in PPH </vt:lpstr>
      <vt:lpstr>RED MAMS selection trial</vt:lpstr>
      <vt:lpstr>RED MAMS selection trial in PPH </vt:lpstr>
      <vt:lpstr>Summary</vt:lpstr>
      <vt:lpstr>Acknowledgements </vt:lpstr>
      <vt:lpstr>References</vt:lpstr>
      <vt:lpstr>PowerPoint Presentation</vt:lpstr>
      <vt:lpstr>Step 1 leads us to optimal MAMS designs</vt:lpstr>
      <vt:lpstr>8-arm 3-stage null-optimal, minimax and admissible designs</vt:lpstr>
    </vt:vector>
  </TitlesOfParts>
  <Company>MRC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Babak Choodari-Oskooei</dc:creator>
  <cp:lastModifiedBy>Choodari-Oskooei, Babak</cp:lastModifiedBy>
  <cp:revision>169</cp:revision>
  <dcterms:created xsi:type="dcterms:W3CDTF">2018-08-02T10:49:39Z</dcterms:created>
  <dcterms:modified xsi:type="dcterms:W3CDTF">2024-09-13T07:37:04Z</dcterms:modified>
</cp:coreProperties>
</file>