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30.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32.xml" ContentType="application/vnd.openxmlformats-officedocument.presentationml.notesSlide+xml"/>
  <Override PartName="/ppt/tags/tag35.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36.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37.xml" ContentType="application/vnd.openxmlformats-officedocument.presentationml.notesSlide+xml"/>
  <Override PartName="/ppt/tags/tag43.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44.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59" r:id="rId2"/>
    <p:sldId id="260" r:id="rId3"/>
    <p:sldId id="309" r:id="rId4"/>
    <p:sldId id="266" r:id="rId5"/>
    <p:sldId id="311" r:id="rId6"/>
    <p:sldId id="318" r:id="rId7"/>
    <p:sldId id="343" r:id="rId8"/>
    <p:sldId id="344" r:id="rId9"/>
    <p:sldId id="352" r:id="rId10"/>
    <p:sldId id="345" r:id="rId11"/>
    <p:sldId id="353" r:id="rId12"/>
    <p:sldId id="346" r:id="rId13"/>
    <p:sldId id="354" r:id="rId14"/>
    <p:sldId id="355" r:id="rId15"/>
    <p:sldId id="319" r:id="rId16"/>
    <p:sldId id="348" r:id="rId17"/>
    <p:sldId id="347" r:id="rId18"/>
    <p:sldId id="349" r:id="rId19"/>
    <p:sldId id="350" r:id="rId20"/>
    <p:sldId id="351" r:id="rId21"/>
    <p:sldId id="317" r:id="rId22"/>
    <p:sldId id="356" r:id="rId23"/>
    <p:sldId id="358" r:id="rId24"/>
    <p:sldId id="359" r:id="rId25"/>
    <p:sldId id="360" r:id="rId26"/>
    <p:sldId id="362" r:id="rId27"/>
    <p:sldId id="363" r:id="rId28"/>
    <p:sldId id="376" r:id="rId29"/>
    <p:sldId id="357" r:id="rId30"/>
    <p:sldId id="335" r:id="rId31"/>
    <p:sldId id="336" r:id="rId32"/>
    <p:sldId id="337" r:id="rId33"/>
    <p:sldId id="338" r:id="rId34"/>
    <p:sldId id="321" r:id="rId35"/>
    <p:sldId id="310" r:id="rId36"/>
    <p:sldId id="378" r:id="rId37"/>
    <p:sldId id="379" r:id="rId38"/>
    <p:sldId id="381" r:id="rId39"/>
    <p:sldId id="386" r:id="rId40"/>
    <p:sldId id="382" r:id="rId41"/>
    <p:sldId id="393" r:id="rId42"/>
    <p:sldId id="387" r:id="rId43"/>
    <p:sldId id="394" r:id="rId44"/>
    <p:sldId id="377" r:id="rId45"/>
    <p:sldId id="383" r:id="rId46"/>
    <p:sldId id="391" r:id="rId47"/>
    <p:sldId id="327" r:id="rId48"/>
    <p:sldId id="328" r:id="rId49"/>
    <p:sldId id="329" r:id="rId50"/>
    <p:sldId id="364" r:id="rId51"/>
    <p:sldId id="365" r:id="rId52"/>
    <p:sldId id="366" r:id="rId53"/>
    <p:sldId id="367" r:id="rId54"/>
    <p:sldId id="368" r:id="rId55"/>
    <p:sldId id="369" r:id="rId56"/>
    <p:sldId id="384" r:id="rId57"/>
    <p:sldId id="388" r:id="rId58"/>
    <p:sldId id="390" r:id="rId59"/>
    <p:sldId id="389" r:id="rId60"/>
    <p:sldId id="392" r:id="rId61"/>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4978"/>
    <a:srgbClr val="008BB0"/>
    <a:srgbClr val="103163"/>
    <a:srgbClr val="074B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82" autoAdjust="0"/>
    <p:restoredTop sz="72957" autoAdjust="0"/>
  </p:normalViewPr>
  <p:slideViewPr>
    <p:cSldViewPr snapToGrid="0">
      <p:cViewPr varScale="1">
        <p:scale>
          <a:sx n="131" d="100"/>
          <a:sy n="131" d="100"/>
        </p:scale>
        <p:origin x="954"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42C217EE-8706-4B4A-B838-FA3BA05C4D88}" type="datetimeFigureOut">
              <a:rPr lang="en-US" smtClean="0"/>
              <a:t>10/1/2024</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55D83C14-34C1-4C00-B527-0AFF84309C7A}" type="slidenum">
              <a:rPr lang="en-US" smtClean="0"/>
              <a:t>‹#›</a:t>
            </a:fld>
            <a:endParaRPr lang="en-US"/>
          </a:p>
        </p:txBody>
      </p:sp>
    </p:spTree>
    <p:extLst>
      <p:ext uri="{BB962C8B-B14F-4D97-AF65-F5344CB8AC3E}">
        <p14:creationId xmlns:p14="http://schemas.microsoft.com/office/powerpoint/2010/main" val="3147403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Como el título de la presentación lo indica, hoy me gustaría mostrarles dos de los comandos más recientes que han aparecido en Stata para trabajar con series de tiempo: </a:t>
            </a:r>
          </a:p>
          <a:p>
            <a:r>
              <a:rPr lang="es-MX" noProof="0" dirty="0"/>
              <a:t>- </a:t>
            </a:r>
            <a:r>
              <a:rPr lang="es-MX" noProof="0" dirty="0" err="1"/>
              <a:t>ivsvar</a:t>
            </a:r>
            <a:r>
              <a:rPr lang="es-MX" noProof="0" dirty="0"/>
              <a:t> para vectores autorregresivos con variables instrumentales</a:t>
            </a:r>
          </a:p>
          <a:p>
            <a:r>
              <a:rPr lang="es-MX" noProof="0" dirty="0"/>
              <a:t>- y </a:t>
            </a:r>
            <a:r>
              <a:rPr lang="es-MX" noProof="0" dirty="0" err="1"/>
              <a:t>lpirf</a:t>
            </a:r>
            <a:r>
              <a:rPr lang="es-MX" noProof="0" dirty="0"/>
              <a:t> para funciones impulso-respuesta por proyección lineal –</a:t>
            </a:r>
            <a:r>
              <a:rPr lang="en-US" noProof="0" dirty="0"/>
              <a:t>&gt;</a:t>
            </a:r>
            <a:endParaRPr lang="es-MX" noProof="0" dirty="0"/>
          </a:p>
        </p:txBody>
      </p:sp>
      <p:sp>
        <p:nvSpPr>
          <p:cNvPr id="4" name="Slide Number Placeholder 3"/>
          <p:cNvSpPr>
            <a:spLocks noGrp="1"/>
          </p:cNvSpPr>
          <p:nvPr>
            <p:ph type="sldNum" sz="quarter" idx="5"/>
          </p:nvPr>
        </p:nvSpPr>
        <p:spPr/>
        <p:txBody>
          <a:bodyPr/>
          <a:lstStyle/>
          <a:p>
            <a:fld id="{55D83C14-34C1-4C00-B527-0AFF84309C7A}" type="slidenum">
              <a:rPr lang="en-US" smtClean="0"/>
              <a:t>1</a:t>
            </a:fld>
            <a:endParaRPr lang="en-US"/>
          </a:p>
        </p:txBody>
      </p:sp>
    </p:spTree>
    <p:extLst>
      <p:ext uri="{BB962C8B-B14F-4D97-AF65-F5344CB8AC3E}">
        <p14:creationId xmlns:p14="http://schemas.microsoft.com/office/powerpoint/2010/main" val="4051335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El segundo elemento que determina el cambio en el volumen de pasajeros del Metro hoy son estos rezagos. Tenemos a11 multiplicado por el cambio de ayer en el volumen de pasajeros del Metro, a12 por el cambio de ayer del Metrobús, a13 por </a:t>
            </a:r>
            <a:r>
              <a:rPr lang="es-MX" dirty="0" err="1"/>
              <a:t>Trolebus</a:t>
            </a:r>
            <a:r>
              <a:rPr lang="es-MX" dirty="0"/>
              <a:t> t-1, y a14 multiplicado por el cambio de ayer del RTP.</a:t>
            </a:r>
          </a:p>
          <a:p>
            <a:endParaRPr lang="es-MX" dirty="0"/>
          </a:p>
          <a:p>
            <a:r>
              <a:rPr lang="es-MX" dirty="0"/>
              <a:t>Aquí podríamos por supuesto incluir más rezagos, como t-2, t-3, </a:t>
            </a:r>
            <a:r>
              <a:rPr lang="es-MX" dirty="0" err="1"/>
              <a:t>etc</a:t>
            </a:r>
            <a:r>
              <a:rPr lang="es-MX" dirty="0"/>
              <a:t> hasta t-p, dependiendo de qué tan persistentes sean nuestras series. Pero desafortunadamente no tengo tanto espacio en la diapositiva y se los tienen que imaginar donde están estos tres puntos.</a:t>
            </a:r>
          </a:p>
        </p:txBody>
      </p:sp>
      <p:sp>
        <p:nvSpPr>
          <p:cNvPr id="4" name="Slide Number Placeholder 3"/>
          <p:cNvSpPr>
            <a:spLocks noGrp="1"/>
          </p:cNvSpPr>
          <p:nvPr>
            <p:ph type="sldNum" sz="quarter" idx="5"/>
          </p:nvPr>
        </p:nvSpPr>
        <p:spPr/>
        <p:txBody>
          <a:bodyPr/>
          <a:lstStyle/>
          <a:p>
            <a:fld id="{55D83C14-34C1-4C00-B527-0AFF84309C7A}" type="slidenum">
              <a:rPr lang="en-US" smtClean="0"/>
              <a:t>10</a:t>
            </a:fld>
            <a:endParaRPr lang="en-US"/>
          </a:p>
        </p:txBody>
      </p:sp>
    </p:spTree>
    <p:extLst>
      <p:ext uri="{BB962C8B-B14F-4D97-AF65-F5344CB8AC3E}">
        <p14:creationId xmlns:p14="http://schemas.microsoft.com/office/powerpoint/2010/main" val="3935011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?Tenemos una buena razón teórica para pensar que estas series podrían estar </a:t>
            </a:r>
            <a:r>
              <a:rPr lang="es-MX" dirty="0" err="1"/>
              <a:t>autocorrelacionadas</a:t>
            </a:r>
            <a:r>
              <a:rPr lang="es-MX" dirty="0"/>
              <a:t>? Para pensar que los rezagos pueden predecir valores actuales?</a:t>
            </a:r>
          </a:p>
          <a:p>
            <a:endParaRPr lang="es-MX" dirty="0"/>
          </a:p>
          <a:p>
            <a:r>
              <a:rPr lang="es-MX" dirty="0"/>
              <a:t>Probablemente sí. El primer día de clases, por ejemplo, cuando se acaba el verano, podríamos ver un cambio por encima del promedio en el número de pasajeros. Pero no sólo será el primer día de clases. Tal vez toda la primera semana o las dos primeras semanas de clases veríamos incrementos por encima de la media.</a:t>
            </a:r>
          </a:p>
          <a:p>
            <a:endParaRPr lang="es-MX" dirty="0"/>
          </a:p>
          <a:p>
            <a:r>
              <a:rPr lang="es-MX" dirty="0"/>
              <a:t>Y al comienzo de las vacaciones de verano probablemente sea al revés. Veríamos una caída fuerte en los volúmenes de pasajeros el día que se acaban las clases, pero probablemente también toda la semana previa a ese día.</a:t>
            </a:r>
          </a:p>
          <a:p>
            <a:endParaRPr lang="es-MX" dirty="0"/>
          </a:p>
          <a:p>
            <a:r>
              <a:rPr lang="es-MX" dirty="0"/>
              <a:t>Lo mismo en las fiestas decembrinas y otras épocas similares del año, así que estos días que están por encima de la media o por debajo de la media suelen aparecer junto a otros días similares en estas series del transporte público.</a:t>
            </a:r>
          </a:p>
          <a:p>
            <a:endParaRPr lang="es-MX" dirty="0"/>
          </a:p>
          <a:p>
            <a:r>
              <a:rPr lang="es-MX" dirty="0"/>
              <a:t>Hay una autocorrelación positiva. Y por ello tiene sentido modelarlas con estos rezagos.</a:t>
            </a:r>
          </a:p>
        </p:txBody>
      </p:sp>
      <p:sp>
        <p:nvSpPr>
          <p:cNvPr id="4" name="Slide Number Placeholder 3"/>
          <p:cNvSpPr>
            <a:spLocks noGrp="1"/>
          </p:cNvSpPr>
          <p:nvPr>
            <p:ph type="sldNum" sz="quarter" idx="5"/>
          </p:nvPr>
        </p:nvSpPr>
        <p:spPr/>
        <p:txBody>
          <a:bodyPr/>
          <a:lstStyle/>
          <a:p>
            <a:fld id="{55D83C14-34C1-4C00-B527-0AFF84309C7A}" type="slidenum">
              <a:rPr lang="en-US" smtClean="0"/>
              <a:t>11</a:t>
            </a:fld>
            <a:endParaRPr lang="en-US"/>
          </a:p>
        </p:txBody>
      </p:sp>
    </p:spTree>
    <p:extLst>
      <p:ext uri="{BB962C8B-B14F-4D97-AF65-F5344CB8AC3E}">
        <p14:creationId xmlns:p14="http://schemas.microsoft.com/office/powerpoint/2010/main" val="3890725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Por último, el tercer elemento que vemos aquí nos dice que la ecuación del Metro no sólo tiene su propio error (su propia innovación), sino que también siente una proporción b12 de los choques del Metrobús, una proporción b13 de los choques del Trolebús y una proporción b14 de los del RTP.</a:t>
            </a:r>
          </a:p>
          <a:p>
            <a:endParaRPr lang="es-MX" dirty="0"/>
          </a:p>
          <a:p>
            <a:r>
              <a:rPr lang="es-MX" dirty="0"/>
              <a:t>Lo que esto implica es que, si alguno de esos tres medios de transporte tiene un percance (que podría ser un accidente automovilístico, o que los conductores se vayan a huelga, o una protesta que bloquea calles principales, </a:t>
            </a:r>
            <a:r>
              <a:rPr lang="es-MX" dirty="0" err="1"/>
              <a:t>etc</a:t>
            </a:r>
            <a:r>
              <a:rPr lang="es-MX" dirty="0"/>
              <a:t>), el Metro puede absorber inmediatamente una proporción de esos choques (una proporción de los pasajeros que no pudieron llegar a su trabajo o a su escuela con el medio de transporte que usualmente utilizan).</a:t>
            </a:r>
          </a:p>
        </p:txBody>
      </p:sp>
      <p:sp>
        <p:nvSpPr>
          <p:cNvPr id="4" name="Slide Number Placeholder 3"/>
          <p:cNvSpPr>
            <a:spLocks noGrp="1"/>
          </p:cNvSpPr>
          <p:nvPr>
            <p:ph type="sldNum" sz="quarter" idx="5"/>
          </p:nvPr>
        </p:nvSpPr>
        <p:spPr/>
        <p:txBody>
          <a:bodyPr/>
          <a:lstStyle/>
          <a:p>
            <a:fld id="{55D83C14-34C1-4C00-B527-0AFF84309C7A}" type="slidenum">
              <a:rPr lang="en-US" smtClean="0"/>
              <a:t>12</a:t>
            </a:fld>
            <a:endParaRPr lang="en-US"/>
          </a:p>
        </p:txBody>
      </p:sp>
    </p:spTree>
    <p:extLst>
      <p:ext uri="{BB962C8B-B14F-4D97-AF65-F5344CB8AC3E}">
        <p14:creationId xmlns:p14="http://schemas.microsoft.com/office/powerpoint/2010/main" val="2817482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lo mismo sucede con las otras ecuaciones. Todos estos medios de transporte pueden absorber una proporción de los choques de los demás, lo cual tiene sentido en una red de medios de transporte como la que estamos modelando aquí.</a:t>
            </a:r>
          </a:p>
        </p:txBody>
      </p:sp>
      <p:sp>
        <p:nvSpPr>
          <p:cNvPr id="4" name="Slide Number Placeholder 3"/>
          <p:cNvSpPr>
            <a:spLocks noGrp="1"/>
          </p:cNvSpPr>
          <p:nvPr>
            <p:ph type="sldNum" sz="quarter" idx="5"/>
          </p:nvPr>
        </p:nvSpPr>
        <p:spPr/>
        <p:txBody>
          <a:bodyPr/>
          <a:lstStyle/>
          <a:p>
            <a:fld id="{55D83C14-34C1-4C00-B527-0AFF84309C7A}" type="slidenum">
              <a:rPr lang="en-US" smtClean="0"/>
              <a:t>13</a:t>
            </a:fld>
            <a:endParaRPr lang="en-US"/>
          </a:p>
        </p:txBody>
      </p:sp>
    </p:spTree>
    <p:extLst>
      <p:ext uri="{BB962C8B-B14F-4D97-AF65-F5344CB8AC3E}">
        <p14:creationId xmlns:p14="http://schemas.microsoft.com/office/powerpoint/2010/main" val="4088195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s-MX" dirty="0"/>
              <a:t>Bueno, el siguiente paso en nuestro análisis es revisar si tenemos suficiente información para estimar todos estos parámetros.</a:t>
            </a:r>
          </a:p>
          <a:p>
            <a:pPr defTabSz="966612">
              <a:defRPr/>
            </a:pPr>
            <a:endParaRPr lang="es-MX" dirty="0"/>
          </a:p>
          <a:p>
            <a:pPr defTabSz="966612">
              <a:defRPr/>
            </a:pPr>
            <a:r>
              <a:rPr lang="es-MX" dirty="0"/>
              <a:t>Cómo vamos a estimar todo esto y cómo vamos a recuperar todos estos parámetros estructurales?</a:t>
            </a:r>
          </a:p>
        </p:txBody>
      </p:sp>
      <p:sp>
        <p:nvSpPr>
          <p:cNvPr id="4" name="Slide Number Placeholder 3"/>
          <p:cNvSpPr>
            <a:spLocks noGrp="1"/>
          </p:cNvSpPr>
          <p:nvPr>
            <p:ph type="sldNum" sz="quarter" idx="5"/>
          </p:nvPr>
        </p:nvSpPr>
        <p:spPr/>
        <p:txBody>
          <a:bodyPr/>
          <a:lstStyle/>
          <a:p>
            <a:fld id="{55D83C14-34C1-4C00-B527-0AFF84309C7A}" type="slidenum">
              <a:rPr lang="en-US" smtClean="0"/>
              <a:t>14</a:t>
            </a:fld>
            <a:endParaRPr lang="en-US"/>
          </a:p>
        </p:txBody>
      </p:sp>
    </p:spTree>
    <p:extLst>
      <p:ext uri="{BB962C8B-B14F-4D97-AF65-F5344CB8AC3E}">
        <p14:creationId xmlns:p14="http://schemas.microsoft.com/office/powerpoint/2010/main" val="3388649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el primer problema al que nos enfrentamos al pensar en estimar este sistema, es que tenemos estas variables del periodo t en ambos lados de la ecuación. Tenemos nuestra variable dependiente explicándose a si misma. Y pues necesitamos despejar esto. Tiene que quedar ese vector del periodo t únicamente del lado izquierdo.</a:t>
            </a:r>
          </a:p>
        </p:txBody>
      </p:sp>
      <p:sp>
        <p:nvSpPr>
          <p:cNvPr id="4" name="Slide Number Placeholder 3"/>
          <p:cNvSpPr>
            <a:spLocks noGrp="1"/>
          </p:cNvSpPr>
          <p:nvPr>
            <p:ph type="sldNum" sz="quarter" idx="5"/>
          </p:nvPr>
        </p:nvSpPr>
        <p:spPr/>
        <p:txBody>
          <a:bodyPr/>
          <a:lstStyle/>
          <a:p>
            <a:fld id="{55D83C14-34C1-4C00-B527-0AFF84309C7A}" type="slidenum">
              <a:rPr lang="en-US" smtClean="0"/>
              <a:t>15</a:t>
            </a:fld>
            <a:endParaRPr lang="en-US"/>
          </a:p>
        </p:txBody>
      </p:sp>
    </p:spTree>
    <p:extLst>
      <p:ext uri="{BB962C8B-B14F-4D97-AF65-F5344CB8AC3E}">
        <p14:creationId xmlns:p14="http://schemas.microsoft.com/office/powerpoint/2010/main" val="2101664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Así que lo primero que hacemos es simplemente restar para traer esas variable al lado izquierdo...</a:t>
            </a:r>
          </a:p>
        </p:txBody>
      </p:sp>
      <p:sp>
        <p:nvSpPr>
          <p:cNvPr id="4" name="Slide Number Placeholder 3"/>
          <p:cNvSpPr>
            <a:spLocks noGrp="1"/>
          </p:cNvSpPr>
          <p:nvPr>
            <p:ph type="sldNum" sz="quarter" idx="5"/>
          </p:nvPr>
        </p:nvSpPr>
        <p:spPr/>
        <p:txBody>
          <a:bodyPr/>
          <a:lstStyle/>
          <a:p>
            <a:fld id="{55D83C14-34C1-4C00-B527-0AFF84309C7A}" type="slidenum">
              <a:rPr lang="en-US" smtClean="0"/>
              <a:t>16</a:t>
            </a:fld>
            <a:endParaRPr lang="en-US"/>
          </a:p>
        </p:txBody>
      </p:sp>
    </p:spTree>
    <p:extLst>
      <p:ext uri="{BB962C8B-B14F-4D97-AF65-F5344CB8AC3E}">
        <p14:creationId xmlns:p14="http://schemas.microsoft.com/office/powerpoint/2010/main" val="2411978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luego nos queda hacer la resta que tenemos del lado izquierdo, y obtenemos esta matriz A que está multiplicando a nuestro vector de variables dependientes.</a:t>
            </a:r>
          </a:p>
          <a:p>
            <a:endParaRPr lang="es-MX" dirty="0"/>
          </a:p>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Un punto importante: la matriz ahora tiene los signos opuestos…</a:t>
            </a:r>
          </a:p>
        </p:txBody>
      </p:sp>
      <p:sp>
        <p:nvSpPr>
          <p:cNvPr id="4" name="Slide Number Placeholder 3"/>
          <p:cNvSpPr>
            <a:spLocks noGrp="1"/>
          </p:cNvSpPr>
          <p:nvPr>
            <p:ph type="sldNum" sz="quarter" idx="5"/>
          </p:nvPr>
        </p:nvSpPr>
        <p:spPr/>
        <p:txBody>
          <a:bodyPr/>
          <a:lstStyle/>
          <a:p>
            <a:fld id="{55D83C14-34C1-4C00-B527-0AFF84309C7A}" type="slidenum">
              <a:rPr lang="en-US" smtClean="0"/>
              <a:t>17</a:t>
            </a:fld>
            <a:endParaRPr lang="en-US"/>
          </a:p>
        </p:txBody>
      </p:sp>
    </p:spTree>
    <p:extLst>
      <p:ext uri="{BB962C8B-B14F-4D97-AF65-F5344CB8AC3E}">
        <p14:creationId xmlns:p14="http://schemas.microsoft.com/office/powerpoint/2010/main" val="2742682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Aquí está eso mismo y lo que falta hacer para terminar de despejar </a:t>
            </a:r>
            <a:r>
              <a:rPr lang="es-MX" dirty="0" err="1"/>
              <a:t>yt</a:t>
            </a:r>
            <a:r>
              <a:rPr lang="es-MX" dirty="0"/>
              <a:t> es </a:t>
            </a:r>
            <a:r>
              <a:rPr lang="es-MX" dirty="0" err="1"/>
              <a:t>premultiplicar</a:t>
            </a:r>
            <a:r>
              <a:rPr lang="es-MX" dirty="0"/>
              <a:t> ambos lados por la inversa de A-&gt;</a:t>
            </a:r>
          </a:p>
        </p:txBody>
      </p:sp>
      <p:sp>
        <p:nvSpPr>
          <p:cNvPr id="4" name="Slide Number Placeholder 3"/>
          <p:cNvSpPr>
            <a:spLocks noGrp="1"/>
          </p:cNvSpPr>
          <p:nvPr>
            <p:ph type="sldNum" sz="quarter" idx="5"/>
          </p:nvPr>
        </p:nvSpPr>
        <p:spPr/>
        <p:txBody>
          <a:bodyPr/>
          <a:lstStyle/>
          <a:p>
            <a:fld id="{55D83C14-34C1-4C00-B527-0AFF84309C7A}" type="slidenum">
              <a:rPr lang="en-US" smtClean="0"/>
              <a:t>18</a:t>
            </a:fld>
            <a:endParaRPr lang="en-US"/>
          </a:p>
        </p:txBody>
      </p:sp>
    </p:spTree>
    <p:extLst>
      <p:ext uri="{BB962C8B-B14F-4D97-AF65-F5344CB8AC3E}">
        <p14:creationId xmlns:p14="http://schemas.microsoft.com/office/powerpoint/2010/main" val="13154944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así como ven aquí. Y ahora vamos a llamar a esas nuevas matrices de los rezagos phi_1, phi_2 </a:t>
            </a:r>
            <a:r>
              <a:rPr lang="es-MX" dirty="0" err="1"/>
              <a:t>etc</a:t>
            </a:r>
            <a:r>
              <a:rPr lang="es-MX" dirty="0"/>
              <a:t> hasta </a:t>
            </a:r>
            <a:r>
              <a:rPr lang="es-MX" dirty="0" err="1"/>
              <a:t>phi_p</a:t>
            </a:r>
            <a:r>
              <a:rPr lang="es-MX" dirty="0"/>
              <a:t>.</a:t>
            </a:r>
          </a:p>
          <a:p>
            <a:endParaRPr lang="es-MX" dirty="0"/>
          </a:p>
          <a:p>
            <a:r>
              <a:rPr lang="es-MX" dirty="0"/>
              <a:t>Y a nuestros nuevos errores o choques los vamos a llamar ut.</a:t>
            </a:r>
          </a:p>
        </p:txBody>
      </p:sp>
      <p:sp>
        <p:nvSpPr>
          <p:cNvPr id="4" name="Slide Number Placeholder 3"/>
          <p:cNvSpPr>
            <a:spLocks noGrp="1"/>
          </p:cNvSpPr>
          <p:nvPr>
            <p:ph type="sldNum" sz="quarter" idx="5"/>
          </p:nvPr>
        </p:nvSpPr>
        <p:spPr/>
        <p:txBody>
          <a:bodyPr/>
          <a:lstStyle/>
          <a:p>
            <a:fld id="{55D83C14-34C1-4C00-B527-0AFF84309C7A}" type="slidenum">
              <a:rPr lang="en-US" smtClean="0"/>
              <a:t>19</a:t>
            </a:fld>
            <a:endParaRPr lang="en-US"/>
          </a:p>
        </p:txBody>
      </p:sp>
    </p:spTree>
    <p:extLst>
      <p:ext uri="{BB962C8B-B14F-4D97-AF65-F5344CB8AC3E}">
        <p14:creationId xmlns:p14="http://schemas.microsoft.com/office/powerpoint/2010/main" val="4190961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El problema es que para platicarles por qué estos comandos son importantes o interesantes, necesitamos tener algo de contexto sobre la manera en que tradicionalmente se hacen estas cosas.</a:t>
            </a:r>
          </a:p>
          <a:p>
            <a:endParaRPr lang="es-MX" noProof="0" dirty="0"/>
          </a:p>
          <a:p>
            <a:r>
              <a:rPr lang="es-MX" noProof="0" dirty="0"/>
              <a:t>Entones la primera mitad más o menos de mi presentación es un repaso de la metodología de vectores autorregresivos. </a:t>
            </a:r>
          </a:p>
          <a:p>
            <a:endParaRPr lang="es-MX" noProof="0" dirty="0"/>
          </a:p>
          <a:p>
            <a:r>
              <a:rPr lang="es-MX" noProof="0" dirty="0"/>
              <a:t>Vamos a platicar sobre modelos </a:t>
            </a:r>
            <a:r>
              <a:rPr lang="es-MX" noProof="0" dirty="0" err="1"/>
              <a:t>var</a:t>
            </a:r>
            <a:r>
              <a:rPr lang="es-MX" noProof="0" dirty="0"/>
              <a:t> y modelos </a:t>
            </a:r>
            <a:r>
              <a:rPr lang="es-MX" noProof="0" dirty="0" err="1"/>
              <a:t>svar</a:t>
            </a:r>
            <a:r>
              <a:rPr lang="es-MX" noProof="0" dirty="0"/>
              <a:t>, y vamos a ver ejemplos de todo esto con una base de datos que creo es muy intuitiva.</a:t>
            </a:r>
          </a:p>
          <a:p>
            <a:endParaRPr lang="es-MX" noProof="0" dirty="0"/>
          </a:p>
          <a:p>
            <a:r>
              <a:rPr lang="es-MX" noProof="0" dirty="0"/>
              <a:t>Una vez que ya tengamos ese contexto, entonces sí vamos a hablar de vectores autorregresivos con variable instrumental y de funciones impulso respuesta por proyección lineal.</a:t>
            </a:r>
          </a:p>
        </p:txBody>
      </p:sp>
      <p:sp>
        <p:nvSpPr>
          <p:cNvPr id="4" name="Slide Number Placeholder 3"/>
          <p:cNvSpPr>
            <a:spLocks noGrp="1"/>
          </p:cNvSpPr>
          <p:nvPr>
            <p:ph type="sldNum" sz="quarter" idx="5"/>
          </p:nvPr>
        </p:nvSpPr>
        <p:spPr/>
        <p:txBody>
          <a:bodyPr/>
          <a:lstStyle/>
          <a:p>
            <a:fld id="{55D83C14-34C1-4C00-B527-0AFF84309C7A}" type="slidenum">
              <a:rPr lang="en-US" smtClean="0"/>
              <a:t>2</a:t>
            </a:fld>
            <a:endParaRPr lang="en-US"/>
          </a:p>
        </p:txBody>
      </p:sp>
    </p:spTree>
    <p:extLst>
      <p:ext uri="{BB962C8B-B14F-4D97-AF65-F5344CB8AC3E}">
        <p14:creationId xmlns:p14="http://schemas.microsoft.com/office/powerpoint/2010/main" val="20756921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este es nuestro resultado final. Comenzamos con la forma estructural que tenía estas variables en el periodo t en ambos lados de la ecuación, y llegamos a esta forma reducida que las tiene únicamente del lado izquierdo.</a:t>
            </a:r>
          </a:p>
          <a:p>
            <a:endParaRPr lang="es-MX" dirty="0"/>
          </a:p>
          <a:p>
            <a:r>
              <a:rPr lang="es-MX" dirty="0"/>
              <a:t>Ahora, si lo único que nos interesa estimar son esos coeficientes phi que describen la autocorrelación de nuestras series, pues eso es nada más y nada menos que un modelo VAR. Un modelo de vectores autorregresivos. Y podemos muy bien estimar estas ecuaciones con ese objetivo en mente.</a:t>
            </a:r>
          </a:p>
        </p:txBody>
      </p:sp>
      <p:sp>
        <p:nvSpPr>
          <p:cNvPr id="4" name="Slide Number Placeholder 3"/>
          <p:cNvSpPr>
            <a:spLocks noGrp="1"/>
          </p:cNvSpPr>
          <p:nvPr>
            <p:ph type="sldNum" sz="quarter" idx="5"/>
          </p:nvPr>
        </p:nvSpPr>
        <p:spPr/>
        <p:txBody>
          <a:bodyPr/>
          <a:lstStyle/>
          <a:p>
            <a:fld id="{55D83C14-34C1-4C00-B527-0AFF84309C7A}" type="slidenum">
              <a:rPr lang="en-US" smtClean="0"/>
              <a:t>20</a:t>
            </a:fld>
            <a:endParaRPr lang="en-US"/>
          </a:p>
        </p:txBody>
      </p:sp>
    </p:spTree>
    <p:extLst>
      <p:ext uri="{BB962C8B-B14F-4D97-AF65-F5344CB8AC3E}">
        <p14:creationId xmlns:p14="http://schemas.microsoft.com/office/powerpoint/2010/main" val="1153673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5"/>
          </p:nvPr>
        </p:nvSpPr>
        <p:spPr/>
        <p:txBody>
          <a:bodyPr/>
          <a:lstStyle/>
          <a:p>
            <a:fld id="{55D83C14-34C1-4C00-B527-0AFF84309C7A}" type="slidenum">
              <a:rPr lang="en-US" smtClean="0"/>
              <a:t>21</a:t>
            </a:fld>
            <a:endParaRPr lang="en-US"/>
          </a:p>
        </p:txBody>
      </p:sp>
    </p:spTree>
    <p:extLst>
      <p:ext uri="{BB962C8B-B14F-4D97-AF65-F5344CB8AC3E}">
        <p14:creationId xmlns:p14="http://schemas.microsoft.com/office/powerpoint/2010/main" val="97916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En ese caso, puedo irme a Stata y primero voy a averiguar cuántos rezagos necesito con este comando </a:t>
            </a:r>
            <a:r>
              <a:rPr lang="es-MX" dirty="0" err="1"/>
              <a:t>varsoc</a:t>
            </a:r>
            <a:r>
              <a:rPr lang="es-MX" dirty="0"/>
              <a:t>...</a:t>
            </a:r>
          </a:p>
        </p:txBody>
      </p:sp>
      <p:sp>
        <p:nvSpPr>
          <p:cNvPr id="4" name="Slide Number Placeholder 3"/>
          <p:cNvSpPr>
            <a:spLocks noGrp="1"/>
          </p:cNvSpPr>
          <p:nvPr>
            <p:ph type="sldNum" sz="quarter" idx="5"/>
          </p:nvPr>
        </p:nvSpPr>
        <p:spPr/>
        <p:txBody>
          <a:bodyPr/>
          <a:lstStyle/>
          <a:p>
            <a:fld id="{55D83C14-34C1-4C00-B527-0AFF84309C7A}" type="slidenum">
              <a:rPr lang="en-US" smtClean="0"/>
              <a:t>22</a:t>
            </a:fld>
            <a:endParaRPr lang="en-US"/>
          </a:p>
        </p:txBody>
      </p:sp>
    </p:spTree>
    <p:extLst>
      <p:ext uri="{BB962C8B-B14F-4D97-AF65-F5344CB8AC3E}">
        <p14:creationId xmlns:p14="http://schemas.microsoft.com/office/powerpoint/2010/main" val="1339410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luego vamos a ajustar este modelo </a:t>
            </a:r>
            <a:r>
              <a:rPr lang="es-MX" dirty="0" err="1"/>
              <a:t>var</a:t>
            </a:r>
            <a:r>
              <a:rPr lang="es-MX" dirty="0"/>
              <a:t> a nuestras series con el comando </a:t>
            </a:r>
            <a:r>
              <a:rPr lang="es-MX" dirty="0" err="1"/>
              <a:t>var</a:t>
            </a:r>
            <a:r>
              <a:rPr lang="es-MX" dirty="0"/>
              <a:t>…</a:t>
            </a:r>
          </a:p>
          <a:p>
            <a:endParaRPr lang="es-MX" dirty="0"/>
          </a:p>
          <a:p>
            <a:r>
              <a:rPr lang="es-MX" dirty="0"/>
              <a:t>Y los resultados que nos imprime Stata con este comando son bastante largos, entonces vámonos parte por parte.</a:t>
            </a:r>
          </a:p>
          <a:p>
            <a:endParaRPr lang="es-MX" dirty="0"/>
          </a:p>
          <a:p>
            <a:r>
              <a:rPr lang="es-MX" dirty="0"/>
              <a:t>En el encabezado de nuestros resultados dice que:</a:t>
            </a:r>
          </a:p>
          <a:p>
            <a:r>
              <a:rPr lang="es-MX" dirty="0"/>
              <a:t>- Tenemos 4 ecuaciones</a:t>
            </a:r>
          </a:p>
          <a:p>
            <a:r>
              <a:rPr lang="es-MX" dirty="0"/>
              <a:t>- 9 parámetros por ecuación</a:t>
            </a:r>
          </a:p>
          <a:p>
            <a:r>
              <a:rPr lang="es-MX" dirty="0"/>
              <a:t>- R2</a:t>
            </a:r>
          </a:p>
          <a:p>
            <a:r>
              <a:rPr lang="es-MX" dirty="0"/>
              <a:t>- ji2 (significancia conjunta)</a:t>
            </a:r>
          </a:p>
        </p:txBody>
      </p:sp>
      <p:sp>
        <p:nvSpPr>
          <p:cNvPr id="4" name="Slide Number Placeholder 3"/>
          <p:cNvSpPr>
            <a:spLocks noGrp="1"/>
          </p:cNvSpPr>
          <p:nvPr>
            <p:ph type="sldNum" sz="quarter" idx="5"/>
          </p:nvPr>
        </p:nvSpPr>
        <p:spPr/>
        <p:txBody>
          <a:bodyPr/>
          <a:lstStyle/>
          <a:p>
            <a:fld id="{55D83C14-34C1-4C00-B527-0AFF84309C7A}" type="slidenum">
              <a:rPr lang="en-US" smtClean="0"/>
              <a:t>23</a:t>
            </a:fld>
            <a:endParaRPr lang="en-US"/>
          </a:p>
        </p:txBody>
      </p:sp>
    </p:spTree>
    <p:extLst>
      <p:ext uri="{BB962C8B-B14F-4D97-AF65-F5344CB8AC3E}">
        <p14:creationId xmlns:p14="http://schemas.microsoft.com/office/powerpoint/2010/main" val="23857372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luego viene la primera tabla de coeficientes, en este caso los coeficientes de la ecuación del Metro.</a:t>
            </a:r>
          </a:p>
          <a:p>
            <a:endParaRPr lang="es-MX" dirty="0"/>
          </a:p>
          <a:p>
            <a:r>
              <a:rPr lang="es-MX" dirty="0"/>
              <a:t>Tenemos dos rezagos de metro, </a:t>
            </a:r>
            <a:r>
              <a:rPr lang="es-MX" dirty="0" err="1"/>
              <a:t>metrobus</a:t>
            </a:r>
            <a:r>
              <a:rPr lang="es-MX" dirty="0"/>
              <a:t>, trolebús y </a:t>
            </a:r>
            <a:r>
              <a:rPr lang="es-MX" dirty="0" err="1"/>
              <a:t>rtp</a:t>
            </a:r>
            <a:endParaRPr lang="es-MX" dirty="0"/>
          </a:p>
          <a:p>
            <a:endParaRPr lang="es-MX" dirty="0"/>
          </a:p>
          <a:p>
            <a:r>
              <a:rPr lang="es-MX" dirty="0"/>
              <a:t>Algunos coeficientes son positivos y otros negativos. Miren al Metrobús, por ejemplo. Mi coeficiente estimado aquí dice que si el volumen de pasajeros del Metrobús creció hoy, es de esperarse que el volumen de pasajeros del Metro caiga un tanto mañana, porque el coeficiente de este primer rezago es negativo.</a:t>
            </a:r>
          </a:p>
          <a:p>
            <a:endParaRPr lang="es-MX" dirty="0"/>
          </a:p>
          <a:p>
            <a:r>
              <a:rPr lang="es-MX" dirty="0"/>
              <a:t>Para algunos coeficientes tenemos evidencia de que son diferentes a cero al 95% de confianza, y para otros no.</a:t>
            </a:r>
          </a:p>
        </p:txBody>
      </p:sp>
      <p:sp>
        <p:nvSpPr>
          <p:cNvPr id="4" name="Slide Number Placeholder 3"/>
          <p:cNvSpPr>
            <a:spLocks noGrp="1"/>
          </p:cNvSpPr>
          <p:nvPr>
            <p:ph type="sldNum" sz="quarter" idx="5"/>
          </p:nvPr>
        </p:nvSpPr>
        <p:spPr/>
        <p:txBody>
          <a:bodyPr/>
          <a:lstStyle/>
          <a:p>
            <a:fld id="{55D83C14-34C1-4C00-B527-0AFF84309C7A}" type="slidenum">
              <a:rPr lang="en-US" smtClean="0"/>
              <a:t>24</a:t>
            </a:fld>
            <a:endParaRPr lang="en-US"/>
          </a:p>
        </p:txBody>
      </p:sp>
    </p:spTree>
    <p:extLst>
      <p:ext uri="{BB962C8B-B14F-4D97-AF65-F5344CB8AC3E}">
        <p14:creationId xmlns:p14="http://schemas.microsoft.com/office/powerpoint/2010/main" val="9175931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D83C14-34C1-4C00-B527-0AFF84309C7A}" type="slidenum">
              <a:rPr lang="en-US" smtClean="0"/>
              <a:t>25</a:t>
            </a:fld>
            <a:endParaRPr lang="en-US"/>
          </a:p>
        </p:txBody>
      </p:sp>
    </p:spTree>
    <p:extLst>
      <p:ext uri="{BB962C8B-B14F-4D97-AF65-F5344CB8AC3E}">
        <p14:creationId xmlns:p14="http://schemas.microsoft.com/office/powerpoint/2010/main" val="2713702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D83C14-34C1-4C00-B527-0AFF84309C7A}" type="slidenum">
              <a:rPr lang="en-US" smtClean="0"/>
              <a:t>26</a:t>
            </a:fld>
            <a:endParaRPr lang="en-US"/>
          </a:p>
        </p:txBody>
      </p:sp>
    </p:spTree>
    <p:extLst>
      <p:ext uri="{BB962C8B-B14F-4D97-AF65-F5344CB8AC3E}">
        <p14:creationId xmlns:p14="http://schemas.microsoft.com/office/powerpoint/2010/main" val="1628880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D83C14-34C1-4C00-B527-0AFF84309C7A}" type="slidenum">
              <a:rPr lang="en-US" smtClean="0"/>
              <a:t>27</a:t>
            </a:fld>
            <a:endParaRPr lang="en-US"/>
          </a:p>
        </p:txBody>
      </p:sp>
    </p:spTree>
    <p:extLst>
      <p:ext uri="{BB962C8B-B14F-4D97-AF65-F5344CB8AC3E}">
        <p14:creationId xmlns:p14="http://schemas.microsoft.com/office/powerpoint/2010/main" val="3551587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Por cierto, si ustedes quisieran ajustar este modelo de vectores autorregresivos desde la perspectiva bayesiana, que es una estrategia muy popular cuando tenemos un sistema de ecuaciones muy grande…</a:t>
            </a:r>
          </a:p>
          <a:p>
            <a:endParaRPr lang="es-MX" dirty="0"/>
          </a:p>
          <a:p>
            <a:r>
              <a:rPr lang="es-MX" dirty="0"/>
              <a:t>Y bueno en ese mundo bayesiano tendríamos que tomar algunas decisiones, como qué algoritmo de muestreo vamos a utilizar, que </a:t>
            </a:r>
            <a:r>
              <a:rPr lang="es-MX" dirty="0" err="1"/>
              <a:t>priors</a:t>
            </a:r>
            <a:r>
              <a:rPr lang="es-MX" dirty="0"/>
              <a:t> vamos a asignar a los parámetros, etc.</a:t>
            </a:r>
          </a:p>
          <a:p>
            <a:endParaRPr lang="es-MX" dirty="0"/>
          </a:p>
          <a:p>
            <a:r>
              <a:rPr lang="es-MX" dirty="0"/>
              <a:t>Y una vez que ajustamos este VAR bayesiano, tenemos acceso a las herramientas de </a:t>
            </a:r>
            <a:r>
              <a:rPr lang="es-MX" dirty="0" err="1"/>
              <a:t>postestimación</a:t>
            </a:r>
            <a:r>
              <a:rPr lang="es-MX" dirty="0"/>
              <a:t> bayesiana de Stata:</a:t>
            </a:r>
          </a:p>
          <a:p>
            <a:r>
              <a:rPr lang="es-MX" dirty="0"/>
              <a:t>- diagnósticos de convergencia como los que ven ahí a la derecha en la diapositiva</a:t>
            </a:r>
          </a:p>
          <a:p>
            <a:r>
              <a:rPr lang="es-MX" dirty="0"/>
              <a:t>- gráficos de la distribución de nuestros parámetros</a:t>
            </a:r>
          </a:p>
          <a:p>
            <a:r>
              <a:rPr lang="es-MX" dirty="0"/>
              <a:t>- criterios de información bayesianos para evaluar nuestro modelo</a:t>
            </a:r>
          </a:p>
          <a:p>
            <a:r>
              <a:rPr lang="es-MX" dirty="0"/>
              <a:t>- predicciones bayesianas</a:t>
            </a:r>
          </a:p>
        </p:txBody>
      </p:sp>
      <p:sp>
        <p:nvSpPr>
          <p:cNvPr id="4" name="Slide Number Placeholder 3"/>
          <p:cNvSpPr>
            <a:spLocks noGrp="1"/>
          </p:cNvSpPr>
          <p:nvPr>
            <p:ph type="sldNum" sz="quarter" idx="5"/>
          </p:nvPr>
        </p:nvSpPr>
        <p:spPr/>
        <p:txBody>
          <a:bodyPr/>
          <a:lstStyle/>
          <a:p>
            <a:fld id="{55D83C14-34C1-4C00-B527-0AFF84309C7A}" type="slidenum">
              <a:rPr lang="en-US" smtClean="0"/>
              <a:t>28</a:t>
            </a:fld>
            <a:endParaRPr lang="en-US"/>
          </a:p>
        </p:txBody>
      </p:sp>
    </p:spTree>
    <p:extLst>
      <p:ext uri="{BB962C8B-B14F-4D97-AF65-F5344CB8AC3E}">
        <p14:creationId xmlns:p14="http://schemas.microsoft.com/office/powerpoint/2010/main" val="37319304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Entonces, regresando a tema, podemos ajustar un modelo de vectores autorregresivos ya sea frecuentista o bayesiano para estimar esos coeficientes phi.</a:t>
            </a:r>
          </a:p>
          <a:p>
            <a:endParaRPr lang="es-MX" dirty="0"/>
          </a:p>
          <a:p>
            <a:r>
              <a:rPr lang="es-MX" dirty="0"/>
              <a:t>Pero, a ver, momento! Cuando empezamos a hablar de este sistema de ecuaciones estábamos hablando de los parámetros estructurales. Hablábamos de esa matriz A que nos describe la relación contemporánea que hay entre nuestras variables, y esa matriz B que describe cómo reaccionan de manera instantánea a choques de otras partes del sistema.</a:t>
            </a:r>
          </a:p>
          <a:p>
            <a:endParaRPr lang="es-MX" dirty="0"/>
          </a:p>
          <a:p>
            <a:r>
              <a:rPr lang="es-MX" dirty="0"/>
              <a:t>Y hablamos bastante de por qué esos efectos son interesantes para describir este sistema de transporte público. Así que lo que en realidad queremos hacer es estimar (recuperar) esas dos matrices A y B.</a:t>
            </a:r>
          </a:p>
        </p:txBody>
      </p:sp>
      <p:sp>
        <p:nvSpPr>
          <p:cNvPr id="4" name="Slide Number Placeholder 3"/>
          <p:cNvSpPr>
            <a:spLocks noGrp="1"/>
          </p:cNvSpPr>
          <p:nvPr>
            <p:ph type="sldNum" sz="quarter" idx="5"/>
          </p:nvPr>
        </p:nvSpPr>
        <p:spPr/>
        <p:txBody>
          <a:bodyPr/>
          <a:lstStyle/>
          <a:p>
            <a:fld id="{55D83C14-34C1-4C00-B527-0AFF84309C7A}" type="slidenum">
              <a:rPr lang="en-US" smtClean="0"/>
              <a:t>29</a:t>
            </a:fld>
            <a:endParaRPr lang="en-US"/>
          </a:p>
        </p:txBody>
      </p:sp>
    </p:spTree>
    <p:extLst>
      <p:ext uri="{BB962C8B-B14F-4D97-AF65-F5344CB8AC3E}">
        <p14:creationId xmlns:p14="http://schemas.microsoft.com/office/powerpoint/2010/main" val="485137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Entonces ésta es la primera parte de la presentación: vectores autorregresivos</a:t>
            </a:r>
            <a:endParaRPr lang="en-US" dirty="0"/>
          </a:p>
        </p:txBody>
      </p:sp>
      <p:sp>
        <p:nvSpPr>
          <p:cNvPr id="4" name="Slide Number Placeholder 3"/>
          <p:cNvSpPr>
            <a:spLocks noGrp="1"/>
          </p:cNvSpPr>
          <p:nvPr>
            <p:ph type="sldNum" sz="quarter" idx="5"/>
          </p:nvPr>
        </p:nvSpPr>
        <p:spPr/>
        <p:txBody>
          <a:bodyPr/>
          <a:lstStyle/>
          <a:p>
            <a:fld id="{55D83C14-34C1-4C00-B527-0AFF84309C7A}" type="slidenum">
              <a:rPr lang="en-US" smtClean="0"/>
              <a:t>3</a:t>
            </a:fld>
            <a:endParaRPr lang="en-US"/>
          </a:p>
        </p:txBody>
      </p:sp>
    </p:spTree>
    <p:extLst>
      <p:ext uri="{BB962C8B-B14F-4D97-AF65-F5344CB8AC3E}">
        <p14:creationId xmlns:p14="http://schemas.microsoft.com/office/powerpoint/2010/main" val="28377240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Para hacer eso, la información que tenemos disponible una vez que hemos estimado estas ecuaciones es la matriz de varianzas y covarianzas de nuestras innovaciones ut. Aquí le vamos a llamar Sigma…</a:t>
            </a:r>
          </a:p>
          <a:p>
            <a:endParaRPr lang="es-MX" dirty="0"/>
          </a:p>
        </p:txBody>
      </p:sp>
      <p:sp>
        <p:nvSpPr>
          <p:cNvPr id="4" name="Slide Number Placeholder 3"/>
          <p:cNvSpPr>
            <a:spLocks noGrp="1"/>
          </p:cNvSpPr>
          <p:nvPr>
            <p:ph type="sldNum" sz="quarter" idx="5"/>
          </p:nvPr>
        </p:nvSpPr>
        <p:spPr/>
        <p:txBody>
          <a:bodyPr/>
          <a:lstStyle/>
          <a:p>
            <a:fld id="{55D83C14-34C1-4C00-B527-0AFF84309C7A}" type="slidenum">
              <a:rPr lang="en-US" smtClean="0"/>
              <a:t>30</a:t>
            </a:fld>
            <a:endParaRPr lang="en-US"/>
          </a:p>
        </p:txBody>
      </p:sp>
    </p:spTree>
    <p:extLst>
      <p:ext uri="{BB962C8B-B14F-4D97-AF65-F5344CB8AC3E}">
        <p14:creationId xmlns:p14="http://schemas.microsoft.com/office/powerpoint/2010/main" val="2145006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Sigma es una matriz de 4 por 4, porque tenemos 4 innovaciones: una de cada ecuación.</a:t>
            </a:r>
          </a:p>
          <a:p>
            <a:endParaRPr lang="es-MX" dirty="0"/>
          </a:p>
          <a:p>
            <a:r>
              <a:rPr lang="es-ES" dirty="0"/>
              <a:t>Y como las matrices de covarianzas son simétricas, la información que tenemos está en la diagonal principal y en el triángulo inferior, que son 4 varianzas y 6 covarianzas. En total,10 pedacitos de información.</a:t>
            </a:r>
          </a:p>
          <a:p>
            <a:endParaRPr lang="es-ES" dirty="0"/>
          </a:p>
          <a:p>
            <a:r>
              <a:rPr lang="es-ES" dirty="0"/>
              <a:t>Y aquí a la derecha tenemos las dos matrices que queremos estimar, la matriz A y la matriz B, y en total hay aquí 28 parámetros a estimar. Así que estamos </a:t>
            </a:r>
            <a:r>
              <a:rPr lang="es-ES" dirty="0" err="1"/>
              <a:t>subidentificados</a:t>
            </a:r>
            <a:r>
              <a:rPr lang="es-ES" dirty="0"/>
              <a:t>. Necesitamos imponer restricciones a al menos 18 de esos parámetros para tener 10 piezas de información, 10 parámetros a estimar, y que esos 10 parámetros estén identificados.</a:t>
            </a:r>
          </a:p>
          <a:p>
            <a:endParaRPr lang="es-ES" dirty="0"/>
          </a:p>
          <a:p>
            <a:r>
              <a:rPr lang="es-ES" dirty="0"/>
              <a:t>Si quisiéramos ser muy cuidadosos, revisaríamos estas matrices en rojo y nos pensaríamos muy bien cuáles de estos parámetros podrían ser igual a cero. Por ejemplo, cuando algo le sucede al Metro en Ciudad de México (como cuando llueve mucho en la ciudad y una de las estaciones se inunda o tienen que cerrar una línea por alguna otra razón), el gobierno de la ciudad muy rápidamente asigna autobuses RTP para transportar personas entre esas estaciones de Metro. Por lo tanto, el impacto de Metro definitivamente debería permanecer en la ecuación de RTP y no debemos fijar esos parámetros a cero.</a:t>
            </a:r>
          </a:p>
          <a:p>
            <a:endParaRPr lang="es-ES" dirty="0"/>
          </a:p>
          <a:p>
            <a:r>
              <a:rPr lang="es-ES" dirty="0"/>
              <a:t>Por otro lado, no se me ocurre que haya una conexión así entre Metrobús y RTP, y entonces tal vez tendría sentido fijar los parámetros correspondientes a cero.</a:t>
            </a:r>
          </a:p>
          <a:p>
            <a:endParaRPr lang="es-ES" dirty="0"/>
          </a:p>
          <a:p>
            <a:r>
              <a:rPr lang="es-ES" dirty="0"/>
              <a:t>Y bueno tendríamos que hacer ese ejercicio para cada una de estas relaciones y descubrir o pensar muy bien cuáles son los 18 parámetros tiene sentido restringir.</a:t>
            </a:r>
          </a:p>
        </p:txBody>
      </p:sp>
      <p:sp>
        <p:nvSpPr>
          <p:cNvPr id="4" name="Slide Number Placeholder 3"/>
          <p:cNvSpPr>
            <a:spLocks noGrp="1"/>
          </p:cNvSpPr>
          <p:nvPr>
            <p:ph type="sldNum" sz="quarter" idx="5"/>
          </p:nvPr>
        </p:nvSpPr>
        <p:spPr/>
        <p:txBody>
          <a:bodyPr/>
          <a:lstStyle/>
          <a:p>
            <a:fld id="{55D83C14-34C1-4C00-B527-0AFF84309C7A}" type="slidenum">
              <a:rPr lang="en-US" smtClean="0"/>
              <a:t>31</a:t>
            </a:fld>
            <a:endParaRPr lang="en-US"/>
          </a:p>
        </p:txBody>
      </p:sp>
    </p:spTree>
    <p:extLst>
      <p:ext uri="{BB962C8B-B14F-4D97-AF65-F5344CB8AC3E}">
        <p14:creationId xmlns:p14="http://schemas.microsoft.com/office/powerpoint/2010/main" val="12659998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Otra estrategia de identificación que no requiere pensar tan a detalle, pero que también podría no ajustarse muy bien nuestros datos, es la llamada descomposición de </a:t>
            </a:r>
            <a:r>
              <a:rPr lang="es-MX" dirty="0" err="1"/>
              <a:t>Cholesky</a:t>
            </a:r>
            <a:r>
              <a:rPr lang="es-MX" dirty="0"/>
              <a:t>.</a:t>
            </a:r>
          </a:p>
          <a:p>
            <a:endParaRPr lang="es-MX" dirty="0"/>
          </a:p>
          <a:p>
            <a:r>
              <a:rPr lang="es-MX" dirty="0"/>
              <a:t>Aquí en la diapositiva vemos las restricciones que impone la descomposición de </a:t>
            </a:r>
            <a:r>
              <a:rPr lang="es-MX" dirty="0" err="1"/>
              <a:t>Cholesky</a:t>
            </a:r>
            <a:r>
              <a:rPr lang="es-MX" dirty="0"/>
              <a:t>.</a:t>
            </a:r>
          </a:p>
          <a:p>
            <a:endParaRPr lang="es-MX" dirty="0"/>
          </a:p>
          <a:p>
            <a:r>
              <a:rPr lang="es-MX" dirty="0"/>
              <a:t>Y con estas restricciones, nuestra matriz A ahora dice:</a:t>
            </a:r>
          </a:p>
          <a:p>
            <a:r>
              <a:rPr lang="es-MX" dirty="0"/>
              <a:t>- Que la primera variable de nuestro sistema no se ve afectada contemporáneamente por ninguna de las otras</a:t>
            </a:r>
          </a:p>
          <a:p>
            <a:r>
              <a:rPr lang="es-MX" dirty="0"/>
              <a:t>- Que la segunda variable sí siente contemporáneamente los movimientos de la primera, pero no de la tercera y la cuarta.</a:t>
            </a:r>
          </a:p>
          <a:p>
            <a:r>
              <a:rPr lang="es-MX" dirty="0"/>
              <a:t>- Que la tercera siente contemporáneamente lo que le sucede a las primeras dos, pero no lo que le sucede a la cuarta.</a:t>
            </a:r>
          </a:p>
          <a:p>
            <a:r>
              <a:rPr lang="es-MX" dirty="0"/>
              <a:t>- Y la última variable de nuestro vector se ve afectada contemporáneamente por todas las otras</a:t>
            </a:r>
          </a:p>
          <a:p>
            <a:endParaRPr lang="es-MX" dirty="0"/>
          </a:p>
          <a:p>
            <a:r>
              <a:rPr lang="es-MX" dirty="0"/>
              <a:t>Y luego, las restricciones a la matriz B dicen que nuestras variables solamente se ven afectadas contemporáneamente por sus propios choques y no por los choques de las demás.</a:t>
            </a:r>
          </a:p>
        </p:txBody>
      </p:sp>
      <p:sp>
        <p:nvSpPr>
          <p:cNvPr id="4" name="Slide Number Placeholder 3"/>
          <p:cNvSpPr>
            <a:spLocks noGrp="1"/>
          </p:cNvSpPr>
          <p:nvPr>
            <p:ph type="sldNum" sz="quarter" idx="5"/>
          </p:nvPr>
        </p:nvSpPr>
        <p:spPr/>
        <p:txBody>
          <a:bodyPr/>
          <a:lstStyle/>
          <a:p>
            <a:fld id="{55D83C14-34C1-4C00-B527-0AFF84309C7A}" type="slidenum">
              <a:rPr lang="en-US" smtClean="0"/>
              <a:t>32</a:t>
            </a:fld>
            <a:endParaRPr lang="en-US"/>
          </a:p>
        </p:txBody>
      </p:sp>
    </p:spTree>
    <p:extLst>
      <p:ext uri="{BB962C8B-B14F-4D97-AF65-F5344CB8AC3E}">
        <p14:creationId xmlns:p14="http://schemas.microsoft.com/office/powerpoint/2010/main" val="1824158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Esa estructura tan básica de restricciones </a:t>
            </a:r>
            <a:r>
              <a:rPr lang="es-MX" dirty="0" err="1"/>
              <a:t>Cholesky</a:t>
            </a:r>
            <a:r>
              <a:rPr lang="es-MX" dirty="0"/>
              <a:t> no es muy adecuada para nuestro ejemplo de medios de transporte. Pero por lo menos podemos decidir el orden en que estos medios de transporte aparecen en el vector de variables dependientes.</a:t>
            </a:r>
          </a:p>
          <a:p>
            <a:endParaRPr lang="es-MX" dirty="0"/>
          </a:p>
          <a:p>
            <a:r>
              <a:rPr lang="es-MX" dirty="0"/>
              <a:t>Y aquí estoy poniendo al Metro hasta abajo, porque creo que es el medio de transporte más conectado de todos, en el sentido de que mucha gente usa otros medios de transporte para llegar a una estación del Metro. </a:t>
            </a:r>
          </a:p>
          <a:p>
            <a:r>
              <a:rPr lang="es-MX" dirty="0"/>
              <a:t>Luego puse al Metrobús en la tercera posición, porque me parece que es el segundo más conectado a los otros medios de transporte.</a:t>
            </a:r>
          </a:p>
          <a:p>
            <a:r>
              <a:rPr lang="es-MX" dirty="0"/>
              <a:t>Y luego tengo al Trolebús y al RTP, porque en mi opinión son los menos conectados al resto de la red.</a:t>
            </a:r>
          </a:p>
        </p:txBody>
      </p:sp>
      <p:sp>
        <p:nvSpPr>
          <p:cNvPr id="4" name="Slide Number Placeholder 3"/>
          <p:cNvSpPr>
            <a:spLocks noGrp="1"/>
          </p:cNvSpPr>
          <p:nvPr>
            <p:ph type="sldNum" sz="quarter" idx="5"/>
          </p:nvPr>
        </p:nvSpPr>
        <p:spPr/>
        <p:txBody>
          <a:bodyPr/>
          <a:lstStyle/>
          <a:p>
            <a:fld id="{55D83C14-34C1-4C00-B527-0AFF84309C7A}" type="slidenum">
              <a:rPr lang="en-US" smtClean="0"/>
              <a:t>33</a:t>
            </a:fld>
            <a:endParaRPr lang="en-US"/>
          </a:p>
        </p:txBody>
      </p:sp>
    </p:spTree>
    <p:extLst>
      <p:ext uri="{BB962C8B-B14F-4D97-AF65-F5344CB8AC3E}">
        <p14:creationId xmlns:p14="http://schemas.microsoft.com/office/powerpoint/2010/main" val="185196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bueno aquí estamos ajustando nuestro VAR estructural con dos rezagos.</a:t>
            </a:r>
          </a:p>
          <a:p>
            <a:endParaRPr lang="es-MX" dirty="0"/>
          </a:p>
          <a:p>
            <a:r>
              <a:rPr lang="es-MX" dirty="0"/>
              <a:t>El comando que estima es </a:t>
            </a:r>
            <a:r>
              <a:rPr lang="es-MX" dirty="0" err="1"/>
              <a:t>svar</a:t>
            </a:r>
            <a:r>
              <a:rPr lang="es-MX" dirty="0"/>
              <a:t>, pero aquí arriba primero construí nuestras dos matrices A y B…</a:t>
            </a:r>
          </a:p>
          <a:p>
            <a:endParaRPr lang="es-MX" dirty="0"/>
          </a:p>
          <a:p>
            <a:r>
              <a:rPr lang="es-MX" dirty="0"/>
              <a:t>En los resultados, vemos que el panel de arriba en esta tabla corresponde a la matriz A, y el panel de abajo a la matriz B.</a:t>
            </a:r>
          </a:p>
          <a:p>
            <a:endParaRPr lang="es-MX" dirty="0"/>
          </a:p>
          <a:p>
            <a:r>
              <a:rPr lang="es-MX" dirty="0"/>
              <a:t>También podemos ver aquí las restricciones. Ahí están esos elementos que fijamos a 1 y que fijamos a cero con </a:t>
            </a:r>
            <a:r>
              <a:rPr lang="es-MX" dirty="0" err="1"/>
              <a:t>Cholesky</a:t>
            </a:r>
            <a:r>
              <a:rPr lang="es-MX" dirty="0"/>
              <a:t>.</a:t>
            </a:r>
          </a:p>
          <a:p>
            <a:endParaRPr lang="es-MX" dirty="0"/>
          </a:p>
          <a:p>
            <a:r>
              <a:rPr lang="es-MX" dirty="0"/>
              <a:t>Y también aparecen aquí los parámetros que estimamos. Por ejemplo, así como ordenamos nuestro vector de variables dependientes, resulta que este coeficiente a21 de la matriz A es el efecto de los autobuses RTP en la ecuación del Trolebús. Y vemos aquí que es negativo. Ahora, para interpretarlo, primero tenemos que recordar que hace varias (tal vez muchas) diapositivas estábamos haciendo unas restas en nuestro modelo estructural, y nos enteramos que los coeficientes de la matriz A tienen el signo opuesto a lo que nos interesa. Y entonces este -.57 es en realidad un +.57 en mi modelo estructural, y lo que me dice es lo siguiente:</a:t>
            </a:r>
          </a:p>
          <a:p>
            <a:endParaRPr lang="es-MX" dirty="0"/>
          </a:p>
          <a:p>
            <a:r>
              <a:rPr lang="es-MX" dirty="0"/>
              <a:t>Si el día de hoy hay 100 pasajeros más que ayer en los RTP, en promedio esperaríamos que el día de hoy haya 57 pasajeros más en el </a:t>
            </a:r>
            <a:r>
              <a:rPr lang="es-MX" dirty="0" err="1"/>
              <a:t>Trolebus</a:t>
            </a:r>
            <a:r>
              <a:rPr lang="es-MX" dirty="0"/>
              <a:t>.</a:t>
            </a:r>
          </a:p>
          <a:p>
            <a:endParaRPr lang="es-MX" dirty="0"/>
          </a:p>
          <a:p>
            <a:r>
              <a:rPr lang="es-MX" dirty="0"/>
              <a:t>Esa es la interpretación cruda. Una interpretación más profunda pudiera ser que estos medios de transporte son complementos. Es decir que la gente toma RTP para llegar a paradas de Trolebús y viceversa.</a:t>
            </a:r>
          </a:p>
          <a:p>
            <a:endParaRPr lang="es-MX" dirty="0"/>
          </a:p>
          <a:p>
            <a:r>
              <a:rPr lang="es-MX" dirty="0"/>
              <a:t>Pero también vemos algunos parámetros positivos aquí, lo que significa que tenemos medios de transporte que son sustitutos.</a:t>
            </a:r>
          </a:p>
          <a:p>
            <a:endParaRPr lang="es-MX" dirty="0"/>
          </a:p>
          <a:p>
            <a:r>
              <a:rPr lang="es-MX" dirty="0"/>
              <a:t>LA INTERPRETACIÓN DE LA MATRIZ B NO ES TAN INTERESANTE…</a:t>
            </a:r>
          </a:p>
        </p:txBody>
      </p:sp>
      <p:sp>
        <p:nvSpPr>
          <p:cNvPr id="4" name="Slide Number Placeholder 3"/>
          <p:cNvSpPr>
            <a:spLocks noGrp="1"/>
          </p:cNvSpPr>
          <p:nvPr>
            <p:ph type="sldNum" sz="quarter" idx="5"/>
          </p:nvPr>
        </p:nvSpPr>
        <p:spPr/>
        <p:txBody>
          <a:bodyPr/>
          <a:lstStyle/>
          <a:p>
            <a:fld id="{55D83C14-34C1-4C00-B527-0AFF84309C7A}" type="slidenum">
              <a:rPr lang="en-US" smtClean="0"/>
              <a:t>34</a:t>
            </a:fld>
            <a:endParaRPr lang="en-US"/>
          </a:p>
        </p:txBody>
      </p:sp>
    </p:spTree>
    <p:extLst>
      <p:ext uri="{BB962C8B-B14F-4D97-AF65-F5344CB8AC3E}">
        <p14:creationId xmlns:p14="http://schemas.microsoft.com/office/powerpoint/2010/main" val="11732849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Hasta aquí hemos hablado de temas que seguramente muchos de ustedes ya conocían. Es la identificación de modelos de vectores autorregresivos que se enseña en todos los cursos de series de tiempo.</a:t>
            </a:r>
          </a:p>
          <a:p>
            <a:endParaRPr lang="es-MX" noProof="0" dirty="0"/>
          </a:p>
          <a:p>
            <a:r>
              <a:rPr lang="es-MX" noProof="0" dirty="0"/>
              <a:t>Ahora sí, con ese contexto y conociendo de qué se trata esta base de datos del transporte público, vamos a hablar de este primer tema un poquito más especializado, que es la identificación de SVAR con variables instrumentales.</a:t>
            </a:r>
          </a:p>
        </p:txBody>
      </p:sp>
      <p:sp>
        <p:nvSpPr>
          <p:cNvPr id="4" name="Slide Number Placeholder 3"/>
          <p:cNvSpPr>
            <a:spLocks noGrp="1"/>
          </p:cNvSpPr>
          <p:nvPr>
            <p:ph type="sldNum" sz="quarter" idx="5"/>
          </p:nvPr>
        </p:nvSpPr>
        <p:spPr/>
        <p:txBody>
          <a:bodyPr/>
          <a:lstStyle/>
          <a:p>
            <a:fld id="{55D83C14-34C1-4C00-B527-0AFF84309C7A}" type="slidenum">
              <a:rPr lang="en-US" smtClean="0"/>
              <a:t>35</a:t>
            </a:fld>
            <a:endParaRPr lang="en-US"/>
          </a:p>
        </p:txBody>
      </p:sp>
    </p:spTree>
    <p:extLst>
      <p:ext uri="{BB962C8B-B14F-4D97-AF65-F5344CB8AC3E}">
        <p14:creationId xmlns:p14="http://schemas.microsoft.com/office/powerpoint/2010/main" val="12066168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Muchos de ustedes probablemente hayan estudiado alguna vez cómo se instrumenta una regresión lineal.</a:t>
            </a:r>
          </a:p>
          <a:p>
            <a:endParaRPr lang="es-MX" noProof="0" dirty="0"/>
          </a:p>
          <a:p>
            <a:r>
              <a:rPr lang="es-MX" noProof="0" dirty="0"/>
              <a:t>Aquí tenemos una respuesta y, y nuestro regresor x sufre de algún tipo de endogeneidad. Tenemos una correlación entre el regresor x y el error de nuestra regresión.</a:t>
            </a:r>
          </a:p>
          <a:p>
            <a:endParaRPr lang="es-MX" noProof="0" dirty="0"/>
          </a:p>
          <a:p>
            <a:endParaRPr lang="es-MX" noProof="0" dirty="0"/>
          </a:p>
          <a:p>
            <a:r>
              <a:rPr lang="es-MX" noProof="0" dirty="0"/>
              <a:t>Y bueno para identificar esa pendiente beta buscamos por ahí un instrumento z, que en primer lugar esté correlacionado con la variable endógena (a eso le llamamos el supuesto de relevancia) y que no esté correlacionado con el error (a eso le llamamos el supuesto de </a:t>
            </a:r>
            <a:r>
              <a:rPr lang="es-MX" noProof="0" dirty="0" err="1"/>
              <a:t>exogeneidad</a:t>
            </a:r>
            <a:r>
              <a:rPr lang="es-MX" noProof="0" dirty="0"/>
              <a:t>).</a:t>
            </a:r>
          </a:p>
          <a:p>
            <a:endParaRPr lang="es-MX" noProof="0" dirty="0"/>
          </a:p>
          <a:p>
            <a:r>
              <a:rPr lang="es-MX" noProof="0" dirty="0"/>
              <a:t>Esto es algo que seguramente alguna vez han visto.</a:t>
            </a:r>
            <a:endParaRPr lang="en-US" dirty="0"/>
          </a:p>
        </p:txBody>
      </p:sp>
      <p:sp>
        <p:nvSpPr>
          <p:cNvPr id="4" name="Slide Number Placeholder 3"/>
          <p:cNvSpPr>
            <a:spLocks noGrp="1"/>
          </p:cNvSpPr>
          <p:nvPr>
            <p:ph type="sldNum" sz="quarter" idx="5"/>
          </p:nvPr>
        </p:nvSpPr>
        <p:spPr/>
        <p:txBody>
          <a:bodyPr/>
          <a:lstStyle/>
          <a:p>
            <a:fld id="{55D83C14-34C1-4C00-B527-0AFF84309C7A}" type="slidenum">
              <a:rPr lang="en-US" smtClean="0"/>
              <a:t>36</a:t>
            </a:fld>
            <a:endParaRPr lang="en-US"/>
          </a:p>
        </p:txBody>
      </p:sp>
    </p:spTree>
    <p:extLst>
      <p:ext uri="{BB962C8B-B14F-4D97-AF65-F5344CB8AC3E}">
        <p14:creationId xmlns:p14="http://schemas.microsoft.com/office/powerpoint/2010/main" val="33501917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Pero en el caso de los vectores autorregresivos, la endogeneidad pues como dicen los programadores no es un “bug”, es un “</a:t>
            </a:r>
            <a:r>
              <a:rPr lang="es-MX" noProof="0" dirty="0" err="1"/>
              <a:t>feature</a:t>
            </a:r>
            <a:r>
              <a:rPr lang="es-MX" noProof="0" dirty="0"/>
              <a:t>”. Platicábamos hace unas diapositivas que estos 4 medios de transporte son endógenos los unos con los otros, y que eso precisamente es lo que estamos tratando de modelar. Esa endogeneidad es solo la naturaleza de este sistema.</a:t>
            </a:r>
          </a:p>
          <a:p>
            <a:endParaRPr lang="es-MX" noProof="0" dirty="0"/>
          </a:p>
          <a:p>
            <a:r>
              <a:rPr lang="es-MX" noProof="0" dirty="0"/>
              <a:t>Y entonces la manera en que las variables instrumentales nos pueden ayudar en este caso es la siguiente. Digamos que por ejemplo encontramos un buen instrumento para la ecuación del metro.</a:t>
            </a:r>
          </a:p>
          <a:p>
            <a:endParaRPr lang="es-MX" noProof="0" dirty="0"/>
          </a:p>
          <a:p>
            <a:r>
              <a:rPr lang="es-MX" noProof="0" dirty="0"/>
              <a:t>Las características de un buen instrumento en este caso son...</a:t>
            </a:r>
          </a:p>
        </p:txBody>
      </p:sp>
      <p:sp>
        <p:nvSpPr>
          <p:cNvPr id="4" name="Slide Number Placeholder 3"/>
          <p:cNvSpPr>
            <a:spLocks noGrp="1"/>
          </p:cNvSpPr>
          <p:nvPr>
            <p:ph type="sldNum" sz="quarter" idx="5"/>
          </p:nvPr>
        </p:nvSpPr>
        <p:spPr/>
        <p:txBody>
          <a:bodyPr/>
          <a:lstStyle/>
          <a:p>
            <a:fld id="{55D83C14-34C1-4C00-B527-0AFF84309C7A}" type="slidenum">
              <a:rPr lang="en-US" smtClean="0"/>
              <a:t>37</a:t>
            </a:fld>
            <a:endParaRPr lang="en-US"/>
          </a:p>
        </p:txBody>
      </p:sp>
    </p:spTree>
    <p:extLst>
      <p:ext uri="{BB962C8B-B14F-4D97-AF65-F5344CB8AC3E}">
        <p14:creationId xmlns:p14="http://schemas.microsoft.com/office/powerpoint/2010/main" val="12365097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Y si encontramos un instrumento así, lo que vamos a obtener o nuestra recompensa va a ser la identificación de la columna de la matriz B que corresponde al choque del Metro (la cuarta columna de esta matriz, que corresponde al cuarto choque).</a:t>
            </a:r>
          </a:p>
          <a:p>
            <a:endParaRPr lang="es-MX" noProof="0" dirty="0"/>
          </a:p>
          <a:p>
            <a:r>
              <a:rPr lang="es-MX" noProof="0" dirty="0"/>
              <a:t>Y entonces lo que nos permite este instrumento es estimar el efecto contemporáneo de un choque del Metro sobre todo el sistema.</a:t>
            </a:r>
          </a:p>
          <a:p>
            <a:endParaRPr lang="es-MX" noProof="0" dirty="0"/>
          </a:p>
          <a:p>
            <a:r>
              <a:rPr lang="es-MX" noProof="0" dirty="0"/>
              <a:t>Y si se fijan, no tuvimos que pensar en restricciones…</a:t>
            </a:r>
          </a:p>
        </p:txBody>
      </p:sp>
      <p:sp>
        <p:nvSpPr>
          <p:cNvPr id="4" name="Slide Number Placeholder 3"/>
          <p:cNvSpPr>
            <a:spLocks noGrp="1"/>
          </p:cNvSpPr>
          <p:nvPr>
            <p:ph type="sldNum" sz="quarter" idx="5"/>
          </p:nvPr>
        </p:nvSpPr>
        <p:spPr/>
        <p:txBody>
          <a:bodyPr/>
          <a:lstStyle/>
          <a:p>
            <a:fld id="{55D83C14-34C1-4C00-B527-0AFF84309C7A}" type="slidenum">
              <a:rPr lang="en-US" smtClean="0"/>
              <a:t>38</a:t>
            </a:fld>
            <a:endParaRPr lang="en-US"/>
          </a:p>
        </p:txBody>
      </p:sp>
    </p:spTree>
    <p:extLst>
      <p:ext uri="{BB962C8B-B14F-4D97-AF65-F5344CB8AC3E}">
        <p14:creationId xmlns:p14="http://schemas.microsoft.com/office/powerpoint/2010/main" val="3616801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noProof="0" dirty="0"/>
              <a:t>Para poner esto en práctica, en nuestra base de datos tenemos una variable que se llama </a:t>
            </a:r>
            <a:r>
              <a:rPr lang="es-MX" noProof="0" dirty="0" err="1"/>
              <a:t>cerrado_metro</a:t>
            </a:r>
            <a:r>
              <a:rPr lang="es-MX" noProof="0" dirty="0"/>
              <a:t>. Y para cada día de nuestra muestra, esa variable nos dice cuántas estaciones del Metro estuvieron cerradas ese día por alguna falla mecánica o eléctrica.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MX" noProof="0" dirty="0"/>
              <a:t>Ahora, revisando nuestros supuestos nos preguntamos…</a:t>
            </a:r>
          </a:p>
        </p:txBody>
      </p:sp>
      <p:sp>
        <p:nvSpPr>
          <p:cNvPr id="4" name="Slide Number Placeholder 3"/>
          <p:cNvSpPr>
            <a:spLocks noGrp="1"/>
          </p:cNvSpPr>
          <p:nvPr>
            <p:ph type="sldNum" sz="quarter" idx="5"/>
          </p:nvPr>
        </p:nvSpPr>
        <p:spPr/>
        <p:txBody>
          <a:bodyPr/>
          <a:lstStyle/>
          <a:p>
            <a:fld id="{55D83C14-34C1-4C00-B527-0AFF84309C7A}" type="slidenum">
              <a:rPr lang="en-US" smtClean="0"/>
              <a:t>39</a:t>
            </a:fld>
            <a:endParaRPr lang="en-US"/>
          </a:p>
        </p:txBody>
      </p:sp>
    </p:spTree>
    <p:extLst>
      <p:ext uri="{BB962C8B-B14F-4D97-AF65-F5344CB8AC3E}">
        <p14:creationId xmlns:p14="http://schemas.microsoft.com/office/powerpoint/2010/main" val="2133185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Y el tema de la base de datos que vamos a estar utilizando es el sistema de transporte público de la Ciudad de México.</a:t>
            </a:r>
          </a:p>
          <a:p>
            <a:endParaRPr lang="es-MX" noProof="0" dirty="0"/>
          </a:p>
          <a:p>
            <a:r>
              <a:rPr lang="es-MX" noProof="0" dirty="0"/>
              <a:t>Tenemos aquí 4 medios de transporte…</a:t>
            </a:r>
          </a:p>
        </p:txBody>
      </p:sp>
      <p:sp>
        <p:nvSpPr>
          <p:cNvPr id="4" name="Slide Number Placeholder 3"/>
          <p:cNvSpPr>
            <a:spLocks noGrp="1"/>
          </p:cNvSpPr>
          <p:nvPr>
            <p:ph type="sldNum" sz="quarter" idx="5"/>
          </p:nvPr>
        </p:nvSpPr>
        <p:spPr/>
        <p:txBody>
          <a:bodyPr/>
          <a:lstStyle/>
          <a:p>
            <a:fld id="{55D83C14-34C1-4C00-B527-0AFF84309C7A}" type="slidenum">
              <a:rPr lang="en-US" smtClean="0"/>
              <a:t>4</a:t>
            </a:fld>
            <a:endParaRPr lang="en-US"/>
          </a:p>
        </p:txBody>
      </p:sp>
    </p:spTree>
    <p:extLst>
      <p:ext uri="{BB962C8B-B14F-4D97-AF65-F5344CB8AC3E}">
        <p14:creationId xmlns:p14="http://schemas.microsoft.com/office/powerpoint/2010/main" val="33790568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noProof="0" dirty="0"/>
          </a:p>
        </p:txBody>
      </p:sp>
      <p:sp>
        <p:nvSpPr>
          <p:cNvPr id="4" name="Slide Number Placeholder 3"/>
          <p:cNvSpPr>
            <a:spLocks noGrp="1"/>
          </p:cNvSpPr>
          <p:nvPr>
            <p:ph type="sldNum" sz="quarter" idx="5"/>
          </p:nvPr>
        </p:nvSpPr>
        <p:spPr/>
        <p:txBody>
          <a:bodyPr/>
          <a:lstStyle/>
          <a:p>
            <a:fld id="{55D83C14-34C1-4C00-B527-0AFF84309C7A}" type="slidenum">
              <a:rPr lang="en-US" smtClean="0"/>
              <a:t>40</a:t>
            </a:fld>
            <a:endParaRPr lang="en-US"/>
          </a:p>
        </p:txBody>
      </p:sp>
    </p:spTree>
    <p:extLst>
      <p:ext uri="{BB962C8B-B14F-4D97-AF65-F5344CB8AC3E}">
        <p14:creationId xmlns:p14="http://schemas.microsoft.com/office/powerpoint/2010/main" val="15394666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Y bueno, respecto a esa opción </a:t>
            </a:r>
            <a:r>
              <a:rPr lang="es-MX" noProof="0" dirty="0" err="1"/>
              <a:t>norescale</a:t>
            </a:r>
            <a:r>
              <a:rPr lang="es-MX" noProof="0" dirty="0"/>
              <a:t>, vemos aquí que si se la quito al comando, Stata lo que hace por defecto es…</a:t>
            </a:r>
          </a:p>
        </p:txBody>
      </p:sp>
      <p:sp>
        <p:nvSpPr>
          <p:cNvPr id="4" name="Slide Number Placeholder 3"/>
          <p:cNvSpPr>
            <a:spLocks noGrp="1"/>
          </p:cNvSpPr>
          <p:nvPr>
            <p:ph type="sldNum" sz="quarter" idx="5"/>
          </p:nvPr>
        </p:nvSpPr>
        <p:spPr/>
        <p:txBody>
          <a:bodyPr/>
          <a:lstStyle/>
          <a:p>
            <a:fld id="{55D83C14-34C1-4C00-B527-0AFF84309C7A}" type="slidenum">
              <a:rPr lang="en-US" smtClean="0"/>
              <a:t>41</a:t>
            </a:fld>
            <a:endParaRPr lang="en-US"/>
          </a:p>
        </p:txBody>
      </p:sp>
    </p:spTree>
    <p:extLst>
      <p:ext uri="{BB962C8B-B14F-4D97-AF65-F5344CB8AC3E}">
        <p14:creationId xmlns:p14="http://schemas.microsoft.com/office/powerpoint/2010/main" val="13336591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Y bueno, encontrar un buen instrumento es una tarea difícil. Pero si ustedes son muy ingeniosos o tienen mucha suerte y encuentran instrumentos para más de una ecuación en su sistema de ecuaciones, esto también es algo que podemos trabajar con el comando </a:t>
            </a:r>
            <a:r>
              <a:rPr lang="es-MX" noProof="0" dirty="0" err="1"/>
              <a:t>ivsvar</a:t>
            </a:r>
            <a:r>
              <a:rPr lang="es-MX" noProof="0" dirty="0"/>
              <a:t>.</a:t>
            </a:r>
          </a:p>
          <a:p>
            <a:endParaRPr lang="es-MX" noProof="0" dirty="0"/>
          </a:p>
          <a:p>
            <a:r>
              <a:rPr lang="es-MX" noProof="0" dirty="0"/>
              <a:t>Ahí en la </a:t>
            </a:r>
            <a:r>
              <a:rPr lang="es-MX" noProof="0" dirty="0" err="1"/>
              <a:t>diapositva</a:t>
            </a:r>
            <a:r>
              <a:rPr lang="es-MX" noProof="0" dirty="0"/>
              <a:t> ven que tenemos ahora dos instrumentos. </a:t>
            </a:r>
            <a:r>
              <a:rPr lang="es-MX" noProof="0" dirty="0" err="1"/>
              <a:t>cerrado_mtro</a:t>
            </a:r>
            <a:r>
              <a:rPr lang="es-MX" noProof="0" dirty="0"/>
              <a:t> es el que ya estábamos utilizando, pero ahora también tenemos una variable </a:t>
            </a:r>
            <a:r>
              <a:rPr lang="es-MX" noProof="0" dirty="0" err="1"/>
              <a:t>cerrado_mbus</a:t>
            </a:r>
            <a:r>
              <a:rPr lang="es-MX" noProof="0" dirty="0"/>
              <a:t>, que nos indica cuántas estaciones de </a:t>
            </a:r>
            <a:r>
              <a:rPr lang="es-MX" noProof="0" dirty="0" err="1"/>
              <a:t>Metrobus</a:t>
            </a:r>
            <a:r>
              <a:rPr lang="es-MX" noProof="0" dirty="0"/>
              <a:t> estaban cerradas cada día de nuestra muestra, por ejemplo porque las estaban remodelando.</a:t>
            </a:r>
          </a:p>
          <a:p>
            <a:endParaRPr lang="es-MX" noProof="0" dirty="0"/>
          </a:p>
          <a:p>
            <a:r>
              <a:rPr lang="es-MX" noProof="0" dirty="0"/>
              <a:t>Y esta ecuación que tenemos en pantalla nos indica la relación que hay entre esos instrumentos y los choques de dos ecuaciones de nuestro </a:t>
            </a:r>
            <a:r>
              <a:rPr lang="es-MX" noProof="0" dirty="0" err="1"/>
              <a:t>var</a:t>
            </a:r>
            <a:r>
              <a:rPr lang="es-MX" noProof="0" dirty="0"/>
              <a:t>:</a:t>
            </a:r>
          </a:p>
          <a:p>
            <a:endParaRPr lang="es-MX" noProof="0" dirty="0"/>
          </a:p>
          <a:p>
            <a:r>
              <a:rPr lang="es-MX" noProof="0" dirty="0"/>
              <a:t>-el choque 4 que es el del metro</a:t>
            </a:r>
          </a:p>
          <a:p>
            <a:r>
              <a:rPr lang="es-MX" noProof="0" dirty="0"/>
              <a:t>-y el choque 3 que es el del </a:t>
            </a:r>
            <a:r>
              <a:rPr lang="es-MX" noProof="0" dirty="0" err="1"/>
              <a:t>metrobus</a:t>
            </a:r>
            <a:endParaRPr lang="es-MX" noProof="0" dirty="0"/>
          </a:p>
          <a:p>
            <a:endParaRPr lang="es-MX" noProof="0" dirty="0"/>
          </a:p>
          <a:p>
            <a:r>
              <a:rPr lang="es-MX" noProof="0" dirty="0"/>
              <a:t>Y ahí vemos en esta matriz P de parámetros que la variable </a:t>
            </a:r>
            <a:r>
              <a:rPr lang="es-MX" noProof="0" dirty="0" err="1"/>
              <a:t>cerrado_mtro</a:t>
            </a:r>
            <a:r>
              <a:rPr lang="es-MX" noProof="0" dirty="0"/>
              <a:t> únicamente depende del choque del (a través de este parámetro p11)</a:t>
            </a:r>
          </a:p>
          <a:p>
            <a:endParaRPr lang="es-MX"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MX" noProof="0" dirty="0"/>
              <a:t>Y que la variable </a:t>
            </a:r>
            <a:r>
              <a:rPr lang="es-MX" noProof="0" dirty="0" err="1"/>
              <a:t>cerrado_mbus</a:t>
            </a:r>
            <a:r>
              <a:rPr lang="es-MX" noProof="0" dirty="0"/>
              <a:t> únicamente depende del choque del </a:t>
            </a:r>
            <a:r>
              <a:rPr lang="es-MX" noProof="0" dirty="0" err="1"/>
              <a:t>Metrobus</a:t>
            </a:r>
            <a:r>
              <a:rPr lang="es-MX" noProof="0" dirty="0"/>
              <a:t> (a través de este parámetro p22)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MX" noProof="0" dirty="0"/>
              <a:t>Son dos regresiones lineales lo que tenemos aquí. Por ejemplo la de arriba dice…</a:t>
            </a:r>
          </a:p>
          <a:p>
            <a:endParaRPr lang="es-MX" noProof="0" dirty="0"/>
          </a:p>
        </p:txBody>
      </p:sp>
      <p:sp>
        <p:nvSpPr>
          <p:cNvPr id="4" name="Slide Number Placeholder 3"/>
          <p:cNvSpPr>
            <a:spLocks noGrp="1"/>
          </p:cNvSpPr>
          <p:nvPr>
            <p:ph type="sldNum" sz="quarter" idx="5"/>
          </p:nvPr>
        </p:nvSpPr>
        <p:spPr/>
        <p:txBody>
          <a:bodyPr/>
          <a:lstStyle/>
          <a:p>
            <a:fld id="{55D83C14-34C1-4C00-B527-0AFF84309C7A}" type="slidenum">
              <a:rPr lang="en-US" smtClean="0"/>
              <a:t>42</a:t>
            </a:fld>
            <a:endParaRPr lang="en-US"/>
          </a:p>
        </p:txBody>
      </p:sp>
    </p:spTree>
    <p:extLst>
      <p:ext uri="{BB962C8B-B14F-4D97-AF65-F5344CB8AC3E}">
        <p14:creationId xmlns:p14="http://schemas.microsoft.com/office/powerpoint/2010/main" val="6604602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Entonces para hacer esta estimación con dos instrumentos, lo primero que hago es generar esa matriz P…</a:t>
            </a:r>
          </a:p>
        </p:txBody>
      </p:sp>
      <p:sp>
        <p:nvSpPr>
          <p:cNvPr id="4" name="Slide Number Placeholder 3"/>
          <p:cNvSpPr>
            <a:spLocks noGrp="1"/>
          </p:cNvSpPr>
          <p:nvPr>
            <p:ph type="sldNum" sz="quarter" idx="5"/>
          </p:nvPr>
        </p:nvSpPr>
        <p:spPr/>
        <p:txBody>
          <a:bodyPr/>
          <a:lstStyle/>
          <a:p>
            <a:fld id="{55D83C14-34C1-4C00-B527-0AFF84309C7A}" type="slidenum">
              <a:rPr lang="en-US" smtClean="0"/>
              <a:t>43</a:t>
            </a:fld>
            <a:endParaRPr lang="en-US"/>
          </a:p>
        </p:txBody>
      </p:sp>
    </p:spTree>
    <p:extLst>
      <p:ext uri="{BB962C8B-B14F-4D97-AF65-F5344CB8AC3E}">
        <p14:creationId xmlns:p14="http://schemas.microsoft.com/office/powerpoint/2010/main" val="12769245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noProof="0" dirty="0"/>
              <a:t>Ahora vamos con el segundo y último tema que les queremos presentar el día de hoy. Esto es </a:t>
            </a:r>
            <a:r>
              <a:rPr lang="es-MX" sz="1200" b="1" dirty="0">
                <a:latin typeface="Inter" panose="02000503000000020004" pitchFamily="2" charset="0"/>
                <a:ea typeface="Inter" panose="02000503000000020004" pitchFamily="2" charset="0"/>
                <a:cs typeface="Arial" panose="020B0604020202020204" pitchFamily="34" charset="0"/>
              </a:rPr>
              <a:t>Parte III. Funciones Impulso-Respuesta por Proyección Lineal</a:t>
            </a:r>
          </a:p>
          <a:p>
            <a:endParaRPr lang="es-MX" noProof="0" dirty="0"/>
          </a:p>
        </p:txBody>
      </p:sp>
      <p:sp>
        <p:nvSpPr>
          <p:cNvPr id="4" name="Slide Number Placeholder 3"/>
          <p:cNvSpPr>
            <a:spLocks noGrp="1"/>
          </p:cNvSpPr>
          <p:nvPr>
            <p:ph type="sldNum" sz="quarter" idx="5"/>
          </p:nvPr>
        </p:nvSpPr>
        <p:spPr/>
        <p:txBody>
          <a:bodyPr/>
          <a:lstStyle/>
          <a:p>
            <a:fld id="{55D83C14-34C1-4C00-B527-0AFF84309C7A}" type="slidenum">
              <a:rPr lang="en-US" smtClean="0"/>
              <a:t>44</a:t>
            </a:fld>
            <a:endParaRPr lang="en-US"/>
          </a:p>
        </p:txBody>
      </p:sp>
    </p:spTree>
    <p:extLst>
      <p:ext uri="{BB962C8B-B14F-4D97-AF65-F5344CB8AC3E}">
        <p14:creationId xmlns:p14="http://schemas.microsoft.com/office/powerpoint/2010/main" val="881029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Hace ya varias diapositivas, cuando platicábamos de VAR estructural y VAR reducido, vimos que las ecuaciones que vamos a estimar al final quedan así:</a:t>
            </a:r>
          </a:p>
          <a:p>
            <a:r>
              <a:rPr lang="es-MX" noProof="0" dirty="0"/>
              <a:t>- Tenemos </a:t>
            </a:r>
            <a:r>
              <a:rPr lang="es-MX" noProof="0" dirty="0" err="1"/>
              <a:t>yt</a:t>
            </a:r>
            <a:r>
              <a:rPr lang="es-MX" noProof="0" dirty="0"/>
              <a:t> del lado y izquierdo</a:t>
            </a:r>
          </a:p>
          <a:p>
            <a:r>
              <a:rPr lang="es-MX" noProof="0" dirty="0"/>
              <a:t>- Y del lado derecho tenemos en este caso 2 rezagos, yt-1 y yt-2, multiplicados por esas matrices de parámetros A1 y A2</a:t>
            </a:r>
          </a:p>
          <a:p>
            <a:r>
              <a:rPr lang="es-MX" noProof="0" dirty="0"/>
              <a:t>- Y al final tenemos nuestro vector de choques, multiplicado por la matriz B</a:t>
            </a:r>
          </a:p>
          <a:p>
            <a:r>
              <a:rPr lang="es-MX" noProof="0" dirty="0"/>
              <a:t>- Todo esto quedamos que </a:t>
            </a:r>
            <a:r>
              <a:rPr lang="es-MX" noProof="0" dirty="0" err="1"/>
              <a:t>premultiplicado</a:t>
            </a:r>
            <a:r>
              <a:rPr lang="es-MX" noProof="0" dirty="0"/>
              <a:t> por esa matriz A inversa</a:t>
            </a:r>
          </a:p>
          <a:p>
            <a:endParaRPr lang="es-MX" noProof="0" dirty="0"/>
          </a:p>
          <a:p>
            <a:r>
              <a:rPr lang="es-MX" noProof="0" dirty="0"/>
              <a:t>Ahora, vamos a imaginarnos que el día de hoy el cambio en el volumen de pasajeros del Metro sufre algún tipo de choque (ahí está ese choque en la cuarta ecuación, la ecuación del Metro).</a:t>
            </a:r>
          </a:p>
          <a:p>
            <a:r>
              <a:rPr lang="es-MX" noProof="0" dirty="0"/>
              <a:t>Y vamos a pensar en cómo ese choque se transmite a través del tiempo en este sistema.</a:t>
            </a:r>
          </a:p>
          <a:p>
            <a:endParaRPr lang="es-MX" noProof="0" dirty="0"/>
          </a:p>
          <a:p>
            <a:r>
              <a:rPr lang="es-MX" noProof="0" dirty="0"/>
              <a:t>En el periodo t, alguna proporción de ese choque, una proporción determinada por esta cuarta columna de la matriz B y por todos los parámetros de la matriz A inversa, va a impactar a nuestras variables dependientes en el periodo t. Esos parámetros que tengo sombreados son los que transmiten el choque en el periodo t.</a:t>
            </a:r>
          </a:p>
          <a:p>
            <a:endParaRPr lang="es-MX" noProof="0" dirty="0"/>
          </a:p>
          <a:p>
            <a:r>
              <a:rPr lang="es-MX" noProof="0" dirty="0"/>
              <a:t>En el periodo t+1, alguna proporción de ese choque todavía se va a sentir, porque en esta ecuación del t+1 tenemos a las variables dependientes del periodo t. Y esa proporción está ahora determinada por los parámetros de esta matriz A1 y otra vez de la matriz A inversa.</a:t>
            </a:r>
          </a:p>
          <a:p>
            <a:endParaRPr lang="es-MX" noProof="0" dirty="0"/>
          </a:p>
          <a:p>
            <a:r>
              <a:rPr lang="es-MX" noProof="0" dirty="0"/>
              <a:t>Y en el periodo t+2, se sigue sintiendo ese choque, porque ahora tenemos en la ecuación al periodo t y al periodo t+1.</a:t>
            </a:r>
          </a:p>
          <a:p>
            <a:endParaRPr lang="es-MX" noProof="0" dirty="0"/>
          </a:p>
          <a:p>
            <a:r>
              <a:rPr lang="es-MX" noProof="0" dirty="0"/>
              <a:t>Y bueno, este ejercicio que estamos haciendo de trazar el impacto de un choque pues no es otra cosa que calcular una función de impulso respuesta. Y ustedes pueden ver aquí que hay muchos caminos (muchos parámetros) por donde se transmite ese impacto.</a:t>
            </a:r>
          </a:p>
          <a:p>
            <a:endParaRPr lang="es-MX" noProof="0" dirty="0"/>
          </a:p>
          <a:p>
            <a:r>
              <a:rPr lang="es-MX" noProof="0" dirty="0"/>
              <a:t>De tal manera que calcular a mano el impacto por ejemplo en el periodo t+8 pues sería muy tedioso y ese tipo de cosas pues es mejor pedírselas a Stata.</a:t>
            </a:r>
          </a:p>
        </p:txBody>
      </p:sp>
      <p:sp>
        <p:nvSpPr>
          <p:cNvPr id="4" name="Slide Number Placeholder 3"/>
          <p:cNvSpPr>
            <a:spLocks noGrp="1"/>
          </p:cNvSpPr>
          <p:nvPr>
            <p:ph type="sldNum" sz="quarter" idx="5"/>
          </p:nvPr>
        </p:nvSpPr>
        <p:spPr/>
        <p:txBody>
          <a:bodyPr/>
          <a:lstStyle/>
          <a:p>
            <a:fld id="{55D83C14-34C1-4C00-B527-0AFF84309C7A}" type="slidenum">
              <a:rPr lang="en-US" smtClean="0"/>
              <a:t>45</a:t>
            </a:fld>
            <a:endParaRPr lang="en-US"/>
          </a:p>
        </p:txBody>
      </p:sp>
    </p:spTree>
    <p:extLst>
      <p:ext uri="{BB962C8B-B14F-4D97-AF65-F5344CB8AC3E}">
        <p14:creationId xmlns:p14="http://schemas.microsoft.com/office/powerpoint/2010/main" val="37425610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5"/>
          </p:nvPr>
        </p:nvSpPr>
        <p:spPr/>
        <p:txBody>
          <a:bodyPr/>
          <a:lstStyle/>
          <a:p>
            <a:fld id="{55D83C14-34C1-4C00-B527-0AFF84309C7A}" type="slidenum">
              <a:rPr lang="en-US" smtClean="0"/>
              <a:t>46</a:t>
            </a:fld>
            <a:endParaRPr lang="en-US"/>
          </a:p>
        </p:txBody>
      </p:sp>
    </p:spTree>
    <p:extLst>
      <p:ext uri="{BB962C8B-B14F-4D97-AF65-F5344CB8AC3E}">
        <p14:creationId xmlns:p14="http://schemas.microsoft.com/office/powerpoint/2010/main" val="11732849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ahora que ya ajustamos este modelo, le voy a pedir a Stata que genere un archivo .</a:t>
            </a:r>
            <a:r>
              <a:rPr lang="es-MX" dirty="0" err="1"/>
              <a:t>irf</a:t>
            </a:r>
            <a:r>
              <a:rPr lang="es-MX" dirty="0"/>
              <a:t> donde puedo almacenar funciones impulso-respuesta de éste VAR y cualquier otro VAR que decidamos ajustar con esta base de datos.</a:t>
            </a:r>
          </a:p>
          <a:p>
            <a:endParaRPr lang="es-MX" dirty="0"/>
          </a:p>
          <a:p>
            <a:r>
              <a:rPr lang="es-MX" dirty="0"/>
              <a:t>Escribo primero “</a:t>
            </a:r>
            <a:r>
              <a:rPr lang="es-MX" dirty="0" err="1"/>
              <a:t>irf</a:t>
            </a:r>
            <a:r>
              <a:rPr lang="es-MX" dirty="0"/>
              <a:t> set” y le doy un nombre a mi archivo </a:t>
            </a:r>
            <a:r>
              <a:rPr lang="es-MX" dirty="0" err="1"/>
              <a:t>irf</a:t>
            </a:r>
            <a:r>
              <a:rPr lang="es-MX" dirty="0"/>
              <a:t>.</a:t>
            </a:r>
          </a:p>
          <a:p>
            <a:endParaRPr lang="es-MX" dirty="0"/>
          </a:p>
          <a:p>
            <a:r>
              <a:rPr lang="es-MX" dirty="0"/>
              <a:t>Y luego escribo “</a:t>
            </a:r>
            <a:r>
              <a:rPr lang="es-MX" dirty="0" err="1"/>
              <a:t>irf</a:t>
            </a:r>
            <a:r>
              <a:rPr lang="es-MX" dirty="0"/>
              <a:t> </a:t>
            </a:r>
            <a:r>
              <a:rPr lang="es-MX" dirty="0" err="1"/>
              <a:t>create</a:t>
            </a:r>
            <a:r>
              <a:rPr lang="es-MX" dirty="0"/>
              <a:t>“ para almacenar mis estimados de impulso-respuesta ahí en el archivo con el nombre svar1.</a:t>
            </a:r>
          </a:p>
        </p:txBody>
      </p:sp>
      <p:sp>
        <p:nvSpPr>
          <p:cNvPr id="4" name="Slide Number Placeholder 3"/>
          <p:cNvSpPr>
            <a:spLocks noGrp="1"/>
          </p:cNvSpPr>
          <p:nvPr>
            <p:ph type="sldNum" sz="quarter" idx="5"/>
          </p:nvPr>
        </p:nvSpPr>
        <p:spPr/>
        <p:txBody>
          <a:bodyPr/>
          <a:lstStyle/>
          <a:p>
            <a:fld id="{55D83C14-34C1-4C00-B527-0AFF84309C7A}" type="slidenum">
              <a:rPr lang="en-US" smtClean="0"/>
              <a:t>47</a:t>
            </a:fld>
            <a:endParaRPr lang="en-US"/>
          </a:p>
        </p:txBody>
      </p:sp>
    </p:spTree>
    <p:extLst>
      <p:ext uri="{BB962C8B-B14F-4D97-AF65-F5344CB8AC3E}">
        <p14:creationId xmlns:p14="http://schemas.microsoft.com/office/powerpoint/2010/main" val="25807418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ya que están almacenados, puedo utilizar el comando “</a:t>
            </a:r>
            <a:r>
              <a:rPr lang="es-MX" dirty="0" err="1"/>
              <a:t>irf</a:t>
            </a:r>
            <a:r>
              <a:rPr lang="es-MX" dirty="0"/>
              <a:t> </a:t>
            </a:r>
            <a:r>
              <a:rPr lang="es-MX" dirty="0" err="1"/>
              <a:t>graph</a:t>
            </a:r>
            <a:r>
              <a:rPr lang="es-MX" dirty="0"/>
              <a:t>” para graficar el contenido de mi archivo </a:t>
            </a:r>
            <a:r>
              <a:rPr lang="es-MX" dirty="0" err="1"/>
              <a:t>irf</a:t>
            </a:r>
            <a:r>
              <a:rPr lang="es-MX" dirty="0"/>
              <a:t>. En este caso, estoy graficando las funciones impulso-respuesta estructurales…</a:t>
            </a:r>
          </a:p>
        </p:txBody>
      </p:sp>
      <p:sp>
        <p:nvSpPr>
          <p:cNvPr id="4" name="Slide Number Placeholder 3"/>
          <p:cNvSpPr>
            <a:spLocks noGrp="1"/>
          </p:cNvSpPr>
          <p:nvPr>
            <p:ph type="sldNum" sz="quarter" idx="5"/>
          </p:nvPr>
        </p:nvSpPr>
        <p:spPr/>
        <p:txBody>
          <a:bodyPr/>
          <a:lstStyle/>
          <a:p>
            <a:fld id="{55D83C14-34C1-4C00-B527-0AFF84309C7A}" type="slidenum">
              <a:rPr lang="en-US" smtClean="0"/>
              <a:t>48</a:t>
            </a:fld>
            <a:endParaRPr lang="en-US"/>
          </a:p>
        </p:txBody>
      </p:sp>
    </p:spTree>
    <p:extLst>
      <p:ext uri="{BB962C8B-B14F-4D97-AF65-F5344CB8AC3E}">
        <p14:creationId xmlns:p14="http://schemas.microsoft.com/office/powerpoint/2010/main" val="200031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Aquí creo que las pueden ver un poquito mejor.</a:t>
            </a:r>
          </a:p>
          <a:p>
            <a:endParaRPr lang="es-MX" dirty="0"/>
          </a:p>
          <a:p>
            <a:r>
              <a:rPr lang="es-MX" dirty="0"/>
              <a:t>Y bueno, sólo hacerles un par de comentarios sobre estas gráficas, antes de llegar al último tema de hoy.</a:t>
            </a:r>
          </a:p>
          <a:p>
            <a:endParaRPr lang="es-MX" dirty="0"/>
          </a:p>
          <a:p>
            <a:r>
              <a:rPr lang="es-MX" dirty="0"/>
              <a:t>En la primera columna tenemos las respuestas del Metro a choques de otras variables. Comenzando hasta arriba a la izquierda tenemos la respuesta del Metro a un choque del Metro -&gt;</a:t>
            </a:r>
          </a:p>
        </p:txBody>
      </p:sp>
      <p:sp>
        <p:nvSpPr>
          <p:cNvPr id="4" name="Slide Number Placeholder 3"/>
          <p:cNvSpPr>
            <a:spLocks noGrp="1"/>
          </p:cNvSpPr>
          <p:nvPr>
            <p:ph type="sldNum" sz="quarter" idx="5"/>
          </p:nvPr>
        </p:nvSpPr>
        <p:spPr/>
        <p:txBody>
          <a:bodyPr/>
          <a:lstStyle/>
          <a:p>
            <a:fld id="{55D83C14-34C1-4C00-B527-0AFF84309C7A}" type="slidenum">
              <a:rPr lang="en-US" smtClean="0"/>
              <a:t>49</a:t>
            </a:fld>
            <a:endParaRPr lang="en-US"/>
          </a:p>
        </p:txBody>
      </p:sp>
    </p:spTree>
    <p:extLst>
      <p:ext uri="{BB962C8B-B14F-4D97-AF65-F5344CB8AC3E}">
        <p14:creationId xmlns:p14="http://schemas.microsoft.com/office/powerpoint/2010/main" val="2327201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Aquí está nuestra base de datos. Estos son datos artificiales, es decir datos simulados, y tenemos aquí las cuatro principales series de tiempo con las que vamos a estar trabajando: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dirty="0"/>
          </a:p>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 </a:t>
            </a:r>
            <a:r>
              <a:rPr lang="es-MX" dirty="0" err="1"/>
              <a:t>d_metro</a:t>
            </a:r>
            <a:r>
              <a:rPr lang="es-MX" dirty="0"/>
              <a:t> son diferencias diarias en el volumen de pasajeros del Metro. Y esto está en millones de pasajeros…</a:t>
            </a:r>
          </a:p>
          <a:p>
            <a:endParaRPr lang="es-MX" dirty="0"/>
          </a:p>
          <a:p>
            <a:r>
              <a:rPr lang="es-MX" dirty="0"/>
              <a:t>Y tenemos estos datos del 5 de enero 2015 al 31 de diciembre 2019. Es decir, tenemos 5 años de datos diarios.</a:t>
            </a:r>
          </a:p>
          <a:p>
            <a:endParaRPr lang="es-MX" dirty="0"/>
          </a:p>
          <a:p>
            <a:r>
              <a:rPr lang="es-MX" dirty="0"/>
              <a:t>En mi ventana de Variables pueden ver que tengo por ahí otras variables que vamos a utilizar más adelante, pero por el momento vamos a platicar de estas 4.</a:t>
            </a:r>
          </a:p>
        </p:txBody>
      </p:sp>
      <p:sp>
        <p:nvSpPr>
          <p:cNvPr id="4" name="Slide Number Placeholder 3"/>
          <p:cNvSpPr>
            <a:spLocks noGrp="1"/>
          </p:cNvSpPr>
          <p:nvPr>
            <p:ph type="sldNum" sz="quarter" idx="5"/>
          </p:nvPr>
        </p:nvSpPr>
        <p:spPr/>
        <p:txBody>
          <a:bodyPr/>
          <a:lstStyle/>
          <a:p>
            <a:fld id="{55D83C14-34C1-4C00-B527-0AFF84309C7A}" type="slidenum">
              <a:rPr lang="en-US" smtClean="0"/>
              <a:t>5</a:t>
            </a:fld>
            <a:endParaRPr lang="en-US"/>
          </a:p>
        </p:txBody>
      </p:sp>
    </p:spTree>
    <p:extLst>
      <p:ext uri="{BB962C8B-B14F-4D97-AF65-F5344CB8AC3E}">
        <p14:creationId xmlns:p14="http://schemas.microsoft.com/office/powerpoint/2010/main" val="212364484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Luego tenemos la respuesta del Metro a un choque que es una desviación estándar de un choque del Metrobús-&gt;</a:t>
            </a:r>
          </a:p>
          <a:p>
            <a:endParaRPr lang="es-MX" dirty="0"/>
          </a:p>
        </p:txBody>
      </p:sp>
      <p:sp>
        <p:nvSpPr>
          <p:cNvPr id="4" name="Slide Number Placeholder 3"/>
          <p:cNvSpPr>
            <a:spLocks noGrp="1"/>
          </p:cNvSpPr>
          <p:nvPr>
            <p:ph type="sldNum" sz="quarter" idx="5"/>
          </p:nvPr>
        </p:nvSpPr>
        <p:spPr/>
        <p:txBody>
          <a:bodyPr/>
          <a:lstStyle/>
          <a:p>
            <a:fld id="{55D83C14-34C1-4C00-B527-0AFF84309C7A}" type="slidenum">
              <a:rPr lang="en-US" smtClean="0"/>
              <a:t>50</a:t>
            </a:fld>
            <a:endParaRPr lang="en-US"/>
          </a:p>
        </p:txBody>
      </p:sp>
    </p:spTree>
    <p:extLst>
      <p:ext uri="{BB962C8B-B14F-4D97-AF65-F5344CB8AC3E}">
        <p14:creationId xmlns:p14="http://schemas.microsoft.com/office/powerpoint/2010/main" val="24716281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Aquí tenemos la respuesta del Metro al RTP-&gt;</a:t>
            </a:r>
          </a:p>
          <a:p>
            <a:endParaRPr lang="es-MX" dirty="0"/>
          </a:p>
          <a:p>
            <a:endParaRPr lang="es-MX" dirty="0"/>
          </a:p>
        </p:txBody>
      </p:sp>
      <p:sp>
        <p:nvSpPr>
          <p:cNvPr id="4" name="Slide Number Placeholder 3"/>
          <p:cNvSpPr>
            <a:spLocks noGrp="1"/>
          </p:cNvSpPr>
          <p:nvPr>
            <p:ph type="sldNum" sz="quarter" idx="5"/>
          </p:nvPr>
        </p:nvSpPr>
        <p:spPr/>
        <p:txBody>
          <a:bodyPr/>
          <a:lstStyle/>
          <a:p>
            <a:fld id="{55D83C14-34C1-4C00-B527-0AFF84309C7A}" type="slidenum">
              <a:rPr lang="en-US" smtClean="0"/>
              <a:t>51</a:t>
            </a:fld>
            <a:endParaRPr lang="en-US"/>
          </a:p>
        </p:txBody>
      </p:sp>
    </p:spTree>
    <p:extLst>
      <p:ext uri="{BB962C8B-B14F-4D97-AF65-F5344CB8AC3E}">
        <p14:creationId xmlns:p14="http://schemas.microsoft.com/office/powerpoint/2010/main" val="18636652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Y por último tenemos la respuesta del Metro al Trolebús.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dirty="0"/>
          </a:p>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Y si se fijan podemos ver claramente que el Metro se ve afectado de inmediato. La respuesta del Metro a este choque del Trolebús es caer de inmediato. Hay un efecto ahí contemporáneo, pero al siguiente día ya regresó a su equilibrio.</a:t>
            </a:r>
          </a:p>
          <a:p>
            <a:endParaRPr lang="es-MX" dirty="0"/>
          </a:p>
          <a:p>
            <a:r>
              <a:rPr lang="es-MX" dirty="0"/>
              <a:t>Y el hecho de que todo afecta al Metro de manera contemporánea (el RTP aquí lo estamos viendo, y el Metrobús también) no es coincidencia. Eso es lo que nosotros especificamos en nuestra matriz A de restricciones.</a:t>
            </a:r>
          </a:p>
          <a:p>
            <a:endParaRPr lang="es-MX" dirty="0"/>
          </a:p>
          <a:p>
            <a:r>
              <a:rPr lang="es-MX" dirty="0"/>
              <a:t>Quedamos que el Metro iba a ser la cuarta variable, que siente contemporáneamente los movimientos de todas las demás-&gt;</a:t>
            </a:r>
          </a:p>
          <a:p>
            <a:endParaRPr lang="es-MX" dirty="0"/>
          </a:p>
        </p:txBody>
      </p:sp>
      <p:sp>
        <p:nvSpPr>
          <p:cNvPr id="4" name="Slide Number Placeholder 3"/>
          <p:cNvSpPr>
            <a:spLocks noGrp="1"/>
          </p:cNvSpPr>
          <p:nvPr>
            <p:ph type="sldNum" sz="quarter" idx="5"/>
          </p:nvPr>
        </p:nvSpPr>
        <p:spPr/>
        <p:txBody>
          <a:bodyPr/>
          <a:lstStyle/>
          <a:p>
            <a:fld id="{55D83C14-34C1-4C00-B527-0AFF84309C7A}" type="slidenum">
              <a:rPr lang="en-US" smtClean="0"/>
              <a:t>52</a:t>
            </a:fld>
            <a:endParaRPr lang="en-US"/>
          </a:p>
        </p:txBody>
      </p:sp>
    </p:spTree>
    <p:extLst>
      <p:ext uri="{BB962C8B-B14F-4D97-AF65-F5344CB8AC3E}">
        <p14:creationId xmlns:p14="http://schemas.microsoft.com/office/powerpoint/2010/main" val="20379865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podemos ver ese patrón de restricciones en el resto de estas gráficas.</a:t>
            </a:r>
          </a:p>
          <a:p>
            <a:endParaRPr lang="es-MX" dirty="0"/>
          </a:p>
          <a:p>
            <a:r>
              <a:rPr lang="es-MX" dirty="0"/>
              <a:t>Aquí vemos que el Metrobús se ve afectado de manera contemporánea por todo menos Metro-&gt;</a:t>
            </a:r>
          </a:p>
          <a:p>
            <a:endParaRPr lang="es-MX" dirty="0"/>
          </a:p>
        </p:txBody>
      </p:sp>
      <p:sp>
        <p:nvSpPr>
          <p:cNvPr id="4" name="Slide Number Placeholder 3"/>
          <p:cNvSpPr>
            <a:spLocks noGrp="1"/>
          </p:cNvSpPr>
          <p:nvPr>
            <p:ph type="sldNum" sz="quarter" idx="5"/>
          </p:nvPr>
        </p:nvSpPr>
        <p:spPr/>
        <p:txBody>
          <a:bodyPr/>
          <a:lstStyle/>
          <a:p>
            <a:fld id="{55D83C14-34C1-4C00-B527-0AFF84309C7A}" type="slidenum">
              <a:rPr lang="en-US" smtClean="0"/>
              <a:t>53</a:t>
            </a:fld>
            <a:endParaRPr lang="en-US"/>
          </a:p>
        </p:txBody>
      </p:sp>
    </p:spTree>
    <p:extLst>
      <p:ext uri="{BB962C8B-B14F-4D97-AF65-F5344CB8AC3E}">
        <p14:creationId xmlns:p14="http://schemas.microsoft.com/office/powerpoint/2010/main" val="9473407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El Trolebús sólo siente contemporáneamente los choques del RTP-&gt;</a:t>
            </a:r>
          </a:p>
          <a:p>
            <a:endParaRPr lang="es-MX" dirty="0"/>
          </a:p>
        </p:txBody>
      </p:sp>
      <p:sp>
        <p:nvSpPr>
          <p:cNvPr id="4" name="Slide Number Placeholder 3"/>
          <p:cNvSpPr>
            <a:spLocks noGrp="1"/>
          </p:cNvSpPr>
          <p:nvPr>
            <p:ph type="sldNum" sz="quarter" idx="5"/>
          </p:nvPr>
        </p:nvSpPr>
        <p:spPr/>
        <p:txBody>
          <a:bodyPr/>
          <a:lstStyle/>
          <a:p>
            <a:fld id="{55D83C14-34C1-4C00-B527-0AFF84309C7A}" type="slidenum">
              <a:rPr lang="en-US" smtClean="0"/>
              <a:t>54</a:t>
            </a:fld>
            <a:endParaRPr lang="en-US"/>
          </a:p>
        </p:txBody>
      </p:sp>
    </p:spTree>
    <p:extLst>
      <p:ext uri="{BB962C8B-B14F-4D97-AF65-F5344CB8AC3E}">
        <p14:creationId xmlns:p14="http://schemas.microsoft.com/office/powerpoint/2010/main" val="19298200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finalmente el RTP no siente contemporáneamente ninguno de los choques de las otras variables.</a:t>
            </a:r>
          </a:p>
        </p:txBody>
      </p:sp>
      <p:sp>
        <p:nvSpPr>
          <p:cNvPr id="4" name="Slide Number Placeholder 3"/>
          <p:cNvSpPr>
            <a:spLocks noGrp="1"/>
          </p:cNvSpPr>
          <p:nvPr>
            <p:ph type="sldNum" sz="quarter" idx="5"/>
          </p:nvPr>
        </p:nvSpPr>
        <p:spPr/>
        <p:txBody>
          <a:bodyPr/>
          <a:lstStyle/>
          <a:p>
            <a:fld id="{55D83C14-34C1-4C00-B527-0AFF84309C7A}" type="slidenum">
              <a:rPr lang="en-US" smtClean="0"/>
              <a:t>55</a:t>
            </a:fld>
            <a:endParaRPr lang="en-US"/>
          </a:p>
        </p:txBody>
      </p:sp>
    </p:spTree>
    <p:extLst>
      <p:ext uri="{BB962C8B-B14F-4D97-AF65-F5344CB8AC3E}">
        <p14:creationId xmlns:p14="http://schemas.microsoft.com/office/powerpoint/2010/main" val="35906008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Ahora, ésas fueron funciones impulso-respuesta estimadas de manera tradicional. Como dijimos, calculadas a partir de los parámetros de las matrices A y B que estimamos en nuestro VAR estructural.</a:t>
            </a:r>
          </a:p>
          <a:p>
            <a:endParaRPr lang="es-MX" noProof="0" dirty="0"/>
          </a:p>
          <a:p>
            <a:r>
              <a:rPr lang="es-MX" noProof="0" dirty="0"/>
              <a:t>Los impulsos-respuesta por proyección local, que están implementados en este comando </a:t>
            </a:r>
            <a:r>
              <a:rPr lang="es-MX" noProof="0" dirty="0" err="1"/>
              <a:t>lpirf</a:t>
            </a:r>
            <a:r>
              <a:rPr lang="es-MX" noProof="0" dirty="0"/>
              <a:t> de Stata, estiman exactamente de lo mismo que acabamos de ver, pero con una estrategia muy diferente.</a:t>
            </a:r>
          </a:p>
          <a:p>
            <a:endParaRPr lang="es-MX" noProof="0" dirty="0"/>
          </a:p>
          <a:p>
            <a:r>
              <a:rPr lang="es-MX" noProof="0" dirty="0"/>
              <a:t>Y esa estrategia es ajustar una regresión lineal para cada par de variables (para cada par de medios de transporte en este caso) y cada horizonte para el que queramos un estimado de la función impulso-respuesta.</a:t>
            </a:r>
          </a:p>
          <a:p>
            <a:endParaRPr lang="es-MX" noProof="0" dirty="0"/>
          </a:p>
          <a:p>
            <a:r>
              <a:rPr lang="es-MX" noProof="0" dirty="0"/>
              <a:t>Entonces, aquí tenemos por ejemplo la variable </a:t>
            </a:r>
            <a:r>
              <a:rPr lang="es-MX" noProof="0" dirty="0" err="1"/>
              <a:t>y_i</a:t>
            </a:r>
            <a:r>
              <a:rPr lang="es-MX" noProof="0" dirty="0"/>
              <a:t>  (que podría ser el Metro, por ejemplo) en el periodo </a:t>
            </a:r>
            <a:r>
              <a:rPr lang="es-MX" noProof="0" dirty="0" err="1"/>
              <a:t>t+h</a:t>
            </a:r>
            <a:r>
              <a:rPr lang="es-MX" noProof="0" dirty="0"/>
              <a:t> (es decir, en el horizonte h), y la estamos explicando con la variable </a:t>
            </a:r>
            <a:r>
              <a:rPr lang="es-MX" noProof="0" dirty="0" err="1"/>
              <a:t>y_j</a:t>
            </a:r>
            <a:r>
              <a:rPr lang="es-MX" noProof="0" dirty="0"/>
              <a:t> (que podría ser el Trolebús, por ejemplo) en el periodo t. Luego controlamos ahí con algunos rezagos de nuestras variables, igual que lo hicimos en el VAR. Y luego tenemos este error v para la regresión del horizonte h.</a:t>
            </a:r>
          </a:p>
          <a:p>
            <a:endParaRPr lang="es-MX" noProof="0" dirty="0"/>
          </a:p>
          <a:p>
            <a:r>
              <a:rPr lang="es-MX" noProof="0" dirty="0"/>
              <a:t>Y esta pendiente theta del horizonte h es entonces la respuesta del Metro h periodos después a un choque del Trolebús que sucede hoy, en el periodo t.</a:t>
            </a:r>
          </a:p>
          <a:p>
            <a:endParaRPr lang="es-MX" noProof="0" dirty="0"/>
          </a:p>
          <a:p>
            <a:r>
              <a:rPr lang="es-MX" noProof="0" dirty="0"/>
              <a:t>Así que, si queremos saber cuál es la respuesta del Metro mañana a un choque del Trolebús hoy…</a:t>
            </a:r>
          </a:p>
          <a:p>
            <a:endParaRPr lang="es-MX" noProof="0" dirty="0"/>
          </a:p>
          <a:p>
            <a:r>
              <a:rPr lang="es-MX" noProof="0" dirty="0"/>
              <a:t>Y bueno estas regresiones son las proyecciones locales del nombre de este método, y como les comentaba vamos a ajustar una regresión así para cada par de variables y cada horizonte.</a:t>
            </a:r>
          </a:p>
          <a:p>
            <a:endParaRPr lang="es-MX" noProof="0" dirty="0"/>
          </a:p>
          <a:p>
            <a:r>
              <a:rPr lang="es-MX" noProof="0" dirty="0"/>
              <a:t>Una estrategia bastante distinta al VAR, que con esas dos matrices A y B nos estima cualquier impulso-respuesta de cualquier horizonte.</a:t>
            </a:r>
          </a:p>
        </p:txBody>
      </p:sp>
      <p:sp>
        <p:nvSpPr>
          <p:cNvPr id="4" name="Slide Number Placeholder 3"/>
          <p:cNvSpPr>
            <a:spLocks noGrp="1"/>
          </p:cNvSpPr>
          <p:nvPr>
            <p:ph type="sldNum" sz="quarter" idx="5"/>
          </p:nvPr>
        </p:nvSpPr>
        <p:spPr/>
        <p:txBody>
          <a:bodyPr/>
          <a:lstStyle/>
          <a:p>
            <a:fld id="{55D83C14-34C1-4C00-B527-0AFF84309C7A}" type="slidenum">
              <a:rPr lang="en-US" smtClean="0"/>
              <a:t>56</a:t>
            </a:fld>
            <a:endParaRPr lang="en-US"/>
          </a:p>
        </p:txBody>
      </p:sp>
    </p:spTree>
    <p:extLst>
      <p:ext uri="{BB962C8B-B14F-4D97-AF65-F5344CB8AC3E}">
        <p14:creationId xmlns:p14="http://schemas.microsoft.com/office/powerpoint/2010/main" val="40608690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noProof="0" dirty="0"/>
              <a:t>Ahí está el comando… (sólo hasta el horizonte 4)</a:t>
            </a:r>
          </a:p>
          <a:p>
            <a:endParaRPr lang="es-MX" noProof="0" dirty="0"/>
          </a:p>
          <a:p>
            <a:r>
              <a:rPr lang="es-MX" noProof="0" dirty="0"/>
              <a:t>4 posibles impulsos x 4 posibles respuestas x 4 diferentes horizontes </a:t>
            </a:r>
            <a:r>
              <a:rPr lang="en-US" noProof="0" dirty="0"/>
              <a:t>= </a:t>
            </a:r>
            <a:r>
              <a:rPr lang="es-MX" noProof="0" dirty="0"/>
              <a:t>64 parámetros en total</a:t>
            </a:r>
          </a:p>
          <a:p>
            <a:endParaRPr lang="es-MX" noProof="0" dirty="0"/>
          </a:p>
          <a:p>
            <a:r>
              <a:rPr lang="es-MX" noProof="0" dirty="0"/>
              <a:t>RTP como impulso</a:t>
            </a:r>
          </a:p>
        </p:txBody>
      </p:sp>
      <p:sp>
        <p:nvSpPr>
          <p:cNvPr id="4" name="Slide Number Placeholder 3"/>
          <p:cNvSpPr>
            <a:spLocks noGrp="1"/>
          </p:cNvSpPr>
          <p:nvPr>
            <p:ph type="sldNum" sz="quarter" idx="5"/>
          </p:nvPr>
        </p:nvSpPr>
        <p:spPr/>
        <p:txBody>
          <a:bodyPr/>
          <a:lstStyle/>
          <a:p>
            <a:fld id="{55D83C14-34C1-4C00-B527-0AFF84309C7A}" type="slidenum">
              <a:rPr lang="en-US" smtClean="0"/>
              <a:t>57</a:t>
            </a:fld>
            <a:endParaRPr lang="en-US"/>
          </a:p>
        </p:txBody>
      </p:sp>
    </p:spTree>
    <p:extLst>
      <p:ext uri="{BB962C8B-B14F-4D97-AF65-F5344CB8AC3E}">
        <p14:creationId xmlns:p14="http://schemas.microsoft.com/office/powerpoint/2010/main" val="3425278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D83C14-34C1-4C00-B527-0AFF84309C7A}" type="slidenum">
              <a:rPr lang="en-US" smtClean="0"/>
              <a:t>58</a:t>
            </a:fld>
            <a:endParaRPr lang="en-US"/>
          </a:p>
        </p:txBody>
      </p:sp>
    </p:spTree>
    <p:extLst>
      <p:ext uri="{BB962C8B-B14F-4D97-AF65-F5344CB8AC3E}">
        <p14:creationId xmlns:p14="http://schemas.microsoft.com/office/powerpoint/2010/main" val="733770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Ultima diapositiva de la presentación…</a:t>
            </a:r>
          </a:p>
          <a:p>
            <a:endParaRPr lang="es-MX" dirty="0"/>
          </a:p>
          <a:p>
            <a:r>
              <a:rPr lang="es-MX" dirty="0"/>
              <a:t>Les quería comentar que, ya sea que estemos ajustando un VAR o un </a:t>
            </a:r>
            <a:r>
              <a:rPr lang="es-MX" dirty="0" err="1"/>
              <a:t>SVAR</a:t>
            </a:r>
            <a:r>
              <a:rPr lang="es-MX" dirty="0"/>
              <a:t> o estas proyecciones locales, siempre podemos agregar también variables exógenas que nos parezcan importantes.</a:t>
            </a:r>
          </a:p>
          <a:p>
            <a:endParaRPr lang="es-MX" dirty="0"/>
          </a:p>
          <a:p>
            <a:r>
              <a:rPr lang="es-MX" dirty="0"/>
              <a:t>En nuestra base de datos hay una variable binaria que se llama protesta. Y esta variable es igual a 1 en días en los que hay una protesta o una marcha en avenidas principales de la ciudad.</a:t>
            </a:r>
          </a:p>
          <a:p>
            <a:endParaRPr lang="es-MX" dirty="0"/>
          </a:p>
          <a:p>
            <a:r>
              <a:rPr lang="es-MX" dirty="0"/>
              <a:t>La idea de esta variable o la razón por la que parece importante incluirla es que, en días en los que hay protestas, se interrumpe el servicio de los tres medios de transporte que utilizan esas avenidas (RTP, Trolebús, Metrobús) </a:t>
            </a:r>
          </a:p>
          <a:p>
            <a:endParaRPr lang="es-MX" dirty="0"/>
          </a:p>
          <a:p>
            <a:r>
              <a:rPr lang="es-MX" dirty="0"/>
              <a:t>Y por lo tanto esperaríamos que el volumen de pasajeros se reduzca ahí y que tal vez aumente el volumen de pasajeros del Metro, porque más gente lo utiliza para llegar a donde necesita llegar.</a:t>
            </a:r>
          </a:p>
          <a:p>
            <a:endParaRPr lang="es-MX" dirty="0"/>
          </a:p>
          <a:p>
            <a:r>
              <a:rPr lang="es-MX" dirty="0"/>
              <a:t>Igual que antes aquí tenemos nuestro comando </a:t>
            </a:r>
            <a:r>
              <a:rPr lang="es-MX" dirty="0" err="1"/>
              <a:t>lpirf</a:t>
            </a:r>
            <a:r>
              <a:rPr lang="es-MX" dirty="0"/>
              <a:t>…</a:t>
            </a:r>
          </a:p>
        </p:txBody>
      </p:sp>
      <p:sp>
        <p:nvSpPr>
          <p:cNvPr id="4" name="Slide Number Placeholder 3"/>
          <p:cNvSpPr>
            <a:spLocks noGrp="1"/>
          </p:cNvSpPr>
          <p:nvPr>
            <p:ph type="sldNum" sz="quarter" idx="5"/>
          </p:nvPr>
        </p:nvSpPr>
        <p:spPr/>
        <p:txBody>
          <a:bodyPr/>
          <a:lstStyle/>
          <a:p>
            <a:fld id="{55D83C14-34C1-4C00-B527-0AFF84309C7A}" type="slidenum">
              <a:rPr lang="en-US" smtClean="0"/>
              <a:t>59</a:t>
            </a:fld>
            <a:endParaRPr lang="en-US"/>
          </a:p>
        </p:txBody>
      </p:sp>
    </p:spTree>
    <p:extLst>
      <p:ext uri="{BB962C8B-B14F-4D97-AF65-F5344CB8AC3E}">
        <p14:creationId xmlns:p14="http://schemas.microsoft.com/office/powerpoint/2010/main" val="2174582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Qué queremos hacer con este conjunto de datos?</a:t>
            </a:r>
          </a:p>
          <a:p>
            <a:endParaRPr lang="es-ES" dirty="0"/>
          </a:p>
          <a:p>
            <a:r>
              <a:rPr lang="es-ES" dirty="0"/>
              <a:t>Lo que queremos hacer es modelar simultáneamente los cambios en los volúmenes de pasajeros de los 4 medios de transporte.</a:t>
            </a:r>
          </a:p>
          <a:p>
            <a:endParaRPr lang="es-ES" dirty="0"/>
          </a:p>
          <a:p>
            <a:r>
              <a:rPr lang="es-ES" dirty="0"/>
              <a:t>Aquí pueden ver las 4 ecuaciones en estas matrices.</a:t>
            </a:r>
          </a:p>
          <a:p>
            <a:endParaRPr lang="es-ES" dirty="0"/>
          </a:p>
          <a:p>
            <a:r>
              <a:rPr lang="es-ES" dirty="0"/>
              <a:t>Del lado izquierdo tenemos nuestras cuatro variables en el periodo t, y del lado derecho tenemos tres cosas que determinan el valor de estas variables en el periodo t.</a:t>
            </a:r>
            <a:endParaRPr lang="es-MX" dirty="0"/>
          </a:p>
        </p:txBody>
      </p:sp>
      <p:sp>
        <p:nvSpPr>
          <p:cNvPr id="4" name="Slide Number Placeholder 3"/>
          <p:cNvSpPr>
            <a:spLocks noGrp="1"/>
          </p:cNvSpPr>
          <p:nvPr>
            <p:ph type="sldNum" sz="quarter" idx="5"/>
          </p:nvPr>
        </p:nvSpPr>
        <p:spPr/>
        <p:txBody>
          <a:bodyPr/>
          <a:lstStyle/>
          <a:p>
            <a:fld id="{55D83C14-34C1-4C00-B527-0AFF84309C7A}" type="slidenum">
              <a:rPr lang="en-US" smtClean="0"/>
              <a:t>6</a:t>
            </a:fld>
            <a:endParaRPr lang="en-US"/>
          </a:p>
        </p:txBody>
      </p:sp>
    </p:spTree>
    <p:extLst>
      <p:ext uri="{BB962C8B-B14F-4D97-AF65-F5344CB8AC3E}">
        <p14:creationId xmlns:p14="http://schemas.microsoft.com/office/powerpoint/2010/main" val="27204910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D83C14-34C1-4C00-B527-0AFF84309C7A}" type="slidenum">
              <a:rPr lang="en-US" smtClean="0"/>
              <a:t>60</a:t>
            </a:fld>
            <a:endParaRPr lang="en-US"/>
          </a:p>
        </p:txBody>
      </p:sp>
    </p:spTree>
    <p:extLst>
      <p:ext uri="{BB962C8B-B14F-4D97-AF65-F5344CB8AC3E}">
        <p14:creationId xmlns:p14="http://schemas.microsoft.com/office/powerpoint/2010/main" val="3592128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Tomando la ecuación del metro como ejemplo para mostrarles a lo que me refiero, vemos que el primero de estos tres elementos es:</a:t>
            </a:r>
          </a:p>
          <a:p>
            <a:endParaRPr lang="es-MX" dirty="0"/>
          </a:p>
          <a:p>
            <a:r>
              <a:rPr lang="es-MX" dirty="0"/>
              <a:t>- Una fracción a12 del cambio en el volumen de pasajeros del Metrobús</a:t>
            </a:r>
          </a:p>
          <a:p>
            <a:r>
              <a:rPr lang="es-MX" dirty="0"/>
              <a:t>- Una fracción a13 del cambio en el volumen del Trolebús</a:t>
            </a:r>
          </a:p>
          <a:p>
            <a:r>
              <a:rPr lang="es-MX" dirty="0"/>
              <a:t>- Y una fracción a14 del cambio del RTP</a:t>
            </a:r>
          </a:p>
        </p:txBody>
      </p:sp>
      <p:sp>
        <p:nvSpPr>
          <p:cNvPr id="4" name="Slide Number Placeholder 3"/>
          <p:cNvSpPr>
            <a:spLocks noGrp="1"/>
          </p:cNvSpPr>
          <p:nvPr>
            <p:ph type="sldNum" sz="quarter" idx="5"/>
          </p:nvPr>
        </p:nvSpPr>
        <p:spPr/>
        <p:txBody>
          <a:bodyPr/>
          <a:lstStyle/>
          <a:p>
            <a:fld id="{55D83C14-34C1-4C00-B527-0AFF84309C7A}" type="slidenum">
              <a:rPr lang="en-US" smtClean="0"/>
              <a:t>7</a:t>
            </a:fld>
            <a:endParaRPr lang="en-US"/>
          </a:p>
        </p:txBody>
      </p:sp>
    </p:spTree>
    <p:extLst>
      <p:ext uri="{BB962C8B-B14F-4D97-AF65-F5344CB8AC3E}">
        <p14:creationId xmlns:p14="http://schemas.microsoft.com/office/powerpoint/2010/main" val="1340492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aquí también vemos que las otras tres ecuaciones dependen del valor actual (del valor en el periodo t) del metro.</a:t>
            </a:r>
          </a:p>
        </p:txBody>
      </p:sp>
      <p:sp>
        <p:nvSpPr>
          <p:cNvPr id="4" name="Slide Number Placeholder 3"/>
          <p:cNvSpPr>
            <a:spLocks noGrp="1"/>
          </p:cNvSpPr>
          <p:nvPr>
            <p:ph type="sldNum" sz="quarter" idx="5"/>
          </p:nvPr>
        </p:nvSpPr>
        <p:spPr/>
        <p:txBody>
          <a:bodyPr/>
          <a:lstStyle/>
          <a:p>
            <a:fld id="{55D83C14-34C1-4C00-B527-0AFF84309C7A}" type="slidenum">
              <a:rPr lang="en-US" smtClean="0"/>
              <a:t>8</a:t>
            </a:fld>
            <a:endParaRPr lang="en-US"/>
          </a:p>
        </p:txBody>
      </p:sp>
    </p:spTree>
    <p:extLst>
      <p:ext uri="{BB962C8B-B14F-4D97-AF65-F5344CB8AC3E}">
        <p14:creationId xmlns:p14="http://schemas.microsoft.com/office/powerpoint/2010/main" val="344269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Y estudiando esa matriz completa, vemos que es la misma situación para las cuatro variables. Todas están en las ecuaciones de todas, y tenemos esta causalidad en ambos sentidos (metro explica a </a:t>
            </a:r>
            <a:r>
              <a:rPr lang="es-MX" dirty="0" err="1"/>
              <a:t>metrobus</a:t>
            </a:r>
            <a:r>
              <a:rPr lang="es-MX" dirty="0"/>
              <a:t> y </a:t>
            </a:r>
            <a:r>
              <a:rPr lang="es-MX" dirty="0" err="1"/>
              <a:t>metrobus</a:t>
            </a:r>
            <a:r>
              <a:rPr lang="es-MX" dirty="0"/>
              <a:t> explica a metro…). El cambio en el volumen de pasajeros de cada uno de estos medios de transporte afecta al cambio en el volumen de pasajeros de los otros medios y viceversa.</a:t>
            </a:r>
          </a:p>
          <a:p>
            <a:endParaRPr lang="es-MX" dirty="0"/>
          </a:p>
          <a:p>
            <a:r>
              <a:rPr lang="es-MX" dirty="0"/>
              <a:t>Otra forma de decir esto es que los diferentes medios de transporte son endógenos entre sí. Y esta especificación tiene sentido. Si hoy hay 500,000 pasajeros menos viajando por Metro, alguna proporción de esos pasajeros debe estar utilizando uno de estos otros medios de transporte para llegar a su trabajo o a su escuela. Y a eso es a lo que nos referimos cuando decimos que estos medios de transporte son endógenos entre sí.</a:t>
            </a:r>
          </a:p>
        </p:txBody>
      </p:sp>
      <p:sp>
        <p:nvSpPr>
          <p:cNvPr id="4" name="Slide Number Placeholder 3"/>
          <p:cNvSpPr>
            <a:spLocks noGrp="1"/>
          </p:cNvSpPr>
          <p:nvPr>
            <p:ph type="sldNum" sz="quarter" idx="5"/>
          </p:nvPr>
        </p:nvSpPr>
        <p:spPr/>
        <p:txBody>
          <a:bodyPr/>
          <a:lstStyle/>
          <a:p>
            <a:fld id="{55D83C14-34C1-4C00-B527-0AFF84309C7A}" type="slidenum">
              <a:rPr lang="en-US" smtClean="0"/>
              <a:t>9</a:t>
            </a:fld>
            <a:endParaRPr lang="en-US"/>
          </a:p>
        </p:txBody>
      </p:sp>
    </p:spTree>
    <p:extLst>
      <p:ext uri="{BB962C8B-B14F-4D97-AF65-F5344CB8AC3E}">
        <p14:creationId xmlns:p14="http://schemas.microsoft.com/office/powerpoint/2010/main" val="3547103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B97B0-65A8-25F0-9430-2B54282EF30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9FFD206-1B54-592C-4EAB-884096A89A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F09A0D5-6BC9-866A-06CC-5AA37CF214CB}"/>
              </a:ext>
            </a:extLst>
          </p:cNvPr>
          <p:cNvSpPr>
            <a:spLocks noGrp="1"/>
          </p:cNvSpPr>
          <p:nvPr>
            <p:ph type="dt" sz="half" idx="10"/>
          </p:nvPr>
        </p:nvSpPr>
        <p:spPr/>
        <p:txBody>
          <a:bodyPr/>
          <a:lstStyle/>
          <a:p>
            <a:fld id="{947FC929-123E-4886-AB9B-15BF10F52A8F}" type="datetimeFigureOut">
              <a:rPr lang="en-US" smtClean="0"/>
              <a:t>10/1/2024</a:t>
            </a:fld>
            <a:endParaRPr lang="en-US"/>
          </a:p>
        </p:txBody>
      </p:sp>
      <p:sp>
        <p:nvSpPr>
          <p:cNvPr id="5" name="Footer Placeholder 4">
            <a:extLst>
              <a:ext uri="{FF2B5EF4-FFF2-40B4-BE49-F238E27FC236}">
                <a16:creationId xmlns:a16="http://schemas.microsoft.com/office/drawing/2014/main" id="{6776B77F-657C-CE14-A77B-F8D84364F0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2A4659-625C-93A1-6A56-ACA95B1C3972}"/>
              </a:ext>
            </a:extLst>
          </p:cNvPr>
          <p:cNvSpPr>
            <a:spLocks noGrp="1"/>
          </p:cNvSpPr>
          <p:nvPr>
            <p:ph type="sldNum" sz="quarter" idx="12"/>
          </p:nvPr>
        </p:nvSpPr>
        <p:spPr/>
        <p:txBody>
          <a:bodyPr/>
          <a:lstStyle/>
          <a:p>
            <a:fld id="{5EE6D8A7-B871-4A3F-8DEA-A421F8932AB7}" type="slidenum">
              <a:rPr lang="en-US" smtClean="0"/>
              <a:t>‹#›</a:t>
            </a:fld>
            <a:endParaRPr lang="en-US"/>
          </a:p>
        </p:txBody>
      </p:sp>
    </p:spTree>
    <p:extLst>
      <p:ext uri="{BB962C8B-B14F-4D97-AF65-F5344CB8AC3E}">
        <p14:creationId xmlns:p14="http://schemas.microsoft.com/office/powerpoint/2010/main" val="3759881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EE89A-6484-AF7C-9DEF-D237F768EDE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C3EA123-6A5B-C3E2-CC8A-3C5C910F65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1AD852-1903-EA65-F060-B0C027B8A551}"/>
              </a:ext>
            </a:extLst>
          </p:cNvPr>
          <p:cNvSpPr>
            <a:spLocks noGrp="1"/>
          </p:cNvSpPr>
          <p:nvPr>
            <p:ph type="dt" sz="half" idx="10"/>
          </p:nvPr>
        </p:nvSpPr>
        <p:spPr/>
        <p:txBody>
          <a:bodyPr/>
          <a:lstStyle/>
          <a:p>
            <a:fld id="{947FC929-123E-4886-AB9B-15BF10F52A8F}" type="datetimeFigureOut">
              <a:rPr lang="en-US" smtClean="0"/>
              <a:t>10/1/2024</a:t>
            </a:fld>
            <a:endParaRPr lang="en-US"/>
          </a:p>
        </p:txBody>
      </p:sp>
      <p:sp>
        <p:nvSpPr>
          <p:cNvPr id="5" name="Footer Placeholder 4">
            <a:extLst>
              <a:ext uri="{FF2B5EF4-FFF2-40B4-BE49-F238E27FC236}">
                <a16:creationId xmlns:a16="http://schemas.microsoft.com/office/drawing/2014/main" id="{4EEEB28F-C05F-B3C2-D11A-C7A7EB8D59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DB6A2E-501B-1A85-A85D-6FAD9BD1913D}"/>
              </a:ext>
            </a:extLst>
          </p:cNvPr>
          <p:cNvSpPr>
            <a:spLocks noGrp="1"/>
          </p:cNvSpPr>
          <p:nvPr>
            <p:ph type="sldNum" sz="quarter" idx="12"/>
          </p:nvPr>
        </p:nvSpPr>
        <p:spPr/>
        <p:txBody>
          <a:bodyPr/>
          <a:lstStyle/>
          <a:p>
            <a:fld id="{5EE6D8A7-B871-4A3F-8DEA-A421F8932AB7}" type="slidenum">
              <a:rPr lang="en-US" smtClean="0"/>
              <a:t>‹#›</a:t>
            </a:fld>
            <a:endParaRPr lang="en-US"/>
          </a:p>
        </p:txBody>
      </p:sp>
    </p:spTree>
    <p:extLst>
      <p:ext uri="{BB962C8B-B14F-4D97-AF65-F5344CB8AC3E}">
        <p14:creationId xmlns:p14="http://schemas.microsoft.com/office/powerpoint/2010/main" val="990251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C62AC7-197F-5EF2-1D00-A21944E9E98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F34FE4D-081A-F0B5-CF13-6F867D7A2E5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D54183-BA43-3603-EA22-D1B6A61D330B}"/>
              </a:ext>
            </a:extLst>
          </p:cNvPr>
          <p:cNvSpPr>
            <a:spLocks noGrp="1"/>
          </p:cNvSpPr>
          <p:nvPr>
            <p:ph type="dt" sz="half" idx="10"/>
          </p:nvPr>
        </p:nvSpPr>
        <p:spPr/>
        <p:txBody>
          <a:bodyPr/>
          <a:lstStyle/>
          <a:p>
            <a:fld id="{947FC929-123E-4886-AB9B-15BF10F52A8F}" type="datetimeFigureOut">
              <a:rPr lang="en-US" smtClean="0"/>
              <a:t>10/1/2024</a:t>
            </a:fld>
            <a:endParaRPr lang="en-US"/>
          </a:p>
        </p:txBody>
      </p:sp>
      <p:sp>
        <p:nvSpPr>
          <p:cNvPr id="5" name="Footer Placeholder 4">
            <a:extLst>
              <a:ext uri="{FF2B5EF4-FFF2-40B4-BE49-F238E27FC236}">
                <a16:creationId xmlns:a16="http://schemas.microsoft.com/office/drawing/2014/main" id="{FE4DB8BF-B47D-2842-6FEC-ACE716F449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F8721C-4EAF-6C43-DE7E-77500063D09F}"/>
              </a:ext>
            </a:extLst>
          </p:cNvPr>
          <p:cNvSpPr>
            <a:spLocks noGrp="1"/>
          </p:cNvSpPr>
          <p:nvPr>
            <p:ph type="sldNum" sz="quarter" idx="12"/>
          </p:nvPr>
        </p:nvSpPr>
        <p:spPr/>
        <p:txBody>
          <a:bodyPr/>
          <a:lstStyle/>
          <a:p>
            <a:fld id="{5EE6D8A7-B871-4A3F-8DEA-A421F8932AB7}" type="slidenum">
              <a:rPr lang="en-US" smtClean="0"/>
              <a:t>‹#›</a:t>
            </a:fld>
            <a:endParaRPr lang="en-US"/>
          </a:p>
        </p:txBody>
      </p:sp>
    </p:spTree>
    <p:extLst>
      <p:ext uri="{BB962C8B-B14F-4D97-AF65-F5344CB8AC3E}">
        <p14:creationId xmlns:p14="http://schemas.microsoft.com/office/powerpoint/2010/main" val="3048869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9857F-A1EA-B08F-2F85-25B7F98794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E9227D-2784-36F3-1DAF-240216B7DF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4ADE8B-CC34-FF68-A539-E4088D0AF49F}"/>
              </a:ext>
            </a:extLst>
          </p:cNvPr>
          <p:cNvSpPr>
            <a:spLocks noGrp="1"/>
          </p:cNvSpPr>
          <p:nvPr>
            <p:ph type="dt" sz="half" idx="10"/>
          </p:nvPr>
        </p:nvSpPr>
        <p:spPr/>
        <p:txBody>
          <a:bodyPr/>
          <a:lstStyle/>
          <a:p>
            <a:fld id="{947FC929-123E-4886-AB9B-15BF10F52A8F}" type="datetimeFigureOut">
              <a:rPr lang="en-US" smtClean="0"/>
              <a:t>10/1/2024</a:t>
            </a:fld>
            <a:endParaRPr lang="en-US"/>
          </a:p>
        </p:txBody>
      </p:sp>
      <p:sp>
        <p:nvSpPr>
          <p:cNvPr id="5" name="Footer Placeholder 4">
            <a:extLst>
              <a:ext uri="{FF2B5EF4-FFF2-40B4-BE49-F238E27FC236}">
                <a16:creationId xmlns:a16="http://schemas.microsoft.com/office/drawing/2014/main" id="{73ED242E-EA4F-EEC0-649E-A05853D6D1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1F6FBE-8889-BC48-233F-BC9B2715B502}"/>
              </a:ext>
            </a:extLst>
          </p:cNvPr>
          <p:cNvSpPr>
            <a:spLocks noGrp="1"/>
          </p:cNvSpPr>
          <p:nvPr>
            <p:ph type="sldNum" sz="quarter" idx="12"/>
          </p:nvPr>
        </p:nvSpPr>
        <p:spPr/>
        <p:txBody>
          <a:bodyPr/>
          <a:lstStyle/>
          <a:p>
            <a:fld id="{5EE6D8A7-B871-4A3F-8DEA-A421F8932AB7}" type="slidenum">
              <a:rPr lang="en-US" smtClean="0"/>
              <a:t>‹#›</a:t>
            </a:fld>
            <a:endParaRPr lang="en-US"/>
          </a:p>
        </p:txBody>
      </p:sp>
    </p:spTree>
    <p:extLst>
      <p:ext uri="{BB962C8B-B14F-4D97-AF65-F5344CB8AC3E}">
        <p14:creationId xmlns:p14="http://schemas.microsoft.com/office/powerpoint/2010/main" val="4006921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C7D85-19C9-BBDF-3493-2EFD49B6E64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B658F2-39D4-54C8-CBD0-BD8D2F482E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9CBF40D-5C93-C4B4-3DE7-A2D19950B5E5}"/>
              </a:ext>
            </a:extLst>
          </p:cNvPr>
          <p:cNvSpPr>
            <a:spLocks noGrp="1"/>
          </p:cNvSpPr>
          <p:nvPr>
            <p:ph type="dt" sz="half" idx="10"/>
          </p:nvPr>
        </p:nvSpPr>
        <p:spPr/>
        <p:txBody>
          <a:bodyPr/>
          <a:lstStyle/>
          <a:p>
            <a:fld id="{947FC929-123E-4886-AB9B-15BF10F52A8F}" type="datetimeFigureOut">
              <a:rPr lang="en-US" smtClean="0"/>
              <a:t>10/1/2024</a:t>
            </a:fld>
            <a:endParaRPr lang="en-US"/>
          </a:p>
        </p:txBody>
      </p:sp>
      <p:sp>
        <p:nvSpPr>
          <p:cNvPr id="5" name="Footer Placeholder 4">
            <a:extLst>
              <a:ext uri="{FF2B5EF4-FFF2-40B4-BE49-F238E27FC236}">
                <a16:creationId xmlns:a16="http://schemas.microsoft.com/office/drawing/2014/main" id="{18FB370B-3E5E-9278-7241-865AA96941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7C5A4D-B592-0903-7C06-9BE30C904066}"/>
              </a:ext>
            </a:extLst>
          </p:cNvPr>
          <p:cNvSpPr>
            <a:spLocks noGrp="1"/>
          </p:cNvSpPr>
          <p:nvPr>
            <p:ph type="sldNum" sz="quarter" idx="12"/>
          </p:nvPr>
        </p:nvSpPr>
        <p:spPr/>
        <p:txBody>
          <a:bodyPr/>
          <a:lstStyle/>
          <a:p>
            <a:fld id="{5EE6D8A7-B871-4A3F-8DEA-A421F8932AB7}" type="slidenum">
              <a:rPr lang="en-US" smtClean="0"/>
              <a:t>‹#›</a:t>
            </a:fld>
            <a:endParaRPr lang="en-US"/>
          </a:p>
        </p:txBody>
      </p:sp>
    </p:spTree>
    <p:extLst>
      <p:ext uri="{BB962C8B-B14F-4D97-AF65-F5344CB8AC3E}">
        <p14:creationId xmlns:p14="http://schemas.microsoft.com/office/powerpoint/2010/main" val="4105002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82CA4-8AB8-B733-229A-DD8B4E41AC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AE1B0D-FE97-E46E-39AC-5CD3A7C864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5987544-7BED-2EA8-4DC3-D294BC97C7F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B1E7273-4CB5-47B5-B72F-5B09BBC7CD47}"/>
              </a:ext>
            </a:extLst>
          </p:cNvPr>
          <p:cNvSpPr>
            <a:spLocks noGrp="1"/>
          </p:cNvSpPr>
          <p:nvPr>
            <p:ph type="dt" sz="half" idx="10"/>
          </p:nvPr>
        </p:nvSpPr>
        <p:spPr/>
        <p:txBody>
          <a:bodyPr/>
          <a:lstStyle/>
          <a:p>
            <a:fld id="{947FC929-123E-4886-AB9B-15BF10F52A8F}" type="datetimeFigureOut">
              <a:rPr lang="en-US" smtClean="0"/>
              <a:t>10/1/2024</a:t>
            </a:fld>
            <a:endParaRPr lang="en-US"/>
          </a:p>
        </p:txBody>
      </p:sp>
      <p:sp>
        <p:nvSpPr>
          <p:cNvPr id="6" name="Footer Placeholder 5">
            <a:extLst>
              <a:ext uri="{FF2B5EF4-FFF2-40B4-BE49-F238E27FC236}">
                <a16:creationId xmlns:a16="http://schemas.microsoft.com/office/drawing/2014/main" id="{F88CC831-9F04-0FB9-A012-0D0ADA3DAC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0BBB73-D6D1-1A0C-B7F1-1B4B9578E3EF}"/>
              </a:ext>
            </a:extLst>
          </p:cNvPr>
          <p:cNvSpPr>
            <a:spLocks noGrp="1"/>
          </p:cNvSpPr>
          <p:nvPr>
            <p:ph type="sldNum" sz="quarter" idx="12"/>
          </p:nvPr>
        </p:nvSpPr>
        <p:spPr/>
        <p:txBody>
          <a:bodyPr/>
          <a:lstStyle/>
          <a:p>
            <a:fld id="{5EE6D8A7-B871-4A3F-8DEA-A421F8932AB7}" type="slidenum">
              <a:rPr lang="en-US" smtClean="0"/>
              <a:t>‹#›</a:t>
            </a:fld>
            <a:endParaRPr lang="en-US"/>
          </a:p>
        </p:txBody>
      </p:sp>
    </p:spTree>
    <p:extLst>
      <p:ext uri="{BB962C8B-B14F-4D97-AF65-F5344CB8AC3E}">
        <p14:creationId xmlns:p14="http://schemas.microsoft.com/office/powerpoint/2010/main" val="369321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30903-7348-35DC-F640-9AD795DD602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961A9BA-795B-B472-FA7B-0179BEBD6C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8D27D37-B41A-ADA1-BA91-3133F0C3F90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31C3A17-4D6F-2A4F-7A68-41E39651D8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A4C2FAB-D34A-6B56-67B3-81B69568ACE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801B79-7F9C-6935-7D42-15A4DAA569E4}"/>
              </a:ext>
            </a:extLst>
          </p:cNvPr>
          <p:cNvSpPr>
            <a:spLocks noGrp="1"/>
          </p:cNvSpPr>
          <p:nvPr>
            <p:ph type="dt" sz="half" idx="10"/>
          </p:nvPr>
        </p:nvSpPr>
        <p:spPr/>
        <p:txBody>
          <a:bodyPr/>
          <a:lstStyle/>
          <a:p>
            <a:fld id="{947FC929-123E-4886-AB9B-15BF10F52A8F}" type="datetimeFigureOut">
              <a:rPr lang="en-US" smtClean="0"/>
              <a:t>10/1/2024</a:t>
            </a:fld>
            <a:endParaRPr lang="en-US"/>
          </a:p>
        </p:txBody>
      </p:sp>
      <p:sp>
        <p:nvSpPr>
          <p:cNvPr id="8" name="Footer Placeholder 7">
            <a:extLst>
              <a:ext uri="{FF2B5EF4-FFF2-40B4-BE49-F238E27FC236}">
                <a16:creationId xmlns:a16="http://schemas.microsoft.com/office/drawing/2014/main" id="{3E7204B0-3C42-AAAB-E89F-30D37C547D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AD50C58-68C6-2BC7-7BB4-9598D8440D61}"/>
              </a:ext>
            </a:extLst>
          </p:cNvPr>
          <p:cNvSpPr>
            <a:spLocks noGrp="1"/>
          </p:cNvSpPr>
          <p:nvPr>
            <p:ph type="sldNum" sz="quarter" idx="12"/>
          </p:nvPr>
        </p:nvSpPr>
        <p:spPr/>
        <p:txBody>
          <a:bodyPr/>
          <a:lstStyle/>
          <a:p>
            <a:fld id="{5EE6D8A7-B871-4A3F-8DEA-A421F8932AB7}" type="slidenum">
              <a:rPr lang="en-US" smtClean="0"/>
              <a:t>‹#›</a:t>
            </a:fld>
            <a:endParaRPr lang="en-US"/>
          </a:p>
        </p:txBody>
      </p:sp>
    </p:spTree>
    <p:extLst>
      <p:ext uri="{BB962C8B-B14F-4D97-AF65-F5344CB8AC3E}">
        <p14:creationId xmlns:p14="http://schemas.microsoft.com/office/powerpoint/2010/main" val="1523529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5DDC5-A6C9-4661-9E7A-F4FEF5977C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4F5095D-D354-22BC-4D50-CEB128F57E69}"/>
              </a:ext>
            </a:extLst>
          </p:cNvPr>
          <p:cNvSpPr>
            <a:spLocks noGrp="1"/>
          </p:cNvSpPr>
          <p:nvPr>
            <p:ph type="dt" sz="half" idx="10"/>
          </p:nvPr>
        </p:nvSpPr>
        <p:spPr/>
        <p:txBody>
          <a:bodyPr/>
          <a:lstStyle/>
          <a:p>
            <a:fld id="{947FC929-123E-4886-AB9B-15BF10F52A8F}" type="datetimeFigureOut">
              <a:rPr lang="en-US" smtClean="0"/>
              <a:t>10/1/2024</a:t>
            </a:fld>
            <a:endParaRPr lang="en-US"/>
          </a:p>
        </p:txBody>
      </p:sp>
      <p:sp>
        <p:nvSpPr>
          <p:cNvPr id="4" name="Footer Placeholder 3">
            <a:extLst>
              <a:ext uri="{FF2B5EF4-FFF2-40B4-BE49-F238E27FC236}">
                <a16:creationId xmlns:a16="http://schemas.microsoft.com/office/drawing/2014/main" id="{80A5ADF9-6C40-4C5B-F122-CA937DE58C6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8CB4EC-5930-AAF4-4113-D333851B39BD}"/>
              </a:ext>
            </a:extLst>
          </p:cNvPr>
          <p:cNvSpPr>
            <a:spLocks noGrp="1"/>
          </p:cNvSpPr>
          <p:nvPr>
            <p:ph type="sldNum" sz="quarter" idx="12"/>
          </p:nvPr>
        </p:nvSpPr>
        <p:spPr/>
        <p:txBody>
          <a:bodyPr/>
          <a:lstStyle/>
          <a:p>
            <a:fld id="{5EE6D8A7-B871-4A3F-8DEA-A421F8932AB7}" type="slidenum">
              <a:rPr lang="en-US" smtClean="0"/>
              <a:t>‹#›</a:t>
            </a:fld>
            <a:endParaRPr lang="en-US"/>
          </a:p>
        </p:txBody>
      </p:sp>
    </p:spTree>
    <p:extLst>
      <p:ext uri="{BB962C8B-B14F-4D97-AF65-F5344CB8AC3E}">
        <p14:creationId xmlns:p14="http://schemas.microsoft.com/office/powerpoint/2010/main" val="2879196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1A9BFA-C368-A8AD-B9AA-6301CC587E0E}"/>
              </a:ext>
            </a:extLst>
          </p:cNvPr>
          <p:cNvSpPr>
            <a:spLocks noGrp="1"/>
          </p:cNvSpPr>
          <p:nvPr>
            <p:ph type="dt" sz="half" idx="10"/>
          </p:nvPr>
        </p:nvSpPr>
        <p:spPr/>
        <p:txBody>
          <a:bodyPr/>
          <a:lstStyle/>
          <a:p>
            <a:fld id="{947FC929-123E-4886-AB9B-15BF10F52A8F}" type="datetimeFigureOut">
              <a:rPr lang="en-US" smtClean="0"/>
              <a:t>10/1/2024</a:t>
            </a:fld>
            <a:endParaRPr lang="en-US"/>
          </a:p>
        </p:txBody>
      </p:sp>
      <p:sp>
        <p:nvSpPr>
          <p:cNvPr id="3" name="Footer Placeholder 2">
            <a:extLst>
              <a:ext uri="{FF2B5EF4-FFF2-40B4-BE49-F238E27FC236}">
                <a16:creationId xmlns:a16="http://schemas.microsoft.com/office/drawing/2014/main" id="{DE25CBEF-68EB-5726-4C40-C93CF9D80C2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B073528-165A-BF41-B92E-B724D706BC03}"/>
              </a:ext>
            </a:extLst>
          </p:cNvPr>
          <p:cNvSpPr>
            <a:spLocks noGrp="1"/>
          </p:cNvSpPr>
          <p:nvPr>
            <p:ph type="sldNum" sz="quarter" idx="12"/>
          </p:nvPr>
        </p:nvSpPr>
        <p:spPr/>
        <p:txBody>
          <a:bodyPr/>
          <a:lstStyle/>
          <a:p>
            <a:fld id="{5EE6D8A7-B871-4A3F-8DEA-A421F8932AB7}" type="slidenum">
              <a:rPr lang="en-US" smtClean="0"/>
              <a:t>‹#›</a:t>
            </a:fld>
            <a:endParaRPr lang="en-US"/>
          </a:p>
        </p:txBody>
      </p:sp>
    </p:spTree>
    <p:extLst>
      <p:ext uri="{BB962C8B-B14F-4D97-AF65-F5344CB8AC3E}">
        <p14:creationId xmlns:p14="http://schemas.microsoft.com/office/powerpoint/2010/main" val="1268238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49611-B41F-A35E-9712-155FEB2049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1535B02-C113-6587-1D0D-3B9C7B1C48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19949A6-1B85-864A-715C-6C28101A8D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B89DDF-8A34-2599-2864-470C7726E923}"/>
              </a:ext>
            </a:extLst>
          </p:cNvPr>
          <p:cNvSpPr>
            <a:spLocks noGrp="1"/>
          </p:cNvSpPr>
          <p:nvPr>
            <p:ph type="dt" sz="half" idx="10"/>
          </p:nvPr>
        </p:nvSpPr>
        <p:spPr/>
        <p:txBody>
          <a:bodyPr/>
          <a:lstStyle/>
          <a:p>
            <a:fld id="{947FC929-123E-4886-AB9B-15BF10F52A8F}" type="datetimeFigureOut">
              <a:rPr lang="en-US" smtClean="0"/>
              <a:t>10/1/2024</a:t>
            </a:fld>
            <a:endParaRPr lang="en-US"/>
          </a:p>
        </p:txBody>
      </p:sp>
      <p:sp>
        <p:nvSpPr>
          <p:cNvPr id="6" name="Footer Placeholder 5">
            <a:extLst>
              <a:ext uri="{FF2B5EF4-FFF2-40B4-BE49-F238E27FC236}">
                <a16:creationId xmlns:a16="http://schemas.microsoft.com/office/drawing/2014/main" id="{9C787E77-9408-1858-EF44-30DA04801B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8AF0D4-8E7B-92A6-0503-299E8D370EC2}"/>
              </a:ext>
            </a:extLst>
          </p:cNvPr>
          <p:cNvSpPr>
            <a:spLocks noGrp="1"/>
          </p:cNvSpPr>
          <p:nvPr>
            <p:ph type="sldNum" sz="quarter" idx="12"/>
          </p:nvPr>
        </p:nvSpPr>
        <p:spPr/>
        <p:txBody>
          <a:bodyPr/>
          <a:lstStyle/>
          <a:p>
            <a:fld id="{5EE6D8A7-B871-4A3F-8DEA-A421F8932AB7}" type="slidenum">
              <a:rPr lang="en-US" smtClean="0"/>
              <a:t>‹#›</a:t>
            </a:fld>
            <a:endParaRPr lang="en-US"/>
          </a:p>
        </p:txBody>
      </p:sp>
    </p:spTree>
    <p:extLst>
      <p:ext uri="{BB962C8B-B14F-4D97-AF65-F5344CB8AC3E}">
        <p14:creationId xmlns:p14="http://schemas.microsoft.com/office/powerpoint/2010/main" val="1134344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85F25-3025-CEE8-2242-F42E1616FC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FBEBD2-F09E-01A5-20E7-2A1C277A28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A4C567A-E194-D3D2-10E5-DC164EA0F5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9907DA-80BC-1FF4-7BA5-2CFD249D6258}"/>
              </a:ext>
            </a:extLst>
          </p:cNvPr>
          <p:cNvSpPr>
            <a:spLocks noGrp="1"/>
          </p:cNvSpPr>
          <p:nvPr>
            <p:ph type="dt" sz="half" idx="10"/>
          </p:nvPr>
        </p:nvSpPr>
        <p:spPr/>
        <p:txBody>
          <a:bodyPr/>
          <a:lstStyle/>
          <a:p>
            <a:fld id="{947FC929-123E-4886-AB9B-15BF10F52A8F}" type="datetimeFigureOut">
              <a:rPr lang="en-US" smtClean="0"/>
              <a:t>10/1/2024</a:t>
            </a:fld>
            <a:endParaRPr lang="en-US"/>
          </a:p>
        </p:txBody>
      </p:sp>
      <p:sp>
        <p:nvSpPr>
          <p:cNvPr id="6" name="Footer Placeholder 5">
            <a:extLst>
              <a:ext uri="{FF2B5EF4-FFF2-40B4-BE49-F238E27FC236}">
                <a16:creationId xmlns:a16="http://schemas.microsoft.com/office/drawing/2014/main" id="{5FA9295F-0E86-68D8-433D-0BF07F6546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302A52-F255-44F0-5E00-64C1EEC34D26}"/>
              </a:ext>
            </a:extLst>
          </p:cNvPr>
          <p:cNvSpPr>
            <a:spLocks noGrp="1"/>
          </p:cNvSpPr>
          <p:nvPr>
            <p:ph type="sldNum" sz="quarter" idx="12"/>
          </p:nvPr>
        </p:nvSpPr>
        <p:spPr/>
        <p:txBody>
          <a:bodyPr/>
          <a:lstStyle/>
          <a:p>
            <a:fld id="{5EE6D8A7-B871-4A3F-8DEA-A421F8932AB7}" type="slidenum">
              <a:rPr lang="en-US" smtClean="0"/>
              <a:t>‹#›</a:t>
            </a:fld>
            <a:endParaRPr lang="en-US"/>
          </a:p>
        </p:txBody>
      </p:sp>
    </p:spTree>
    <p:extLst>
      <p:ext uri="{BB962C8B-B14F-4D97-AF65-F5344CB8AC3E}">
        <p14:creationId xmlns:p14="http://schemas.microsoft.com/office/powerpoint/2010/main" val="8688126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0405EF4-6C79-8FFE-9FAB-31659113D0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29F30CC-1AD2-FE8C-270D-4433D2B61E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42927E-7DC7-DD49-5E4B-1F592AD1A4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7FC929-123E-4886-AB9B-15BF10F52A8F}" type="datetimeFigureOut">
              <a:rPr lang="en-US" smtClean="0"/>
              <a:t>10/1/2024</a:t>
            </a:fld>
            <a:endParaRPr lang="en-US"/>
          </a:p>
        </p:txBody>
      </p:sp>
      <p:sp>
        <p:nvSpPr>
          <p:cNvPr id="5" name="Footer Placeholder 4">
            <a:extLst>
              <a:ext uri="{FF2B5EF4-FFF2-40B4-BE49-F238E27FC236}">
                <a16:creationId xmlns:a16="http://schemas.microsoft.com/office/drawing/2014/main" id="{FFBCE205-822C-CDB3-8822-CA495DC608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57A52E3-4274-07D0-4EFD-D1D2ABF580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E6D8A7-B871-4A3F-8DEA-A421F8932AB7}" type="slidenum">
              <a:rPr lang="en-US" smtClean="0"/>
              <a:t>‹#›</a:t>
            </a:fld>
            <a:endParaRPr lang="en-US"/>
          </a:p>
        </p:txBody>
      </p:sp>
    </p:spTree>
    <p:extLst>
      <p:ext uri="{BB962C8B-B14F-4D97-AF65-F5344CB8AC3E}">
        <p14:creationId xmlns:p14="http://schemas.microsoft.com/office/powerpoint/2010/main" val="35020628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690.png"/><Relationship Id="rId13" Type="http://schemas.openxmlformats.org/officeDocument/2006/relationships/image" Target="../media/image730.png"/><Relationship Id="rId3" Type="http://schemas.openxmlformats.org/officeDocument/2006/relationships/tags" Target="../tags/tag15.xml"/><Relationship Id="rId12" Type="http://schemas.openxmlformats.org/officeDocument/2006/relationships/image" Target="../media/image700.png"/><Relationship Id="rId17" Type="http://schemas.openxmlformats.org/officeDocument/2006/relationships/image" Target="../media/image13.png"/><Relationship Id="rId2" Type="http://schemas.openxmlformats.org/officeDocument/2006/relationships/tags" Target="../tags/tag14.xml"/><Relationship Id="rId16" Type="http://schemas.openxmlformats.org/officeDocument/2006/relationships/image" Target="../media/image12.png"/><Relationship Id="rId1" Type="http://schemas.openxmlformats.org/officeDocument/2006/relationships/tags" Target="../tags/tag13.xml"/><Relationship Id="rId6" Type="http://schemas.openxmlformats.org/officeDocument/2006/relationships/image" Target="../media/image14.png"/><Relationship Id="rId11" Type="http://schemas.openxmlformats.org/officeDocument/2006/relationships/image" Target="../media/image731.png"/><Relationship Id="rId5" Type="http://schemas.openxmlformats.org/officeDocument/2006/relationships/notesSlide" Target="../notesSlides/notesSlide17.xml"/><Relationship Id="rId15" Type="http://schemas.openxmlformats.org/officeDocument/2006/relationships/image" Target="../media/image750.png"/><Relationship Id="rId4" Type="http://schemas.openxmlformats.org/officeDocument/2006/relationships/slideLayout" Target="../slideLayouts/slideLayout1.xml"/><Relationship Id="rId14" Type="http://schemas.openxmlformats.org/officeDocument/2006/relationships/image" Target="../media/image74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6.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21.xml"/><Relationship Id="rId7" Type="http://schemas.openxmlformats.org/officeDocument/2006/relationships/image" Target="../media/image17.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15.png"/><Relationship Id="rId5" Type="http://schemas.openxmlformats.org/officeDocument/2006/relationships/notesSlide" Target="../notesSlides/notesSlide20.xml"/><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6.emf"/></Relationships>
</file>

<file path=ppt/slides/_rels/slide2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24.xml"/><Relationship Id="rId7" Type="http://schemas.openxmlformats.org/officeDocument/2006/relationships/image" Target="../media/image17.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5.png"/><Relationship Id="rId5" Type="http://schemas.openxmlformats.org/officeDocument/2006/relationships/notesSlide" Target="../notesSlides/notesSlide29.xml"/><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27.xml"/><Relationship Id="rId7" Type="http://schemas.openxmlformats.org/officeDocument/2006/relationships/image" Target="../media/image27.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notesSlide" Target="../notesSlides/notesSlide30.xml"/><Relationship Id="rId5" Type="http://schemas.openxmlformats.org/officeDocument/2006/relationships/slideLayout" Target="../slideLayouts/slideLayout1.xml"/><Relationship Id="rId10" Type="http://schemas.openxmlformats.org/officeDocument/2006/relationships/image" Target="../media/image16.png"/><Relationship Id="rId4" Type="http://schemas.openxmlformats.org/officeDocument/2006/relationships/tags" Target="../tags/tag28.xml"/><Relationship Id="rId9" Type="http://schemas.openxmlformats.org/officeDocument/2006/relationships/image" Target="../media/image17.png"/></Relationships>
</file>

<file path=ppt/slides/_rels/slide3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tags" Target="../tags/tag31.xml"/><Relationship Id="rId7" Type="http://schemas.openxmlformats.org/officeDocument/2006/relationships/image" Target="../media/image29.pn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28.png"/><Relationship Id="rId5" Type="http://schemas.openxmlformats.org/officeDocument/2006/relationships/notesSlide" Target="../notesSlides/notesSlide31.xml"/><Relationship Id="rId4"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34.xml"/><Relationship Id="rId7" Type="http://schemas.openxmlformats.org/officeDocument/2006/relationships/image" Target="../media/image31.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28.png"/><Relationship Id="rId5" Type="http://schemas.openxmlformats.org/officeDocument/2006/relationships/notesSlide" Target="../notesSlides/notesSlide32.xml"/><Relationship Id="rId4"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35.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tags" Target="../tags/tag38.xml"/><Relationship Id="rId7" Type="http://schemas.openxmlformats.org/officeDocument/2006/relationships/image" Target="../media/image35.png"/><Relationship Id="rId12" Type="http://schemas.openxmlformats.org/officeDocument/2006/relationships/image" Target="../media/image38.pn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notesSlide" Target="../notesSlides/notesSlide36.xml"/><Relationship Id="rId11" Type="http://schemas.openxmlformats.org/officeDocument/2006/relationships/image" Target="../media/image48.png"/><Relationship Id="rId5" Type="http://schemas.openxmlformats.org/officeDocument/2006/relationships/slideLayout" Target="../slideLayouts/slideLayout1.xml"/><Relationship Id="rId10" Type="http://schemas.openxmlformats.org/officeDocument/2006/relationships/image" Target="../media/image37.png"/><Relationship Id="rId4" Type="http://schemas.openxmlformats.org/officeDocument/2006/relationships/tags" Target="../tags/tag39.xml"/><Relationship Id="rId9" Type="http://schemas.openxmlformats.org/officeDocument/2006/relationships/image" Target="../media/image46.png"/></Relationships>
</file>

<file path=ppt/slides/_rels/slide37.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90.png"/><Relationship Id="rId3" Type="http://schemas.openxmlformats.org/officeDocument/2006/relationships/tags" Target="../tags/tag42.xml"/><Relationship Id="rId7" Type="http://schemas.openxmlformats.org/officeDocument/2006/relationships/image" Target="../media/image40.png"/><Relationship Id="rId12" Type="http://schemas.openxmlformats.org/officeDocument/2006/relationships/image" Target="../media/image480.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39.png"/><Relationship Id="rId11" Type="http://schemas.openxmlformats.org/officeDocument/2006/relationships/image" Target="../media/image470.png"/><Relationship Id="rId5" Type="http://schemas.openxmlformats.org/officeDocument/2006/relationships/notesSlide" Target="../notesSlides/notesSlide37.xml"/><Relationship Id="rId10" Type="http://schemas.openxmlformats.org/officeDocument/2006/relationships/image" Target="../media/image460.png"/><Relationship Id="rId4" Type="http://schemas.openxmlformats.org/officeDocument/2006/relationships/slideLayout" Target="../slideLayouts/slideLayout1.xml"/><Relationship Id="rId9" Type="http://schemas.openxmlformats.org/officeDocument/2006/relationships/image" Target="../media/image450.png"/><Relationship Id="rId14" Type="http://schemas.openxmlformats.org/officeDocument/2006/relationships/image" Target="../media/image500.png"/></Relationships>
</file>

<file path=ppt/slides/_rels/slide38.xml.rels><?xml version="1.0" encoding="UTF-8" standalone="yes"?>
<Relationships xmlns="http://schemas.openxmlformats.org/package/2006/relationships"><Relationship Id="rId8" Type="http://schemas.openxmlformats.org/officeDocument/2006/relationships/image" Target="../media/image480.png"/><Relationship Id="rId3" Type="http://schemas.openxmlformats.org/officeDocument/2006/relationships/notesSlide" Target="../notesSlides/notesSlide38.xml"/><Relationship Id="rId7" Type="http://schemas.openxmlformats.org/officeDocument/2006/relationships/image" Target="../media/image470.png"/><Relationship Id="rId2" Type="http://schemas.openxmlformats.org/officeDocument/2006/relationships/slideLayout" Target="../slideLayouts/slideLayout1.xml"/><Relationship Id="rId1" Type="http://schemas.openxmlformats.org/officeDocument/2006/relationships/tags" Target="../tags/tag43.xml"/><Relationship Id="rId6" Type="http://schemas.openxmlformats.org/officeDocument/2006/relationships/image" Target="../media/image460.png"/><Relationship Id="rId11" Type="http://schemas.openxmlformats.org/officeDocument/2006/relationships/image" Target="../media/image41.png"/><Relationship Id="rId5" Type="http://schemas.openxmlformats.org/officeDocument/2006/relationships/image" Target="../media/image450.png"/><Relationship Id="rId10" Type="http://schemas.openxmlformats.org/officeDocument/2006/relationships/image" Target="../media/image500.png"/><Relationship Id="rId9" Type="http://schemas.openxmlformats.org/officeDocument/2006/relationships/image" Target="../media/image49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hdphoto" Target="../media/hdphoto3.wdp"/><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jpg"/><Relationship Id="rId11" Type="http://schemas.openxmlformats.org/officeDocument/2006/relationships/image" Target="../media/image9.png"/><Relationship Id="rId5" Type="http://schemas.openxmlformats.org/officeDocument/2006/relationships/image" Target="../media/image4.png"/><Relationship Id="rId10" Type="http://schemas.microsoft.com/office/2007/relationships/hdphoto" Target="../media/hdphoto2.wdp"/><Relationship Id="rId4" Type="http://schemas.microsoft.com/office/2007/relationships/hdphoto" Target="../media/hdphoto1.wdp"/><Relationship Id="rId9"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44.xml"/><Relationship Id="rId5" Type="http://schemas.openxmlformats.org/officeDocument/2006/relationships/image" Target="../media/image50.png"/><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530.png"/><Relationship Id="rId13" Type="http://schemas.openxmlformats.org/officeDocument/2006/relationships/image" Target="../media/image58.png"/><Relationship Id="rId18" Type="http://schemas.openxmlformats.org/officeDocument/2006/relationships/image" Target="../media/image51.png"/><Relationship Id="rId3" Type="http://schemas.openxmlformats.org/officeDocument/2006/relationships/tags" Target="../tags/tag47.xml"/><Relationship Id="rId7" Type="http://schemas.openxmlformats.org/officeDocument/2006/relationships/image" Target="../media/image520.png"/><Relationship Id="rId12" Type="http://schemas.openxmlformats.org/officeDocument/2006/relationships/image" Target="../media/image57.png"/><Relationship Id="rId17" Type="http://schemas.openxmlformats.org/officeDocument/2006/relationships/image" Target="../media/image49.png"/><Relationship Id="rId2" Type="http://schemas.openxmlformats.org/officeDocument/2006/relationships/tags" Target="../tags/tag46.xml"/><Relationship Id="rId16" Type="http://schemas.openxmlformats.org/officeDocument/2006/relationships/image" Target="../media/image61.png"/><Relationship Id="rId1" Type="http://schemas.openxmlformats.org/officeDocument/2006/relationships/tags" Target="../tags/tag45.xml"/><Relationship Id="rId6" Type="http://schemas.openxmlformats.org/officeDocument/2006/relationships/image" Target="../media/image47.png"/><Relationship Id="rId11" Type="http://schemas.openxmlformats.org/officeDocument/2006/relationships/image" Target="../media/image56.png"/><Relationship Id="rId5" Type="http://schemas.openxmlformats.org/officeDocument/2006/relationships/notesSlide" Target="../notesSlides/notesSlide45.xml"/><Relationship Id="rId15" Type="http://schemas.openxmlformats.org/officeDocument/2006/relationships/image" Target="../media/image60.png"/><Relationship Id="rId10" Type="http://schemas.openxmlformats.org/officeDocument/2006/relationships/image" Target="../media/image550.png"/><Relationship Id="rId4" Type="http://schemas.openxmlformats.org/officeDocument/2006/relationships/slideLayout" Target="../slideLayouts/slideLayout1.xml"/><Relationship Id="rId9" Type="http://schemas.openxmlformats.org/officeDocument/2006/relationships/image" Target="../media/image540.png"/><Relationship Id="rId14" Type="http://schemas.openxmlformats.org/officeDocument/2006/relationships/image" Target="../media/image59.png"/></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8.png"/><Relationship Id="rId3" Type="http://schemas.openxmlformats.org/officeDocument/2006/relationships/tags" Target="../tags/tag50.xml"/><Relationship Id="rId7" Type="http://schemas.openxmlformats.org/officeDocument/2006/relationships/image" Target="../media/image54.png"/><Relationship Id="rId12" Type="http://schemas.openxmlformats.org/officeDocument/2006/relationships/image" Target="../media/image67.pn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notesSlide" Target="../notesSlides/notesSlide56.xml"/><Relationship Id="rId11" Type="http://schemas.openxmlformats.org/officeDocument/2006/relationships/image" Target="../media/image66.png"/><Relationship Id="rId5" Type="http://schemas.openxmlformats.org/officeDocument/2006/relationships/slideLayout" Target="../slideLayouts/slideLayout1.xml"/><Relationship Id="rId10" Type="http://schemas.openxmlformats.org/officeDocument/2006/relationships/image" Target="../media/image63.png"/><Relationship Id="rId4" Type="http://schemas.openxmlformats.org/officeDocument/2006/relationships/tags" Target="../tags/tag51.xml"/><Relationship Id="rId9" Type="http://schemas.openxmlformats.org/officeDocument/2006/relationships/image" Target="../media/image62.png"/></Relationships>
</file>

<file path=ppt/slides/_rels/slide5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3B9F595-FC3E-139B-2185-58D8069D2F53}"/>
              </a:ext>
            </a:extLst>
          </p:cNvPr>
          <p:cNvSpPr txBox="1"/>
          <p:nvPr/>
        </p:nvSpPr>
        <p:spPr>
          <a:xfrm>
            <a:off x="0" y="3142212"/>
            <a:ext cx="12191237" cy="1200329"/>
          </a:xfrm>
          <a:prstGeom prst="rect">
            <a:avLst/>
          </a:prstGeom>
          <a:noFill/>
        </p:spPr>
        <p:txBody>
          <a:bodyPr wrap="square" rtlCol="0">
            <a:spAutoFit/>
          </a:bodyPr>
          <a:lstStyle/>
          <a:p>
            <a:pPr algn="ctr"/>
            <a:r>
              <a:rPr lang="es-MX" sz="3600" b="1" dirty="0">
                <a:latin typeface="Inter" panose="02000503000000020004" pitchFamily="2" charset="0"/>
                <a:ea typeface="Inter" panose="02000503000000020004" pitchFamily="2" charset="0"/>
                <a:cs typeface="Arial" panose="020B0604020202020204" pitchFamily="34" charset="0"/>
              </a:rPr>
              <a:t>Lo último en series de tiempo en Stata:</a:t>
            </a:r>
          </a:p>
          <a:p>
            <a:pPr algn="ctr"/>
            <a:r>
              <a:rPr lang="es-MX" sz="3600" b="1" dirty="0" err="1">
                <a:latin typeface="Consolas" panose="020B0609020204030204" pitchFamily="49" charset="0"/>
                <a:ea typeface="Inter" panose="02000503000000020004" pitchFamily="2" charset="0"/>
                <a:cs typeface="Arial" panose="020B0604020202020204" pitchFamily="34" charset="0"/>
              </a:rPr>
              <a:t>ivsvar</a:t>
            </a:r>
            <a:r>
              <a:rPr lang="es-MX" sz="3600" b="1" dirty="0">
                <a:latin typeface="Inter" panose="02000503000000020004" pitchFamily="2" charset="0"/>
                <a:ea typeface="Inter" panose="02000503000000020004" pitchFamily="2" charset="0"/>
                <a:cs typeface="Arial" panose="020B0604020202020204" pitchFamily="34" charset="0"/>
              </a:rPr>
              <a:t> y </a:t>
            </a:r>
            <a:r>
              <a:rPr lang="es-MX" sz="3600" b="1" dirty="0" err="1">
                <a:latin typeface="Consolas" panose="020B0609020204030204" pitchFamily="49" charset="0"/>
                <a:ea typeface="Inter" panose="02000503000000020004" pitchFamily="2" charset="0"/>
                <a:cs typeface="Arial" panose="020B0604020202020204" pitchFamily="34" charset="0"/>
              </a:rPr>
              <a:t>lpirf</a:t>
            </a:r>
            <a:endParaRPr lang="es-MX" sz="3600" b="1" dirty="0">
              <a:latin typeface="Consolas" panose="020B0609020204030204" pitchFamily="49" charset="0"/>
              <a:ea typeface="Inter" panose="02000503000000020004" pitchFamily="2" charset="0"/>
              <a:cs typeface="Arial" panose="020B0604020202020204" pitchFamily="34" charset="0"/>
            </a:endParaRPr>
          </a:p>
        </p:txBody>
      </p:sp>
      <p:sp>
        <p:nvSpPr>
          <p:cNvPr id="6" name="TextBox 5">
            <a:extLst>
              <a:ext uri="{FF2B5EF4-FFF2-40B4-BE49-F238E27FC236}">
                <a16:creationId xmlns:a16="http://schemas.microsoft.com/office/drawing/2014/main" id="{0D77D11E-788C-BDBE-8E6B-7775494AEAB3}"/>
              </a:ext>
            </a:extLst>
          </p:cNvPr>
          <p:cNvSpPr txBox="1"/>
          <p:nvPr/>
        </p:nvSpPr>
        <p:spPr>
          <a:xfrm>
            <a:off x="3433307" y="4738083"/>
            <a:ext cx="5324622" cy="646331"/>
          </a:xfrm>
          <a:prstGeom prst="rect">
            <a:avLst/>
          </a:prstGeom>
          <a:noFill/>
        </p:spPr>
        <p:txBody>
          <a:bodyPr wrap="square" rtlCol="0">
            <a:spAutoFit/>
          </a:bodyPr>
          <a:lstStyle/>
          <a:p>
            <a:pPr algn="ctr"/>
            <a:r>
              <a:rPr lang="es-MX" dirty="0">
                <a:latin typeface="Inter" panose="02000503000000020004" pitchFamily="2" charset="0"/>
                <a:ea typeface="Inter" panose="02000503000000020004" pitchFamily="2" charset="0"/>
                <a:cs typeface="Arial" panose="020B0604020202020204" pitchFamily="34" charset="0"/>
              </a:rPr>
              <a:t>Reunión de Usuarios Colombia</a:t>
            </a:r>
          </a:p>
          <a:p>
            <a:pPr algn="ctr"/>
            <a:r>
              <a:rPr lang="es-MX" dirty="0">
                <a:latin typeface="Inter" panose="02000503000000020004" pitchFamily="2" charset="0"/>
                <a:ea typeface="Inter" panose="02000503000000020004" pitchFamily="2" charset="0"/>
                <a:cs typeface="Arial" panose="020B0604020202020204" pitchFamily="34" charset="0"/>
              </a:rPr>
              <a:t>1 de octubre, 2024</a:t>
            </a:r>
          </a:p>
        </p:txBody>
      </p:sp>
    </p:spTree>
    <p:extLst>
      <p:ext uri="{BB962C8B-B14F-4D97-AF65-F5344CB8AC3E}">
        <p14:creationId xmlns:p14="http://schemas.microsoft.com/office/powerpoint/2010/main" val="4140500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7975B6E-4D36-E2F8-0D79-0A957E9B173B}"/>
              </a:ext>
            </a:extLst>
          </p:cNvPr>
          <p:cNvSpPr/>
          <p:nvPr/>
        </p:nvSpPr>
        <p:spPr>
          <a:xfrm>
            <a:off x="5646263" y="1801181"/>
            <a:ext cx="1598524" cy="216669"/>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F7C086F4-D1F4-05BE-F503-00A278B6927D}"/>
              </a:ext>
            </a:extLst>
          </p:cNvPr>
          <p:cNvSpPr/>
          <p:nvPr/>
        </p:nvSpPr>
        <p:spPr>
          <a:xfrm>
            <a:off x="7559736" y="1801184"/>
            <a:ext cx="1012625" cy="910857"/>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60F30D5F-24BE-08EC-56BC-0D120F8ACBBA}"/>
              </a:ext>
            </a:extLst>
          </p:cNvPr>
          <p:cNvSpPr/>
          <p:nvPr/>
        </p:nvSpPr>
        <p:spPr>
          <a:xfrm>
            <a:off x="8897358" y="2148277"/>
            <a:ext cx="274330" cy="216669"/>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76FA312-72C6-C7AC-C7D8-2EEF4FEBFF7C}"/>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Intuición VAR: Efectos rezagados</a:t>
            </a:r>
          </a:p>
        </p:txBody>
      </p:sp>
      <p:pic>
        <p:nvPicPr>
          <p:cNvPr id="3" name="Picture 2"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92E50D95-D3AA-F243-E9A5-FC6B11C15E4F}"/>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spTree>
    <p:extLst>
      <p:ext uri="{BB962C8B-B14F-4D97-AF65-F5344CB8AC3E}">
        <p14:creationId xmlns:p14="http://schemas.microsoft.com/office/powerpoint/2010/main" val="25679818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7975B6E-4D36-E2F8-0D79-0A957E9B173B}"/>
              </a:ext>
            </a:extLst>
          </p:cNvPr>
          <p:cNvSpPr/>
          <p:nvPr/>
        </p:nvSpPr>
        <p:spPr>
          <a:xfrm>
            <a:off x="5646263" y="1801181"/>
            <a:ext cx="1598524" cy="910857"/>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F7C086F4-D1F4-05BE-F503-00A278B6927D}"/>
              </a:ext>
            </a:extLst>
          </p:cNvPr>
          <p:cNvSpPr/>
          <p:nvPr/>
        </p:nvSpPr>
        <p:spPr>
          <a:xfrm>
            <a:off x="7559736" y="1801184"/>
            <a:ext cx="1012625" cy="910857"/>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60F30D5F-24BE-08EC-56BC-0D120F8ACBBA}"/>
              </a:ext>
            </a:extLst>
          </p:cNvPr>
          <p:cNvSpPr/>
          <p:nvPr/>
        </p:nvSpPr>
        <p:spPr>
          <a:xfrm>
            <a:off x="8897358" y="2148277"/>
            <a:ext cx="274330" cy="216669"/>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3A03A87-C839-CBF0-C46E-6835750E03E2}"/>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Intuición VAR: Efectos rezagados</a:t>
            </a:r>
          </a:p>
        </p:txBody>
      </p:sp>
      <p:pic>
        <p:nvPicPr>
          <p:cNvPr id="5" name="Picture 4"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842FF782-B38C-09FD-1800-2559776D1BC6}"/>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spTree>
    <p:extLst>
      <p:ext uri="{BB962C8B-B14F-4D97-AF65-F5344CB8AC3E}">
        <p14:creationId xmlns:p14="http://schemas.microsoft.com/office/powerpoint/2010/main" val="1218997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7975B6E-4D36-E2F8-0D79-0A957E9B173B}"/>
              </a:ext>
            </a:extLst>
          </p:cNvPr>
          <p:cNvSpPr/>
          <p:nvPr/>
        </p:nvSpPr>
        <p:spPr>
          <a:xfrm>
            <a:off x="9477884" y="1801180"/>
            <a:ext cx="1598524" cy="216669"/>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F35148FA-FB24-AF2A-C95C-5368F60471DF}"/>
              </a:ext>
            </a:extLst>
          </p:cNvPr>
          <p:cNvSpPr/>
          <p:nvPr/>
        </p:nvSpPr>
        <p:spPr>
          <a:xfrm>
            <a:off x="11281415" y="1801184"/>
            <a:ext cx="274331" cy="910857"/>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779232B-759F-D089-38A2-1BA85C8D600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Intuición VAR: Innovaciones</a:t>
            </a:r>
          </a:p>
        </p:txBody>
      </p:sp>
      <p:pic>
        <p:nvPicPr>
          <p:cNvPr id="3" name="Picture 2"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1FEF04FF-79AF-8428-3D43-EE0BAF5911F2}"/>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spTree>
    <p:extLst>
      <p:ext uri="{BB962C8B-B14F-4D97-AF65-F5344CB8AC3E}">
        <p14:creationId xmlns:p14="http://schemas.microsoft.com/office/powerpoint/2010/main" val="2850318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7975B6E-4D36-E2F8-0D79-0A957E9B173B}"/>
              </a:ext>
            </a:extLst>
          </p:cNvPr>
          <p:cNvSpPr/>
          <p:nvPr/>
        </p:nvSpPr>
        <p:spPr>
          <a:xfrm>
            <a:off x="9433434" y="1788480"/>
            <a:ext cx="1598524" cy="910857"/>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DB9F024-1B80-8ACD-BB78-7B0785AC6FD9}"/>
              </a:ext>
            </a:extLst>
          </p:cNvPr>
          <p:cNvSpPr/>
          <p:nvPr/>
        </p:nvSpPr>
        <p:spPr>
          <a:xfrm>
            <a:off x="11281415" y="1801184"/>
            <a:ext cx="274331" cy="910857"/>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A8DE1A0-1EBA-C973-A365-F755DE539DE1}"/>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Intuición VAR: Innovaciones</a:t>
            </a:r>
          </a:p>
        </p:txBody>
      </p:sp>
      <p:pic>
        <p:nvPicPr>
          <p:cNvPr id="3" name="Picture 2"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B6CA90AC-69C6-17F6-EF7F-4FF8F4F52974}"/>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spTree>
    <p:extLst>
      <p:ext uri="{BB962C8B-B14F-4D97-AF65-F5344CB8AC3E}">
        <p14:creationId xmlns:p14="http://schemas.microsoft.com/office/powerpoint/2010/main" val="530716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5A6A017-E3D0-E7B9-6AEC-BB2442ABA32F}"/>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Repaso de teoría VAR: El modelo estructural</a:t>
            </a:r>
          </a:p>
        </p:txBody>
      </p:sp>
      <p:pic>
        <p:nvPicPr>
          <p:cNvPr id="2" name="Picture 1"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F6FF842D-FCD6-E896-EC16-CE3D5735C6F7}"/>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spTree>
    <p:extLst>
      <p:ext uri="{BB962C8B-B14F-4D97-AF65-F5344CB8AC3E}">
        <p14:creationId xmlns:p14="http://schemas.microsoft.com/office/powerpoint/2010/main" val="971857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AC00F5B-B9AD-B11E-1A0D-861AD1819A17}"/>
              </a:ext>
            </a:extLst>
          </p:cNvPr>
          <p:cNvSpPr txBox="1"/>
          <p:nvPr/>
        </p:nvSpPr>
        <p:spPr>
          <a:xfrm>
            <a:off x="4479131" y="2712041"/>
            <a:ext cx="583856" cy="523220"/>
          </a:xfrm>
          <a:prstGeom prst="rect">
            <a:avLst/>
          </a:prstGeom>
          <a:noFill/>
        </p:spPr>
        <p:txBody>
          <a:bodyPr wrap="square">
            <a:spAutoFit/>
          </a:bodyPr>
          <a:lstStyle/>
          <a:p>
            <a:r>
              <a:rPr lang="en-US" sz="2800" b="1" dirty="0">
                <a:solidFill>
                  <a:srgbClr val="C00000"/>
                </a:solidFill>
                <a:latin typeface="Arial" panose="020B0604020202020204" pitchFamily="34" charset="0"/>
                <a:cs typeface="Arial" panose="020B0604020202020204" pitchFamily="34" charset="0"/>
              </a:rPr>
              <a:t>!!!</a:t>
            </a:r>
            <a:endParaRPr lang="en-US" sz="2800" dirty="0">
              <a:solidFill>
                <a:srgbClr val="C00000"/>
              </a:solidFill>
            </a:endParaRPr>
          </a:p>
        </p:txBody>
      </p:sp>
      <p:sp>
        <p:nvSpPr>
          <p:cNvPr id="5" name="TextBox 4">
            <a:extLst>
              <a:ext uri="{FF2B5EF4-FFF2-40B4-BE49-F238E27FC236}">
                <a16:creationId xmlns:a16="http://schemas.microsoft.com/office/drawing/2014/main" id="{E3930F37-97D6-1B06-5F03-27FE1F6A49B4}"/>
              </a:ext>
            </a:extLst>
          </p:cNvPr>
          <p:cNvSpPr txBox="1"/>
          <p:nvPr/>
        </p:nvSpPr>
        <p:spPr>
          <a:xfrm>
            <a:off x="1183481" y="2712041"/>
            <a:ext cx="583856" cy="523220"/>
          </a:xfrm>
          <a:prstGeom prst="rect">
            <a:avLst/>
          </a:prstGeom>
          <a:noFill/>
        </p:spPr>
        <p:txBody>
          <a:bodyPr wrap="square">
            <a:spAutoFit/>
          </a:bodyPr>
          <a:lstStyle/>
          <a:p>
            <a:r>
              <a:rPr lang="en-US" sz="2800" b="1" dirty="0">
                <a:solidFill>
                  <a:srgbClr val="C00000"/>
                </a:solidFill>
                <a:latin typeface="Arial" panose="020B0604020202020204" pitchFamily="34" charset="0"/>
                <a:cs typeface="Arial" panose="020B0604020202020204" pitchFamily="34" charset="0"/>
              </a:rPr>
              <a:t>!!!</a:t>
            </a:r>
            <a:endParaRPr lang="en-US" sz="2800" dirty="0">
              <a:solidFill>
                <a:srgbClr val="C00000"/>
              </a:solidFill>
            </a:endParaRPr>
          </a:p>
        </p:txBody>
      </p:sp>
      <p:sp>
        <p:nvSpPr>
          <p:cNvPr id="2" name="TextBox 1">
            <a:extLst>
              <a:ext uri="{FF2B5EF4-FFF2-40B4-BE49-F238E27FC236}">
                <a16:creationId xmlns:a16="http://schemas.microsoft.com/office/drawing/2014/main" id="{5798F345-CB21-29F5-EBF3-5A56C50D6349}"/>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Repaso VAR: Modelo estructural a modelo reducido</a:t>
            </a:r>
          </a:p>
        </p:txBody>
      </p:sp>
      <p:pic>
        <p:nvPicPr>
          <p:cNvPr id="6" name="Picture 5"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16BBC5C6-6EF6-6FA5-4D33-28FCFB3CFA60}"/>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spTree>
    <p:extLst>
      <p:ext uri="{BB962C8B-B14F-4D97-AF65-F5344CB8AC3E}">
        <p14:creationId xmlns:p14="http://schemas.microsoft.com/office/powerpoint/2010/main" val="28596432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rrow: Right 2">
            <a:extLst>
              <a:ext uri="{FF2B5EF4-FFF2-40B4-BE49-F238E27FC236}">
                <a16:creationId xmlns:a16="http://schemas.microsoft.com/office/drawing/2014/main" id="{D5B77EA3-B93D-0A2D-A559-519588CEFDC4}"/>
              </a:ext>
            </a:extLst>
          </p:cNvPr>
          <p:cNvSpPr/>
          <p:nvPr/>
        </p:nvSpPr>
        <p:spPr>
          <a:xfrm flipV="1">
            <a:off x="276762" y="3289626"/>
            <a:ext cx="432141" cy="499311"/>
          </a:xfrm>
          <a:prstGeom prst="rightArrow">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1CB6EC70-2367-8D48-5AA5-58603145A688}"/>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984399" y="3083858"/>
            <a:ext cx="10628567" cy="910857"/>
          </a:xfrm>
          <a:prstGeom prst="rect">
            <a:avLst/>
          </a:prstGeom>
        </p:spPr>
      </p:pic>
      <p:sp>
        <p:nvSpPr>
          <p:cNvPr id="4" name="TextBox 3">
            <a:extLst>
              <a:ext uri="{FF2B5EF4-FFF2-40B4-BE49-F238E27FC236}">
                <a16:creationId xmlns:a16="http://schemas.microsoft.com/office/drawing/2014/main" id="{337A0D5D-0A18-EBA8-1F88-505C493E3B08}"/>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Repaso VAR: Modelo estructural a modelo reducido</a:t>
            </a:r>
          </a:p>
        </p:txBody>
      </p:sp>
      <p:pic>
        <p:nvPicPr>
          <p:cNvPr id="5" name="Picture 4"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A746B26B-3CD6-BBF3-0294-3484124B41F8}"/>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spTree>
    <p:extLst>
      <p:ext uri="{BB962C8B-B14F-4D97-AF65-F5344CB8AC3E}">
        <p14:creationId xmlns:p14="http://schemas.microsoft.com/office/powerpoint/2010/main" val="12895727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rrow: Right 8">
            <a:extLst>
              <a:ext uri="{FF2B5EF4-FFF2-40B4-BE49-F238E27FC236}">
                <a16:creationId xmlns:a16="http://schemas.microsoft.com/office/drawing/2014/main" id="{C5049707-A384-982D-EE51-5EAB5351BA6A}"/>
              </a:ext>
            </a:extLst>
          </p:cNvPr>
          <p:cNvSpPr/>
          <p:nvPr/>
        </p:nvSpPr>
        <p:spPr>
          <a:xfrm flipV="1">
            <a:off x="276762" y="4572299"/>
            <a:ext cx="432141" cy="499311"/>
          </a:xfrm>
          <a:prstGeom prst="rightArrow">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documentclass{article}&#10;\usepackage{amsmath}&#10;\usepackage[margin=0.01in]{geometry}&#10;\pagestyle{empty}&#10;\begin{document}&#10;&#10;$&#10;\begin{bmatrix}&#10;1 &amp;-a_{12} &amp;-a_{13} &amp;-a_{14} \\&#10;-a_{21} &amp;1 &amp;-a_{23} &amp;-a_{24} \\&#10;-a_{31} &amp;-a_{32} &amp;1 &amp;-a_{34} \\&#10;-a_{41} &amp;-a_{42} &amp;-a_{43} &amp;1&#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A1B8AB53-2C98-9440-8E23-934C95FB5B20}"/>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984396" y="4366528"/>
            <a:ext cx="9881142" cy="910857"/>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FE554E1B-53C2-E358-CEE8-7B06BCF9D0DE}"/>
                  </a:ext>
                </a:extLst>
              </p:cNvPr>
              <p:cNvSpPr txBox="1"/>
              <p:nvPr/>
            </p:nvSpPr>
            <p:spPr>
              <a:xfrm>
                <a:off x="1931068" y="5277385"/>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oMath>
                  </m:oMathPara>
                </a14:m>
                <a:endParaRPr lang="en-US" b="0" dirty="0"/>
              </a:p>
              <a:p>
                <a:endParaRPr lang="en-US" dirty="0"/>
              </a:p>
            </p:txBody>
          </p:sp>
        </mc:Choice>
        <mc:Fallback xmlns="">
          <p:sp>
            <p:nvSpPr>
              <p:cNvPr id="13" name="TextBox 12">
                <a:extLst>
                  <a:ext uri="{FF2B5EF4-FFF2-40B4-BE49-F238E27FC236}">
                    <a16:creationId xmlns:a16="http://schemas.microsoft.com/office/drawing/2014/main" id="{FE554E1B-53C2-E358-CEE8-7B06BCF9D0DE}"/>
                  </a:ext>
                </a:extLst>
              </p:cNvPr>
              <p:cNvSpPr txBox="1">
                <a:spLocks noRot="1" noChangeAspect="1" noMove="1" noResize="1" noEditPoints="1" noAdjustHandles="1" noChangeArrowheads="1" noChangeShapeType="1" noTextEdit="1"/>
              </p:cNvSpPr>
              <p:nvPr/>
            </p:nvSpPr>
            <p:spPr>
              <a:xfrm>
                <a:off x="1931068" y="5277385"/>
                <a:ext cx="457200" cy="646331"/>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4D5C2E1-C559-C2C7-7C34-3E5E14B2F6C3}"/>
                  </a:ext>
                </a:extLst>
              </p:cNvPr>
              <p:cNvSpPr txBox="1"/>
              <p:nvPr/>
            </p:nvSpPr>
            <p:spPr>
              <a:xfrm>
                <a:off x="5536366" y="5277385"/>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1</m:t>
                          </m:r>
                        </m:sub>
                      </m:sSub>
                    </m:oMath>
                  </m:oMathPara>
                </a14:m>
                <a:endParaRPr lang="en-US" b="0" dirty="0"/>
              </a:p>
              <a:p>
                <a:endParaRPr lang="en-US" dirty="0"/>
              </a:p>
            </p:txBody>
          </p:sp>
        </mc:Choice>
        <mc:Fallback xmlns="">
          <p:sp>
            <p:nvSpPr>
              <p:cNvPr id="14" name="TextBox 13">
                <a:extLst>
                  <a:ext uri="{FF2B5EF4-FFF2-40B4-BE49-F238E27FC236}">
                    <a16:creationId xmlns:a16="http://schemas.microsoft.com/office/drawing/2014/main" id="{54D5C2E1-C559-C2C7-7C34-3E5E14B2F6C3}"/>
                  </a:ext>
                </a:extLst>
              </p:cNvPr>
              <p:cNvSpPr txBox="1">
                <a:spLocks noRot="1" noChangeAspect="1" noMove="1" noResize="1" noEditPoints="1" noAdjustHandles="1" noChangeArrowheads="1" noChangeShapeType="1" noTextEdit="1"/>
              </p:cNvSpPr>
              <p:nvPr/>
            </p:nvSpPr>
            <p:spPr>
              <a:xfrm>
                <a:off x="5536366" y="5277385"/>
                <a:ext cx="457200" cy="646331"/>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BB28868D-0CF0-02D0-F372-E6251C30268A}"/>
                  </a:ext>
                </a:extLst>
              </p:cNvPr>
              <p:cNvSpPr txBox="1"/>
              <p:nvPr/>
            </p:nvSpPr>
            <p:spPr>
              <a:xfrm>
                <a:off x="9306606" y="5277383"/>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𝐵</m:t>
                      </m:r>
                    </m:oMath>
                  </m:oMathPara>
                </a14:m>
                <a:endParaRPr lang="en-US" b="0" dirty="0"/>
              </a:p>
              <a:p>
                <a:endParaRPr lang="en-US" dirty="0"/>
              </a:p>
            </p:txBody>
          </p:sp>
        </mc:Choice>
        <mc:Fallback xmlns="">
          <p:sp>
            <p:nvSpPr>
              <p:cNvPr id="15" name="TextBox 14">
                <a:extLst>
                  <a:ext uri="{FF2B5EF4-FFF2-40B4-BE49-F238E27FC236}">
                    <a16:creationId xmlns:a16="http://schemas.microsoft.com/office/drawing/2014/main" id="{BB28868D-0CF0-02D0-F372-E6251C30268A}"/>
                  </a:ext>
                </a:extLst>
              </p:cNvPr>
              <p:cNvSpPr txBox="1">
                <a:spLocks noRot="1" noChangeAspect="1" noMove="1" noResize="1" noEditPoints="1" noAdjustHandles="1" noChangeArrowheads="1" noChangeShapeType="1" noTextEdit="1"/>
              </p:cNvSpPr>
              <p:nvPr/>
            </p:nvSpPr>
            <p:spPr>
              <a:xfrm>
                <a:off x="9306606" y="5277383"/>
                <a:ext cx="457200" cy="646331"/>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000CE6B4-73F6-A20C-9E89-8529F44BE5E8}"/>
                  </a:ext>
                </a:extLst>
              </p:cNvPr>
              <p:cNvSpPr txBox="1"/>
              <p:nvPr/>
            </p:nvSpPr>
            <p:spPr>
              <a:xfrm>
                <a:off x="3733717" y="5277384"/>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𝑡</m:t>
                          </m:r>
                        </m:sub>
                      </m:sSub>
                    </m:oMath>
                  </m:oMathPara>
                </a14:m>
                <a:endParaRPr lang="en-US" b="0" dirty="0"/>
              </a:p>
              <a:p>
                <a:endParaRPr lang="en-US" dirty="0"/>
              </a:p>
            </p:txBody>
          </p:sp>
        </mc:Choice>
        <mc:Fallback xmlns="">
          <p:sp>
            <p:nvSpPr>
              <p:cNvPr id="16" name="TextBox 15">
                <a:extLst>
                  <a:ext uri="{FF2B5EF4-FFF2-40B4-BE49-F238E27FC236}">
                    <a16:creationId xmlns:a16="http://schemas.microsoft.com/office/drawing/2014/main" id="{000CE6B4-73F6-A20C-9E89-8529F44BE5E8}"/>
                  </a:ext>
                </a:extLst>
              </p:cNvPr>
              <p:cNvSpPr txBox="1">
                <a:spLocks noRot="1" noChangeAspect="1" noMove="1" noResize="1" noEditPoints="1" noAdjustHandles="1" noChangeArrowheads="1" noChangeShapeType="1" noTextEdit="1"/>
              </p:cNvSpPr>
              <p:nvPr/>
            </p:nvSpPr>
            <p:spPr>
              <a:xfrm>
                <a:off x="3733717" y="5277384"/>
                <a:ext cx="457200" cy="646331"/>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ED4E0731-EC92-12EA-48AF-8368BAD5FB52}"/>
                  </a:ext>
                </a:extLst>
              </p:cNvPr>
              <p:cNvSpPr txBox="1"/>
              <p:nvPr/>
            </p:nvSpPr>
            <p:spPr>
              <a:xfrm>
                <a:off x="7056273" y="5277384"/>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𝑡</m:t>
                          </m:r>
                          <m:r>
                            <a:rPr lang="en-US" b="0" i="1" smtClean="0">
                              <a:latin typeface="Cambria Math" panose="02040503050406030204" pitchFamily="18" charset="0"/>
                            </a:rPr>
                            <m:t>−1</m:t>
                          </m:r>
                        </m:sub>
                      </m:sSub>
                    </m:oMath>
                  </m:oMathPara>
                </a14:m>
                <a:endParaRPr lang="en-US" b="0" dirty="0"/>
              </a:p>
              <a:p>
                <a:endParaRPr lang="en-US" dirty="0"/>
              </a:p>
            </p:txBody>
          </p:sp>
        </mc:Choice>
        <mc:Fallback xmlns="">
          <p:sp>
            <p:nvSpPr>
              <p:cNvPr id="17" name="TextBox 16">
                <a:extLst>
                  <a:ext uri="{FF2B5EF4-FFF2-40B4-BE49-F238E27FC236}">
                    <a16:creationId xmlns:a16="http://schemas.microsoft.com/office/drawing/2014/main" id="{ED4E0731-EC92-12EA-48AF-8368BAD5FB52}"/>
                  </a:ext>
                </a:extLst>
              </p:cNvPr>
              <p:cNvSpPr txBox="1">
                <a:spLocks noRot="1" noChangeAspect="1" noMove="1" noResize="1" noEditPoints="1" noAdjustHandles="1" noChangeArrowheads="1" noChangeShapeType="1" noTextEdit="1"/>
              </p:cNvSpPr>
              <p:nvPr/>
            </p:nvSpPr>
            <p:spPr>
              <a:xfrm>
                <a:off x="7056273" y="5277384"/>
                <a:ext cx="457200" cy="646331"/>
              </a:xfrm>
              <a:prstGeom prst="rect">
                <a:avLst/>
              </a:prstGeom>
              <a:blipFill>
                <a:blip r:embed="rId14"/>
                <a:stretch>
                  <a:fillRect r="-2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9886206E-8A4F-23B2-924A-FC605F98D7B3}"/>
                  </a:ext>
                </a:extLst>
              </p:cNvPr>
              <p:cNvSpPr txBox="1"/>
              <p:nvPr/>
            </p:nvSpPr>
            <p:spPr>
              <a:xfrm>
                <a:off x="10520068" y="5277384"/>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𝜖</m:t>
                          </m:r>
                        </m:e>
                        <m:sub>
                          <m:r>
                            <a:rPr lang="en-US" b="0" i="1" smtClean="0">
                              <a:latin typeface="Cambria Math" panose="02040503050406030204" pitchFamily="18" charset="0"/>
                            </a:rPr>
                            <m:t>𝑡</m:t>
                          </m:r>
                        </m:sub>
                      </m:sSub>
                    </m:oMath>
                  </m:oMathPara>
                </a14:m>
                <a:endParaRPr lang="en-US" b="0" dirty="0"/>
              </a:p>
              <a:p>
                <a:endParaRPr lang="en-US" dirty="0"/>
              </a:p>
            </p:txBody>
          </p:sp>
        </mc:Choice>
        <mc:Fallback xmlns="">
          <p:sp>
            <p:nvSpPr>
              <p:cNvPr id="18" name="TextBox 17">
                <a:extLst>
                  <a:ext uri="{FF2B5EF4-FFF2-40B4-BE49-F238E27FC236}">
                    <a16:creationId xmlns:a16="http://schemas.microsoft.com/office/drawing/2014/main" id="{9886206E-8A4F-23B2-924A-FC605F98D7B3}"/>
                  </a:ext>
                </a:extLst>
              </p:cNvPr>
              <p:cNvSpPr txBox="1">
                <a:spLocks noRot="1" noChangeAspect="1" noMove="1" noResize="1" noEditPoints="1" noAdjustHandles="1" noChangeArrowheads="1" noChangeShapeType="1" noTextEdit="1"/>
              </p:cNvSpPr>
              <p:nvPr/>
            </p:nvSpPr>
            <p:spPr>
              <a:xfrm>
                <a:off x="10520068" y="5277384"/>
                <a:ext cx="457200" cy="646331"/>
              </a:xfrm>
              <a:prstGeom prst="rect">
                <a:avLst/>
              </a:prstGeom>
              <a:blipFill>
                <a:blip r:embed="rId15"/>
                <a:stretch>
                  <a:fillRect/>
                </a:stretch>
              </a:blipFill>
            </p:spPr>
            <p:txBody>
              <a:bodyPr/>
              <a:lstStyle/>
              <a:p>
                <a:r>
                  <a:rPr lang="en-US">
                    <a:noFill/>
                  </a:rPr>
                  <a:t> </a:t>
                </a:r>
              </a:p>
            </p:txBody>
          </p:sp>
        </mc:Fallback>
      </mc:AlternateContent>
      <p:sp>
        <p:nvSpPr>
          <p:cNvPr id="2" name="TextBox 1">
            <a:extLst>
              <a:ext uri="{FF2B5EF4-FFF2-40B4-BE49-F238E27FC236}">
                <a16:creationId xmlns:a16="http://schemas.microsoft.com/office/drawing/2014/main" id="{AE6D998A-2565-E3F8-15A5-39DC1C9BBABC}"/>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Repaso VAR: Modelo estructural a modelo reducido</a:t>
            </a:r>
          </a:p>
        </p:txBody>
      </p:sp>
      <p:pic>
        <p:nvPicPr>
          <p:cNvPr id="4" name="Picture 3"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4BA924C5-755D-B655-D7B0-E3F0B3EE30BD}"/>
              </a:ext>
            </a:extLst>
          </p:cNvPr>
          <p:cNvPicPr>
            <a:picLocks noChangeAspect="1"/>
          </p:cNvPicPr>
          <p:nvPr>
            <p:custDataLst>
              <p:tags r:id="rId2"/>
            </p:custDataLst>
          </p:nvPr>
        </p:nvPicPr>
        <p:blipFill>
          <a:blip r:embed="rId16">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pic>
        <p:nvPicPr>
          <p:cNvPr id="3" name="Picture 2"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6B85C457-B19A-5738-4C2A-2DDB2AB50886}"/>
              </a:ext>
            </a:extLst>
          </p:cNvPr>
          <p:cNvPicPr>
            <a:picLocks noChangeAspect="1"/>
          </p:cNvPicPr>
          <p:nvPr>
            <p:custDataLst>
              <p:tags r:id="rId3"/>
            </p:custDataLst>
          </p:nvPr>
        </p:nvPicPr>
        <p:blipFill>
          <a:blip r:embed="rId17">
            <a:extLst>
              <a:ext uri="{28A0092B-C50C-407E-A947-70E740481C1C}">
                <a14:useLocalDpi xmlns:a14="http://schemas.microsoft.com/office/drawing/2010/main" val="0"/>
              </a:ext>
            </a:extLst>
          </a:blip>
          <a:stretch>
            <a:fillRect/>
          </a:stretch>
        </p:blipFill>
        <p:spPr>
          <a:xfrm>
            <a:off x="984399" y="3083858"/>
            <a:ext cx="10628567" cy="910857"/>
          </a:xfrm>
          <a:prstGeom prst="rect">
            <a:avLst/>
          </a:prstGeom>
        </p:spPr>
      </p:pic>
    </p:spTree>
    <p:extLst>
      <p:ext uri="{BB962C8B-B14F-4D97-AF65-F5344CB8AC3E}">
        <p14:creationId xmlns:p14="http://schemas.microsoft.com/office/powerpoint/2010/main" val="510421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ocumentclass{article}&#10;\usepackage{amsmath}&#10;\usepackage[margin=0.01in]{geometry}&#10;\pagestyle{empty}&#10;\begin{document}&#10;&#10;$Ay_t = A_1y_{t-1} + ... + A_py_{t-p} + B\epsilon_{t}$&#10;&#10;&#10;\end{document}" title="IguanaTex Bitmap Display">
            <a:extLst>
              <a:ext uri="{FF2B5EF4-FFF2-40B4-BE49-F238E27FC236}">
                <a16:creationId xmlns:a16="http://schemas.microsoft.com/office/drawing/2014/main" id="{CDFE3B9C-1180-F51F-1E49-FA2F1E218D32}"/>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3286296" y="2411582"/>
            <a:ext cx="3803430" cy="254476"/>
          </a:xfrm>
          <a:prstGeom prst="rect">
            <a:avLst/>
          </a:prstGeom>
        </p:spPr>
      </p:pic>
      <p:sp>
        <p:nvSpPr>
          <p:cNvPr id="3" name="TextBox 2">
            <a:extLst>
              <a:ext uri="{FF2B5EF4-FFF2-40B4-BE49-F238E27FC236}">
                <a16:creationId xmlns:a16="http://schemas.microsoft.com/office/drawing/2014/main" id="{3FA2C41E-AFF5-7040-B578-FFFFAF91B4A9}"/>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Repaso VAR: Modelo estructural a modelo reducido</a:t>
            </a:r>
          </a:p>
        </p:txBody>
      </p:sp>
    </p:spTree>
    <p:extLst>
      <p:ext uri="{BB962C8B-B14F-4D97-AF65-F5344CB8AC3E}">
        <p14:creationId xmlns:p14="http://schemas.microsoft.com/office/powerpoint/2010/main" val="18518199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ocumentclass{article}&#10;\usepackage{amsmath}&#10;\usepackage[margin=0.01in]{geometry}&#10;\pagestyle{empty}&#10;\begin{document}&#10;&#10;$Ay_t = A_1y_{t-1} + ... + A_py_{t-p} + B\epsilon_{t}$&#10;&#10;&#10;\end{document}" title="IguanaTex Bitmap Display">
            <a:extLst>
              <a:ext uri="{FF2B5EF4-FFF2-40B4-BE49-F238E27FC236}">
                <a16:creationId xmlns:a16="http://schemas.microsoft.com/office/drawing/2014/main" id="{9278F57A-5DF8-8C4B-650F-985B27F84F4D}"/>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3286296" y="2411582"/>
            <a:ext cx="3803430" cy="254476"/>
          </a:xfrm>
          <a:prstGeom prst="rect">
            <a:avLst/>
          </a:prstGeom>
        </p:spPr>
      </p:pic>
      <p:pic>
        <p:nvPicPr>
          <p:cNvPr id="3" name="Picture 2" descr="\documentclass{article}&#10;\usepackage{amsmath}&#10;\usepackage[margin=0.01in]{geometry}&#10;\pagestyle{empty}&#10;\begin{document}&#10;&#10;$y_t = \underbrace{A^{-1}A_1}_{\Phi_1}y_{t-1} + ... +  \underbrace{A^{-1}A_p}_{\Phi_p}y_{t-p} + \underbrace{A^{-1}B\epsilon_{t}}_{u_t}$&#10;&#10;&#10;\end{document}" title="IguanaTex Bitmap Display">
            <a:extLst>
              <a:ext uri="{FF2B5EF4-FFF2-40B4-BE49-F238E27FC236}">
                <a16:creationId xmlns:a16="http://schemas.microsoft.com/office/drawing/2014/main" id="{AA83BB3D-A515-1E1C-9878-7ABD24672D99}"/>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3475986" y="3024228"/>
            <a:ext cx="5112374" cy="688762"/>
          </a:xfrm>
          <a:prstGeom prst="rect">
            <a:avLst/>
          </a:prstGeom>
        </p:spPr>
      </p:pic>
      <p:sp>
        <p:nvSpPr>
          <p:cNvPr id="4" name="TextBox 3">
            <a:extLst>
              <a:ext uri="{FF2B5EF4-FFF2-40B4-BE49-F238E27FC236}">
                <a16:creationId xmlns:a16="http://schemas.microsoft.com/office/drawing/2014/main" id="{6F7EFA60-4C74-3E83-B34C-7B0ED06626CA}"/>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Repaso VAR: Modelo estructural a modelo reducido</a:t>
            </a:r>
          </a:p>
        </p:txBody>
      </p:sp>
    </p:spTree>
    <p:extLst>
      <p:ext uri="{BB962C8B-B14F-4D97-AF65-F5344CB8AC3E}">
        <p14:creationId xmlns:p14="http://schemas.microsoft.com/office/powerpoint/2010/main" val="3967797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53C036C-3D14-2413-D6CE-9382071DBF27}"/>
              </a:ext>
            </a:extLst>
          </p:cNvPr>
          <p:cNvSpPr txBox="1"/>
          <p:nvPr/>
        </p:nvSpPr>
        <p:spPr>
          <a:xfrm>
            <a:off x="487277" y="1257301"/>
            <a:ext cx="11217443" cy="3416320"/>
          </a:xfrm>
          <a:prstGeom prst="rect">
            <a:avLst/>
          </a:prstGeom>
          <a:noFill/>
        </p:spPr>
        <p:txBody>
          <a:bodyPr wrap="square" rtlCol="0">
            <a:spAutoFit/>
          </a:bodyPr>
          <a:lstStyle/>
          <a:p>
            <a:r>
              <a:rPr lang="es-MX" u="sng" dirty="0">
                <a:latin typeface="Inter" panose="02000503000000020004" pitchFamily="2" charset="0"/>
                <a:ea typeface="Inter" panose="02000503000000020004" pitchFamily="2" charset="0"/>
                <a:cs typeface="Arial" panose="020B0604020202020204" pitchFamily="34" charset="0"/>
              </a:rPr>
              <a:t>I. Vectores Autorregresivos (VAR y SVAR)</a:t>
            </a:r>
          </a:p>
          <a:p>
            <a:pPr marL="285750" indent="-285750">
              <a:buFont typeface="Wingdings" panose="05000000000000000000" pitchFamily="2" charset="2"/>
              <a:buChar char="§"/>
            </a:pPr>
            <a:r>
              <a:rPr lang="es-MX" dirty="0">
                <a:latin typeface="Inter" panose="02000503000000020004" pitchFamily="2" charset="0"/>
                <a:ea typeface="Inter" panose="02000503000000020004" pitchFamily="2" charset="0"/>
                <a:cs typeface="Arial" panose="020B0604020202020204" pitchFamily="34" charset="0"/>
              </a:rPr>
              <a:t>Vectores Autorregresivos con </a:t>
            </a:r>
            <a:r>
              <a:rPr lang="es-MX" b="1" dirty="0" err="1">
                <a:latin typeface="Inter" panose="02000503000000020004" pitchFamily="2" charset="0"/>
                <a:ea typeface="Inter" panose="02000503000000020004" pitchFamily="2" charset="0"/>
                <a:cs typeface="Arial" panose="020B0604020202020204" pitchFamily="34" charset="0"/>
              </a:rPr>
              <a:t>var</a:t>
            </a:r>
            <a:endParaRPr lang="es-MX" b="1" dirty="0">
              <a:latin typeface="Inter" panose="02000503000000020004" pitchFamily="2" charset="0"/>
              <a:ea typeface="Inter" panose="02000503000000020004" pitchFamily="2" charset="0"/>
              <a:cs typeface="Arial" panose="020B0604020202020204" pitchFamily="34" charset="0"/>
            </a:endParaRPr>
          </a:p>
          <a:p>
            <a:pPr marL="285750" indent="-285750">
              <a:buFont typeface="Wingdings" panose="05000000000000000000" pitchFamily="2" charset="2"/>
              <a:buChar char="§"/>
            </a:pPr>
            <a:r>
              <a:rPr lang="es-MX" dirty="0">
                <a:latin typeface="Inter" panose="02000503000000020004" pitchFamily="2" charset="0"/>
                <a:ea typeface="Inter" panose="02000503000000020004" pitchFamily="2" charset="0"/>
                <a:cs typeface="Arial" panose="020B0604020202020204" pitchFamily="34" charset="0"/>
              </a:rPr>
              <a:t>Vectores Autorregresivos Estructurales(SVAR) con </a:t>
            </a:r>
            <a:r>
              <a:rPr lang="es-MX" b="1" dirty="0" err="1">
                <a:latin typeface="Inter" panose="02000503000000020004" pitchFamily="2" charset="0"/>
                <a:ea typeface="Inter" panose="02000503000000020004" pitchFamily="2" charset="0"/>
                <a:cs typeface="Arial" panose="020B0604020202020204" pitchFamily="34" charset="0"/>
              </a:rPr>
              <a:t>svar</a:t>
            </a:r>
            <a:endParaRPr lang="es-MX" b="1" dirty="0">
              <a:latin typeface="Inter" panose="02000503000000020004" pitchFamily="2" charset="0"/>
              <a:ea typeface="Inter" panose="02000503000000020004" pitchFamily="2" charset="0"/>
              <a:cs typeface="Arial" panose="020B0604020202020204" pitchFamily="34" charset="0"/>
            </a:endParaRPr>
          </a:p>
          <a:p>
            <a:endParaRPr lang="es-MX" dirty="0">
              <a:latin typeface="Inter" panose="02000503000000020004" pitchFamily="2" charset="0"/>
              <a:ea typeface="Inter" panose="02000503000000020004" pitchFamily="2" charset="0"/>
              <a:cs typeface="Arial" panose="020B0604020202020204" pitchFamily="34" charset="0"/>
            </a:endParaRPr>
          </a:p>
          <a:p>
            <a:r>
              <a:rPr lang="es-MX" u="sng" dirty="0">
                <a:latin typeface="Inter" panose="02000503000000020004" pitchFamily="2" charset="0"/>
                <a:ea typeface="Inter" panose="02000503000000020004" pitchFamily="2" charset="0"/>
                <a:cs typeface="Arial" panose="020B0604020202020204" pitchFamily="34" charset="0"/>
              </a:rPr>
              <a:t>II. Vectores Autorregresivos Estructurales Instrumentados (IVSVAR)</a:t>
            </a:r>
          </a:p>
          <a:p>
            <a:pPr marL="285750" indent="-285750">
              <a:buFont typeface="Wingdings" panose="05000000000000000000" pitchFamily="2" charset="2"/>
              <a:buChar char="§"/>
            </a:pPr>
            <a:r>
              <a:rPr lang="es-MX" dirty="0">
                <a:latin typeface="Inter" panose="02000503000000020004" pitchFamily="2" charset="0"/>
                <a:ea typeface="Inter" panose="02000503000000020004" pitchFamily="2" charset="0"/>
                <a:cs typeface="Arial" panose="020B0604020202020204" pitchFamily="34" charset="0"/>
              </a:rPr>
              <a:t>Intuición</a:t>
            </a:r>
            <a:endParaRPr lang="es-MX" b="1" dirty="0">
              <a:latin typeface="Inter" panose="02000503000000020004" pitchFamily="2" charset="0"/>
              <a:ea typeface="Inter" panose="02000503000000020004" pitchFamily="2" charset="0"/>
              <a:cs typeface="Arial" panose="020B0604020202020204" pitchFamily="34" charset="0"/>
            </a:endParaRPr>
          </a:p>
          <a:p>
            <a:pPr marL="285750" indent="-285750">
              <a:buFont typeface="Wingdings" panose="05000000000000000000" pitchFamily="2" charset="2"/>
              <a:buChar char="§"/>
            </a:pPr>
            <a:r>
              <a:rPr lang="es-MX" dirty="0">
                <a:latin typeface="Inter" panose="02000503000000020004" pitchFamily="2" charset="0"/>
                <a:ea typeface="Inter" panose="02000503000000020004" pitchFamily="2" charset="0"/>
                <a:cs typeface="Arial" panose="020B0604020202020204" pitchFamily="34" charset="0"/>
              </a:rPr>
              <a:t>Ejemplo con </a:t>
            </a:r>
            <a:r>
              <a:rPr lang="es-MX" b="1" dirty="0" err="1">
                <a:latin typeface="Inter" panose="02000503000000020004" pitchFamily="2" charset="0"/>
                <a:ea typeface="Inter" panose="02000503000000020004" pitchFamily="2" charset="0"/>
                <a:cs typeface="Arial" panose="020B0604020202020204" pitchFamily="34" charset="0"/>
              </a:rPr>
              <a:t>ivsvar</a:t>
            </a:r>
            <a:endParaRPr lang="es-MX" b="1" dirty="0">
              <a:latin typeface="Inter" panose="02000503000000020004" pitchFamily="2" charset="0"/>
              <a:ea typeface="Inter" panose="02000503000000020004" pitchFamily="2" charset="0"/>
              <a:cs typeface="Arial" panose="020B0604020202020204" pitchFamily="34" charset="0"/>
            </a:endParaRPr>
          </a:p>
          <a:p>
            <a:pPr marL="285750" indent="-285750">
              <a:buFont typeface="Wingdings" panose="05000000000000000000" pitchFamily="2" charset="2"/>
              <a:buChar char="§"/>
            </a:pPr>
            <a:endParaRPr lang="es-MX" b="1" dirty="0">
              <a:latin typeface="Inter" panose="02000503000000020004" pitchFamily="2" charset="0"/>
              <a:ea typeface="Inter" panose="02000503000000020004" pitchFamily="2" charset="0"/>
              <a:cs typeface="Arial" panose="020B0604020202020204" pitchFamily="34" charset="0"/>
            </a:endParaRPr>
          </a:p>
          <a:p>
            <a:r>
              <a:rPr lang="es-MX" u="sng" dirty="0">
                <a:latin typeface="Inter" panose="02000503000000020004" pitchFamily="2" charset="0"/>
                <a:ea typeface="Inter" panose="02000503000000020004" pitchFamily="2" charset="0"/>
                <a:cs typeface="Arial" panose="020B0604020202020204" pitchFamily="34" charset="0"/>
              </a:rPr>
              <a:t>III: Funciones de Impulso-Respuesta (IRF) por Proyección Lineal</a:t>
            </a:r>
          </a:p>
          <a:p>
            <a:pPr marL="285750" indent="-285750">
              <a:buFont typeface="Wingdings" panose="05000000000000000000" pitchFamily="2" charset="2"/>
              <a:buChar char="§"/>
            </a:pPr>
            <a:r>
              <a:rPr lang="es-MX" dirty="0">
                <a:latin typeface="Inter" panose="02000503000000020004" pitchFamily="2" charset="0"/>
                <a:ea typeface="Inter" panose="02000503000000020004" pitchFamily="2" charset="0"/>
                <a:cs typeface="Arial" panose="020B0604020202020204" pitchFamily="34" charset="0"/>
              </a:rPr>
              <a:t>Intuición</a:t>
            </a:r>
            <a:endParaRPr lang="es-MX" b="1" dirty="0">
              <a:latin typeface="Inter" panose="02000503000000020004" pitchFamily="2" charset="0"/>
              <a:ea typeface="Inter" panose="02000503000000020004" pitchFamily="2" charset="0"/>
              <a:cs typeface="Arial" panose="020B0604020202020204" pitchFamily="34" charset="0"/>
            </a:endParaRPr>
          </a:p>
          <a:p>
            <a:pPr marL="285750" indent="-285750">
              <a:buFont typeface="Wingdings" panose="05000000000000000000" pitchFamily="2" charset="2"/>
              <a:buChar char="§"/>
            </a:pPr>
            <a:r>
              <a:rPr lang="es-MX" dirty="0">
                <a:latin typeface="Inter" panose="02000503000000020004" pitchFamily="2" charset="0"/>
                <a:ea typeface="Inter" panose="02000503000000020004" pitchFamily="2" charset="0"/>
                <a:cs typeface="Arial" panose="020B0604020202020204" pitchFamily="34" charset="0"/>
              </a:rPr>
              <a:t>Impulso-Respuesta de un SVAR con </a:t>
            </a:r>
            <a:r>
              <a:rPr lang="es-MX" b="1" dirty="0" err="1">
                <a:latin typeface="Inter" panose="02000503000000020004" pitchFamily="2" charset="0"/>
                <a:ea typeface="Inter" panose="02000503000000020004" pitchFamily="2" charset="0"/>
                <a:cs typeface="Arial" panose="020B0604020202020204" pitchFamily="34" charset="0"/>
              </a:rPr>
              <a:t>irf</a:t>
            </a:r>
            <a:endParaRPr lang="es-MX" b="1" dirty="0">
              <a:latin typeface="Inter" panose="02000503000000020004" pitchFamily="2" charset="0"/>
              <a:ea typeface="Inter" panose="02000503000000020004" pitchFamily="2" charset="0"/>
              <a:cs typeface="Arial" panose="020B0604020202020204" pitchFamily="34" charset="0"/>
            </a:endParaRPr>
          </a:p>
          <a:p>
            <a:pPr marL="285750" indent="-285750">
              <a:buFont typeface="Wingdings" panose="05000000000000000000" pitchFamily="2" charset="2"/>
              <a:buChar char="§"/>
            </a:pPr>
            <a:r>
              <a:rPr lang="es-MX" dirty="0">
                <a:latin typeface="Inter" panose="02000503000000020004" pitchFamily="2" charset="0"/>
                <a:ea typeface="Inter" panose="02000503000000020004" pitchFamily="2" charset="0"/>
                <a:cs typeface="Arial" panose="020B0604020202020204" pitchFamily="34" charset="0"/>
              </a:rPr>
              <a:t>Impulso-Respuesta de Proyección Local con </a:t>
            </a:r>
            <a:r>
              <a:rPr lang="es-MX" b="1" dirty="0" err="1">
                <a:latin typeface="Inter" panose="02000503000000020004" pitchFamily="2" charset="0"/>
                <a:ea typeface="Inter" panose="02000503000000020004" pitchFamily="2" charset="0"/>
                <a:cs typeface="Arial" panose="020B0604020202020204" pitchFamily="34" charset="0"/>
              </a:rPr>
              <a:t>lpirf</a:t>
            </a:r>
            <a:endParaRPr lang="es-MX" b="1" dirty="0">
              <a:latin typeface="Inter" panose="02000503000000020004" pitchFamily="2" charset="0"/>
              <a:ea typeface="Inter" panose="02000503000000020004" pitchFamily="2" charset="0"/>
              <a:cs typeface="Arial" panose="020B0604020202020204" pitchFamily="34" charset="0"/>
            </a:endParaRPr>
          </a:p>
        </p:txBody>
      </p:sp>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n-US" sz="2400" b="1" dirty="0">
                <a:latin typeface="Inter" panose="02000503000000020004" pitchFamily="2" charset="0"/>
                <a:ea typeface="Inter" panose="02000503000000020004" pitchFamily="2" charset="0"/>
                <a:cs typeface="Arial" panose="020B0604020202020204" pitchFamily="34" charset="0"/>
              </a:rPr>
              <a:t>Temas</a:t>
            </a:r>
          </a:p>
        </p:txBody>
      </p:sp>
    </p:spTree>
    <p:extLst>
      <p:ext uri="{BB962C8B-B14F-4D97-AF65-F5344CB8AC3E}">
        <p14:creationId xmlns:p14="http://schemas.microsoft.com/office/powerpoint/2010/main" val="9862926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ocumentclass{article}&#10;\usepackage{amsmath}&#10;\usepackage[margin=0.01in]{geometry}&#10;\pagestyle{empty}&#10;\begin{document}&#10;&#10;$Ay_t = A_1y_{t-1} + ... + A_py_{t-p} + B\epsilon_{t}$&#10;&#10;&#10;\end{document}" title="IguanaTex Bitmap Display">
            <a:extLst>
              <a:ext uri="{FF2B5EF4-FFF2-40B4-BE49-F238E27FC236}">
                <a16:creationId xmlns:a16="http://schemas.microsoft.com/office/drawing/2014/main" id="{B72934A8-7D34-C4E6-DE46-CD5139B983FB}"/>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3286296" y="2411582"/>
            <a:ext cx="3803430" cy="254476"/>
          </a:xfrm>
          <a:prstGeom prst="rect">
            <a:avLst/>
          </a:prstGeom>
        </p:spPr>
      </p:pic>
      <p:pic>
        <p:nvPicPr>
          <p:cNvPr id="4" name="Picture 3" descr="\documentclass{article}&#10;\usepackage{amsmath}&#10;\usepackage[margin=0.01in]{geometry}&#10;\pagestyle{empty}&#10;\begin{document}&#10;&#10;$y_t = \Phi_1 y_{t-1} + ... + \Phi_p y_{t-p} + u_t$&#10;&#10;&#10;\end{document}" title="IguanaTex Bitmap Display">
            <a:extLst>
              <a:ext uri="{FF2B5EF4-FFF2-40B4-BE49-F238E27FC236}">
                <a16:creationId xmlns:a16="http://schemas.microsoft.com/office/drawing/2014/main" id="{2CEF853A-870C-2BBA-CBEF-31C36A77C70E}"/>
              </a:ext>
            </a:extLst>
          </p:cNvPr>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3475987" y="3915880"/>
            <a:ext cx="3439237" cy="245333"/>
          </a:xfrm>
          <a:prstGeom prst="rect">
            <a:avLst/>
          </a:prstGeom>
        </p:spPr>
      </p:pic>
      <p:pic>
        <p:nvPicPr>
          <p:cNvPr id="2" name="Picture 1" descr="\documentclass{article}&#10;\usepackage{amsmath}&#10;\usepackage[margin=0.01in]{geometry}&#10;\pagestyle{empty}&#10;\begin{document}&#10;&#10;$y_t = \underbrace{A^{-1}A_1}_{\Phi_1}y_{t-1} + ... +  \underbrace{A^{-1}A_p}_{\Phi_p}y_{t-p} + \underbrace{A^{-1}B\epsilon_{t}}_{u_t}$&#10;&#10;&#10;\end{document}" title="IguanaTex Bitmap Display">
            <a:extLst>
              <a:ext uri="{FF2B5EF4-FFF2-40B4-BE49-F238E27FC236}">
                <a16:creationId xmlns:a16="http://schemas.microsoft.com/office/drawing/2014/main" id="{87D412F0-F4A8-CF32-33CB-DCAE57960FF3}"/>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3475986" y="3024228"/>
            <a:ext cx="5112374" cy="688762"/>
          </a:xfrm>
          <a:prstGeom prst="rect">
            <a:avLst/>
          </a:prstGeom>
        </p:spPr>
      </p:pic>
      <p:sp>
        <p:nvSpPr>
          <p:cNvPr id="5" name="TextBox 4">
            <a:extLst>
              <a:ext uri="{FF2B5EF4-FFF2-40B4-BE49-F238E27FC236}">
                <a16:creationId xmlns:a16="http://schemas.microsoft.com/office/drawing/2014/main" id="{8CD1E5E7-2A01-6876-A5F5-3C8DB3146B5A}"/>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Repaso VAR: Modelo estructural a modelo reducido</a:t>
            </a:r>
          </a:p>
        </p:txBody>
      </p:sp>
    </p:spTree>
    <p:extLst>
      <p:ext uri="{BB962C8B-B14F-4D97-AF65-F5344CB8AC3E}">
        <p14:creationId xmlns:p14="http://schemas.microsoft.com/office/powerpoint/2010/main" val="3174554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Declaración de estructura temporal</a:t>
            </a:r>
          </a:p>
        </p:txBody>
      </p:sp>
      <p:sp>
        <p:nvSpPr>
          <p:cNvPr id="2" name="TextBox 1">
            <a:extLst>
              <a:ext uri="{FF2B5EF4-FFF2-40B4-BE49-F238E27FC236}">
                <a16:creationId xmlns:a16="http://schemas.microsoft.com/office/drawing/2014/main" id="{CD5D7D89-C9B8-654D-EDB3-9F565A8D8116}"/>
              </a:ext>
            </a:extLst>
          </p:cNvPr>
          <p:cNvSpPr txBox="1"/>
          <p:nvPr/>
        </p:nvSpPr>
        <p:spPr>
          <a:xfrm>
            <a:off x="6795840" y="1580735"/>
            <a:ext cx="4626142" cy="4031873"/>
          </a:xfrm>
          <a:prstGeom prst="rect">
            <a:avLst/>
          </a:prstGeom>
          <a:solidFill>
            <a:schemeClr val="bg2"/>
          </a:solidFill>
        </p:spPr>
        <p:txBody>
          <a:bodyPr wrap="square" rtlCol="0">
            <a:spAutoFit/>
          </a:bodyPr>
          <a:lstStyle/>
          <a:p>
            <a:r>
              <a:rPr lang="en-US" sz="1600" dirty="0">
                <a:latin typeface="Consolas" panose="020B0609020204030204" pitchFamily="49" charset="0"/>
              </a:rPr>
              <a:t>. </a:t>
            </a:r>
            <a:r>
              <a:rPr lang="en-US" sz="1600" dirty="0" err="1">
                <a:latin typeface="Consolas" panose="020B0609020204030204" pitchFamily="49" charset="0"/>
              </a:rPr>
              <a:t>tsset</a:t>
            </a:r>
            <a:r>
              <a:rPr lang="en-US" sz="1600" dirty="0">
                <a:latin typeface="Consolas" panose="020B0609020204030204" pitchFamily="49" charset="0"/>
              </a:rPr>
              <a:t> </a:t>
            </a:r>
            <a:r>
              <a:rPr lang="en-US" sz="1600" dirty="0" err="1">
                <a:latin typeface="Consolas" panose="020B0609020204030204" pitchFamily="49" charset="0"/>
              </a:rPr>
              <a:t>fecha</a:t>
            </a:r>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it-IT" sz="1600" dirty="0">
              <a:latin typeface="Consolas" panose="020B0609020204030204" pitchFamily="49" charset="0"/>
            </a:endParaRPr>
          </a:p>
          <a:p>
            <a:endParaRPr lang="it-IT"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pic>
        <p:nvPicPr>
          <p:cNvPr id="6" name="Picture 5">
            <a:extLst>
              <a:ext uri="{FF2B5EF4-FFF2-40B4-BE49-F238E27FC236}">
                <a16:creationId xmlns:a16="http://schemas.microsoft.com/office/drawing/2014/main" id="{B1DA68C6-0CA6-B732-0463-53650BA449B4}"/>
              </a:ext>
            </a:extLst>
          </p:cNvPr>
          <p:cNvPicPr>
            <a:picLocks noChangeAspect="1"/>
          </p:cNvPicPr>
          <p:nvPr/>
        </p:nvPicPr>
        <p:blipFill>
          <a:blip r:embed="rId3"/>
          <a:stretch>
            <a:fillRect/>
          </a:stretch>
        </p:blipFill>
        <p:spPr>
          <a:xfrm>
            <a:off x="646528" y="1641502"/>
            <a:ext cx="5413188" cy="590223"/>
          </a:xfrm>
          <a:prstGeom prst="rect">
            <a:avLst/>
          </a:prstGeom>
        </p:spPr>
      </p:pic>
    </p:spTree>
    <p:extLst>
      <p:ext uri="{BB962C8B-B14F-4D97-AF65-F5344CB8AC3E}">
        <p14:creationId xmlns:p14="http://schemas.microsoft.com/office/powerpoint/2010/main" val="12267463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102110A9-07A3-2B82-44AC-E64CF352173A}"/>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VAR: Selección de rezagos</a:t>
            </a:r>
          </a:p>
        </p:txBody>
      </p:sp>
      <p:sp>
        <p:nvSpPr>
          <p:cNvPr id="2" name="TextBox 1">
            <a:extLst>
              <a:ext uri="{FF2B5EF4-FFF2-40B4-BE49-F238E27FC236}">
                <a16:creationId xmlns:a16="http://schemas.microsoft.com/office/drawing/2014/main" id="{69E904ED-D27D-86C8-A44C-A7321DCB035E}"/>
              </a:ext>
            </a:extLst>
          </p:cNvPr>
          <p:cNvSpPr txBox="1"/>
          <p:nvPr/>
        </p:nvSpPr>
        <p:spPr>
          <a:xfrm>
            <a:off x="6795840" y="1580735"/>
            <a:ext cx="4626142" cy="4031873"/>
          </a:xfrm>
          <a:prstGeom prst="rect">
            <a:avLst/>
          </a:prstGeom>
          <a:solidFill>
            <a:schemeClr val="bg2"/>
          </a:solidFill>
        </p:spPr>
        <p:txBody>
          <a:bodyPr wrap="square" rtlCol="0">
            <a:spAutoFit/>
          </a:bodyPr>
          <a:lstStyle/>
          <a:p>
            <a:r>
              <a:rPr lang="en-US" sz="1600" dirty="0">
                <a:latin typeface="Consolas" panose="020B0609020204030204" pitchFamily="49" charset="0"/>
              </a:rPr>
              <a:t>. </a:t>
            </a:r>
            <a:r>
              <a:rPr lang="en-US" sz="1600" dirty="0" err="1">
                <a:latin typeface="Consolas" panose="020B0609020204030204" pitchFamily="49" charset="0"/>
              </a:rPr>
              <a:t>varsoc</a:t>
            </a:r>
            <a:r>
              <a:rPr lang="en-US" sz="1600" dirty="0">
                <a:latin typeface="Consolas" panose="020B0609020204030204" pitchFamily="49" charset="0"/>
              </a:rPr>
              <a:t> </a:t>
            </a:r>
            <a:r>
              <a:rPr lang="en-US" sz="1600" dirty="0" err="1">
                <a:latin typeface="Consolas" panose="020B0609020204030204" pitchFamily="49" charset="0"/>
              </a:rPr>
              <a:t>d_metro</a:t>
            </a:r>
            <a:r>
              <a:rPr lang="en-US" sz="1600" dirty="0">
                <a:latin typeface="Consolas" panose="020B0609020204030204" pitchFamily="49" charset="0"/>
              </a:rPr>
              <a:t> </a:t>
            </a:r>
            <a:r>
              <a:rPr lang="en-US" sz="1600" dirty="0" err="1">
                <a:latin typeface="Consolas" panose="020B0609020204030204" pitchFamily="49" charset="0"/>
              </a:rPr>
              <a:t>d_metrobus</a:t>
            </a:r>
            <a:r>
              <a:rPr lang="en-US" sz="1600" dirty="0">
                <a:latin typeface="Consolas" panose="020B0609020204030204" pitchFamily="49" charset="0"/>
              </a:rPr>
              <a:t> </a:t>
            </a:r>
            <a:r>
              <a:rPr lang="en-US" sz="1600" dirty="0" err="1">
                <a:latin typeface="Consolas" panose="020B0609020204030204" pitchFamily="49" charset="0"/>
              </a:rPr>
              <a:t>d_trolebus</a:t>
            </a:r>
            <a:endParaRPr lang="en-US" sz="1600" dirty="0">
              <a:latin typeface="Consolas" panose="020B0609020204030204" pitchFamily="49" charset="0"/>
            </a:endParaRPr>
          </a:p>
          <a:p>
            <a:r>
              <a:rPr lang="en-US" sz="1600" dirty="0">
                <a:latin typeface="Consolas" panose="020B0609020204030204" pitchFamily="49" charset="0"/>
              </a:rPr>
              <a:t>  </a:t>
            </a:r>
            <a:r>
              <a:rPr lang="en-US" sz="1600" dirty="0" err="1">
                <a:latin typeface="Consolas" panose="020B0609020204030204" pitchFamily="49" charset="0"/>
              </a:rPr>
              <a:t>d_rtp</a:t>
            </a:r>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it-IT" sz="1600" dirty="0">
              <a:latin typeface="Consolas" panose="020B0609020204030204" pitchFamily="49" charset="0"/>
            </a:endParaRPr>
          </a:p>
          <a:p>
            <a:endParaRPr lang="it-IT"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pic>
        <p:nvPicPr>
          <p:cNvPr id="5" name="Picture 4">
            <a:extLst>
              <a:ext uri="{FF2B5EF4-FFF2-40B4-BE49-F238E27FC236}">
                <a16:creationId xmlns:a16="http://schemas.microsoft.com/office/drawing/2014/main" id="{AB4623BB-E6E8-15C4-A557-8BE3B7CD0AD7}"/>
              </a:ext>
            </a:extLst>
          </p:cNvPr>
          <p:cNvPicPr>
            <a:picLocks noChangeAspect="1"/>
          </p:cNvPicPr>
          <p:nvPr/>
        </p:nvPicPr>
        <p:blipFill>
          <a:blip r:embed="rId3"/>
          <a:stretch>
            <a:fillRect/>
          </a:stretch>
        </p:blipFill>
        <p:spPr>
          <a:xfrm>
            <a:off x="487277" y="1580735"/>
            <a:ext cx="5209743" cy="2415483"/>
          </a:xfrm>
          <a:prstGeom prst="rect">
            <a:avLst/>
          </a:prstGeom>
        </p:spPr>
      </p:pic>
    </p:spTree>
    <p:extLst>
      <p:ext uri="{BB962C8B-B14F-4D97-AF65-F5344CB8AC3E}">
        <p14:creationId xmlns:p14="http://schemas.microsoft.com/office/powerpoint/2010/main" val="28500601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102110A9-07A3-2B82-44AC-E64CF352173A}"/>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VAR: Resultados</a:t>
            </a:r>
          </a:p>
        </p:txBody>
      </p:sp>
      <p:sp>
        <p:nvSpPr>
          <p:cNvPr id="2" name="TextBox 1">
            <a:extLst>
              <a:ext uri="{FF2B5EF4-FFF2-40B4-BE49-F238E27FC236}">
                <a16:creationId xmlns:a16="http://schemas.microsoft.com/office/drawing/2014/main" id="{69E904ED-D27D-86C8-A44C-A7321DCB035E}"/>
              </a:ext>
            </a:extLst>
          </p:cNvPr>
          <p:cNvSpPr txBox="1"/>
          <p:nvPr/>
        </p:nvSpPr>
        <p:spPr>
          <a:xfrm>
            <a:off x="6795840" y="1580735"/>
            <a:ext cx="4626142" cy="4031873"/>
          </a:xfrm>
          <a:prstGeom prst="rect">
            <a:avLst/>
          </a:prstGeom>
          <a:solidFill>
            <a:schemeClr val="bg2"/>
          </a:solidFill>
        </p:spPr>
        <p:txBody>
          <a:bodyPr wrap="square" rtlCol="0">
            <a:spAutoFit/>
          </a:bodyPr>
          <a:lstStyle/>
          <a:p>
            <a:r>
              <a:rPr lang="en-US" sz="1600" dirty="0">
                <a:latin typeface="Consolas" panose="020B0609020204030204" pitchFamily="49" charset="0"/>
              </a:rPr>
              <a:t>. var </a:t>
            </a:r>
            <a:r>
              <a:rPr lang="en-US" sz="1600" dirty="0" err="1">
                <a:latin typeface="Consolas" panose="020B0609020204030204" pitchFamily="49" charset="0"/>
              </a:rPr>
              <a:t>d_metro</a:t>
            </a:r>
            <a:r>
              <a:rPr lang="en-US" sz="1600" dirty="0">
                <a:latin typeface="Consolas" panose="020B0609020204030204" pitchFamily="49" charset="0"/>
              </a:rPr>
              <a:t> </a:t>
            </a:r>
            <a:r>
              <a:rPr lang="en-US" sz="1600" dirty="0" err="1">
                <a:latin typeface="Consolas" panose="020B0609020204030204" pitchFamily="49" charset="0"/>
              </a:rPr>
              <a:t>d_metrobus</a:t>
            </a:r>
            <a:r>
              <a:rPr lang="en-US" sz="1600" dirty="0">
                <a:latin typeface="Consolas" panose="020B0609020204030204" pitchFamily="49" charset="0"/>
              </a:rPr>
              <a:t> </a:t>
            </a:r>
            <a:r>
              <a:rPr lang="en-US" sz="1600" dirty="0" err="1">
                <a:latin typeface="Consolas" panose="020B0609020204030204" pitchFamily="49" charset="0"/>
              </a:rPr>
              <a:t>d_trolebus</a:t>
            </a:r>
            <a:r>
              <a:rPr lang="en-US" sz="1600" dirty="0">
                <a:latin typeface="Consolas" panose="020B0609020204030204" pitchFamily="49" charset="0"/>
              </a:rPr>
              <a:t>  </a:t>
            </a:r>
            <a:r>
              <a:rPr lang="en-US" sz="1600" dirty="0" err="1">
                <a:latin typeface="Consolas" panose="020B0609020204030204" pitchFamily="49" charset="0"/>
              </a:rPr>
              <a:t>d_rtp</a:t>
            </a:r>
            <a:r>
              <a:rPr lang="en-US" sz="1600" dirty="0">
                <a:latin typeface="Consolas" panose="020B0609020204030204" pitchFamily="49" charset="0"/>
              </a:rPr>
              <a:t>, lags(1 2)</a:t>
            </a: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it-IT" sz="1600" dirty="0">
              <a:latin typeface="Consolas" panose="020B0609020204030204" pitchFamily="49" charset="0"/>
            </a:endParaRPr>
          </a:p>
          <a:p>
            <a:endParaRPr lang="it-IT"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pic>
        <p:nvPicPr>
          <p:cNvPr id="6" name="Picture 5">
            <a:extLst>
              <a:ext uri="{FF2B5EF4-FFF2-40B4-BE49-F238E27FC236}">
                <a16:creationId xmlns:a16="http://schemas.microsoft.com/office/drawing/2014/main" id="{C8E41BB8-8A54-E0DF-4DE3-E748382909B4}"/>
              </a:ext>
            </a:extLst>
          </p:cNvPr>
          <p:cNvPicPr>
            <a:picLocks noChangeAspect="1"/>
          </p:cNvPicPr>
          <p:nvPr/>
        </p:nvPicPr>
        <p:blipFill>
          <a:blip r:embed="rId3"/>
          <a:stretch>
            <a:fillRect/>
          </a:stretch>
        </p:blipFill>
        <p:spPr>
          <a:xfrm>
            <a:off x="485283" y="1547344"/>
            <a:ext cx="5384697" cy="2252716"/>
          </a:xfrm>
          <a:prstGeom prst="rect">
            <a:avLst/>
          </a:prstGeom>
        </p:spPr>
      </p:pic>
    </p:spTree>
    <p:extLst>
      <p:ext uri="{BB962C8B-B14F-4D97-AF65-F5344CB8AC3E}">
        <p14:creationId xmlns:p14="http://schemas.microsoft.com/office/powerpoint/2010/main" val="1079132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9E8367E-2306-948A-44D8-801874F7C045}"/>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VAR: Resultados</a:t>
            </a:r>
          </a:p>
        </p:txBody>
      </p:sp>
      <p:pic>
        <p:nvPicPr>
          <p:cNvPr id="5" name="Picture 4">
            <a:extLst>
              <a:ext uri="{FF2B5EF4-FFF2-40B4-BE49-F238E27FC236}">
                <a16:creationId xmlns:a16="http://schemas.microsoft.com/office/drawing/2014/main" id="{9AB4E36A-AB9B-C2AA-432F-A00CEDDC0D93}"/>
              </a:ext>
            </a:extLst>
          </p:cNvPr>
          <p:cNvPicPr>
            <a:picLocks noChangeAspect="1"/>
          </p:cNvPicPr>
          <p:nvPr/>
        </p:nvPicPr>
        <p:blipFill>
          <a:blip r:embed="rId3"/>
          <a:stretch>
            <a:fillRect/>
          </a:stretch>
        </p:blipFill>
        <p:spPr>
          <a:xfrm>
            <a:off x="485283" y="1580735"/>
            <a:ext cx="6362443" cy="4142809"/>
          </a:xfrm>
          <a:prstGeom prst="rect">
            <a:avLst/>
          </a:prstGeom>
        </p:spPr>
      </p:pic>
    </p:spTree>
    <p:extLst>
      <p:ext uri="{BB962C8B-B14F-4D97-AF65-F5344CB8AC3E}">
        <p14:creationId xmlns:p14="http://schemas.microsoft.com/office/powerpoint/2010/main" val="2319942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9D0BD1-873F-62A1-6F84-8A54863CE715}"/>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VAR: Resultados</a:t>
            </a:r>
          </a:p>
        </p:txBody>
      </p:sp>
      <p:pic>
        <p:nvPicPr>
          <p:cNvPr id="6" name="Picture 5">
            <a:extLst>
              <a:ext uri="{FF2B5EF4-FFF2-40B4-BE49-F238E27FC236}">
                <a16:creationId xmlns:a16="http://schemas.microsoft.com/office/drawing/2014/main" id="{76B9CCD3-D146-6235-DE2C-85DF0578A3D7}"/>
              </a:ext>
            </a:extLst>
          </p:cNvPr>
          <p:cNvPicPr>
            <a:picLocks noChangeAspect="1"/>
          </p:cNvPicPr>
          <p:nvPr/>
        </p:nvPicPr>
        <p:blipFill>
          <a:blip r:embed="rId3"/>
          <a:stretch>
            <a:fillRect/>
          </a:stretch>
        </p:blipFill>
        <p:spPr>
          <a:xfrm>
            <a:off x="487277" y="1580736"/>
            <a:ext cx="6928657" cy="4034092"/>
          </a:xfrm>
          <a:prstGeom prst="rect">
            <a:avLst/>
          </a:prstGeom>
        </p:spPr>
      </p:pic>
    </p:spTree>
    <p:extLst>
      <p:ext uri="{BB962C8B-B14F-4D97-AF65-F5344CB8AC3E}">
        <p14:creationId xmlns:p14="http://schemas.microsoft.com/office/powerpoint/2010/main" val="2626461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8B7375-5B81-2F9C-AAB4-6725B565391A}"/>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VAR: Resultados</a:t>
            </a:r>
          </a:p>
        </p:txBody>
      </p:sp>
      <p:pic>
        <p:nvPicPr>
          <p:cNvPr id="5" name="Picture 4">
            <a:extLst>
              <a:ext uri="{FF2B5EF4-FFF2-40B4-BE49-F238E27FC236}">
                <a16:creationId xmlns:a16="http://schemas.microsoft.com/office/drawing/2014/main" id="{0ADE5FB7-30A7-65AF-058C-A525586CCE61}"/>
              </a:ext>
            </a:extLst>
          </p:cNvPr>
          <p:cNvPicPr>
            <a:picLocks noChangeAspect="1"/>
          </p:cNvPicPr>
          <p:nvPr/>
        </p:nvPicPr>
        <p:blipFill>
          <a:blip r:embed="rId3"/>
          <a:stretch>
            <a:fillRect/>
          </a:stretch>
        </p:blipFill>
        <p:spPr>
          <a:xfrm>
            <a:off x="487278" y="1578142"/>
            <a:ext cx="7120736" cy="4044181"/>
          </a:xfrm>
          <a:prstGeom prst="rect">
            <a:avLst/>
          </a:prstGeom>
        </p:spPr>
      </p:pic>
    </p:spTree>
    <p:extLst>
      <p:ext uri="{BB962C8B-B14F-4D97-AF65-F5344CB8AC3E}">
        <p14:creationId xmlns:p14="http://schemas.microsoft.com/office/powerpoint/2010/main" val="10239948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CFF12B-7F03-8CB9-7242-DC0164D03A66}"/>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VAR: Resultados</a:t>
            </a:r>
          </a:p>
        </p:txBody>
      </p:sp>
      <p:pic>
        <p:nvPicPr>
          <p:cNvPr id="6" name="Picture 5">
            <a:extLst>
              <a:ext uri="{FF2B5EF4-FFF2-40B4-BE49-F238E27FC236}">
                <a16:creationId xmlns:a16="http://schemas.microsoft.com/office/drawing/2014/main" id="{7975916C-8807-094C-5674-5508523961F7}"/>
              </a:ext>
            </a:extLst>
          </p:cNvPr>
          <p:cNvPicPr>
            <a:picLocks noChangeAspect="1"/>
          </p:cNvPicPr>
          <p:nvPr/>
        </p:nvPicPr>
        <p:blipFill>
          <a:blip r:embed="rId3"/>
          <a:stretch>
            <a:fillRect/>
          </a:stretch>
        </p:blipFill>
        <p:spPr>
          <a:xfrm>
            <a:off x="487278" y="1587287"/>
            <a:ext cx="7012858" cy="4032186"/>
          </a:xfrm>
          <a:prstGeom prst="rect">
            <a:avLst/>
          </a:prstGeom>
        </p:spPr>
      </p:pic>
    </p:spTree>
    <p:extLst>
      <p:ext uri="{BB962C8B-B14F-4D97-AF65-F5344CB8AC3E}">
        <p14:creationId xmlns:p14="http://schemas.microsoft.com/office/powerpoint/2010/main" val="22240157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El prefijo </a:t>
            </a:r>
            <a:r>
              <a:rPr lang="es-MX" sz="2400" dirty="0">
                <a:latin typeface="Consolas" panose="020B0609020204030204" pitchFamily="49" charset="0"/>
                <a:ea typeface="Inter" panose="02000503000000020004" pitchFamily="2" charset="0"/>
                <a:cs typeface="Arial" panose="020B0604020202020204" pitchFamily="34" charset="0"/>
              </a:rPr>
              <a:t>bayes</a:t>
            </a:r>
            <a:endParaRPr lang="es-MX" sz="2400" b="1" dirty="0">
              <a:latin typeface="Inter" panose="02000503000000020004" pitchFamily="2" charset="0"/>
              <a:ea typeface="Inter" panose="02000503000000020004" pitchFamily="2" charset="0"/>
              <a:cs typeface="Arial" panose="020B0604020202020204" pitchFamily="34" charset="0"/>
            </a:endParaRPr>
          </a:p>
        </p:txBody>
      </p:sp>
      <p:sp>
        <p:nvSpPr>
          <p:cNvPr id="3" name="TextBox 2">
            <a:extLst>
              <a:ext uri="{FF2B5EF4-FFF2-40B4-BE49-F238E27FC236}">
                <a16:creationId xmlns:a16="http://schemas.microsoft.com/office/drawing/2014/main" id="{E3F6BB0B-0317-E192-E78B-1A30C864D52C}"/>
              </a:ext>
            </a:extLst>
          </p:cNvPr>
          <p:cNvSpPr txBox="1"/>
          <p:nvPr/>
        </p:nvSpPr>
        <p:spPr>
          <a:xfrm>
            <a:off x="1203872" y="5688710"/>
            <a:ext cx="9784251" cy="338554"/>
          </a:xfrm>
          <a:prstGeom prst="rect">
            <a:avLst/>
          </a:prstGeom>
          <a:solidFill>
            <a:schemeClr val="bg2"/>
          </a:solidFill>
        </p:spPr>
        <p:txBody>
          <a:bodyPr wrap="square" rtlCol="0">
            <a:spAutoFit/>
          </a:bodyPr>
          <a:lstStyle/>
          <a:p>
            <a:r>
              <a:rPr lang="en-US" sz="1600" dirty="0">
                <a:latin typeface="Consolas" panose="020B0609020204030204" pitchFamily="49" charset="0"/>
              </a:rPr>
              <a:t>. bayes: var </a:t>
            </a:r>
            <a:r>
              <a:rPr lang="en-US" sz="1600" dirty="0" err="1">
                <a:latin typeface="Consolas" panose="020B0609020204030204" pitchFamily="49" charset="0"/>
              </a:rPr>
              <a:t>d_metro</a:t>
            </a:r>
            <a:r>
              <a:rPr lang="en-US" sz="1600" dirty="0">
                <a:latin typeface="Consolas" panose="020B0609020204030204" pitchFamily="49" charset="0"/>
              </a:rPr>
              <a:t> </a:t>
            </a:r>
            <a:r>
              <a:rPr lang="en-US" sz="1600" dirty="0" err="1">
                <a:latin typeface="Consolas" panose="020B0609020204030204" pitchFamily="49" charset="0"/>
              </a:rPr>
              <a:t>d_metrobus</a:t>
            </a:r>
            <a:r>
              <a:rPr lang="en-US" sz="1600" dirty="0">
                <a:latin typeface="Consolas" panose="020B0609020204030204" pitchFamily="49" charset="0"/>
              </a:rPr>
              <a:t> </a:t>
            </a:r>
            <a:r>
              <a:rPr lang="en-US" sz="1600" dirty="0" err="1">
                <a:latin typeface="Consolas" panose="020B0609020204030204" pitchFamily="49" charset="0"/>
              </a:rPr>
              <a:t>d_trolebus</a:t>
            </a:r>
            <a:r>
              <a:rPr lang="en-US" sz="1600" dirty="0">
                <a:latin typeface="Consolas" panose="020B0609020204030204" pitchFamily="49" charset="0"/>
              </a:rPr>
              <a:t> </a:t>
            </a:r>
            <a:r>
              <a:rPr lang="en-US" sz="1600" dirty="0" err="1">
                <a:latin typeface="Consolas" panose="020B0609020204030204" pitchFamily="49" charset="0"/>
              </a:rPr>
              <a:t>d_rtp</a:t>
            </a:r>
            <a:r>
              <a:rPr lang="en-US" sz="1600" dirty="0">
                <a:latin typeface="Consolas" panose="020B0609020204030204" pitchFamily="49" charset="0"/>
              </a:rPr>
              <a:t>, lags(1 2)</a:t>
            </a:r>
          </a:p>
        </p:txBody>
      </p:sp>
      <p:pic>
        <p:nvPicPr>
          <p:cNvPr id="7" name="Picture 6">
            <a:extLst>
              <a:ext uri="{FF2B5EF4-FFF2-40B4-BE49-F238E27FC236}">
                <a16:creationId xmlns:a16="http://schemas.microsoft.com/office/drawing/2014/main" id="{F40C7DF7-6166-C4B8-F105-5EC94A65536A}"/>
              </a:ext>
            </a:extLst>
          </p:cNvPr>
          <p:cNvPicPr>
            <a:picLocks noChangeAspect="1"/>
          </p:cNvPicPr>
          <p:nvPr/>
        </p:nvPicPr>
        <p:blipFill>
          <a:blip r:embed="rId3"/>
          <a:stretch>
            <a:fillRect/>
          </a:stretch>
        </p:blipFill>
        <p:spPr>
          <a:xfrm>
            <a:off x="1051561" y="1339179"/>
            <a:ext cx="3808628" cy="3697697"/>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6C53BC96-8F0F-C448-C1DF-091500395FC6}"/>
              </a:ext>
            </a:extLst>
          </p:cNvPr>
          <p:cNvPicPr>
            <a:picLocks noChangeAspect="1"/>
          </p:cNvPicPr>
          <p:nvPr/>
        </p:nvPicPr>
        <p:blipFill>
          <a:blip r:embed="rId4"/>
          <a:stretch>
            <a:fillRect/>
          </a:stretch>
        </p:blipFill>
        <p:spPr>
          <a:xfrm>
            <a:off x="5368829" y="1456544"/>
            <a:ext cx="5771610" cy="34629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379304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102110A9-07A3-2B82-44AC-E64CF352173A}"/>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Vectores autorregresivos estructurales (SVAR)</a:t>
            </a:r>
          </a:p>
        </p:txBody>
      </p:sp>
      <p:pic>
        <p:nvPicPr>
          <p:cNvPr id="2" name="Picture 1" descr="\documentclass{article}&#10;\usepackage{amsmath}&#10;\usepackage[margin=0.01in]{geometry}&#10;\pagestyle{empty}&#10;\begin{document}&#10;&#10;$Ay_t = A_1y_{t-1} + ... + A_py_{t-p} + B\epsilon_{t}$&#10;&#10;&#10;\end{document}" title="IguanaTex Bitmap Display">
            <a:extLst>
              <a:ext uri="{FF2B5EF4-FFF2-40B4-BE49-F238E27FC236}">
                <a16:creationId xmlns:a16="http://schemas.microsoft.com/office/drawing/2014/main" id="{17C4058B-A3F2-A0A4-2302-2F7596152835}"/>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3286296" y="2411582"/>
            <a:ext cx="3803430" cy="254476"/>
          </a:xfrm>
          <a:prstGeom prst="rect">
            <a:avLst/>
          </a:prstGeom>
        </p:spPr>
      </p:pic>
      <p:pic>
        <p:nvPicPr>
          <p:cNvPr id="3" name="Picture 2" descr="\documentclass{article}&#10;\usepackage{amsmath}&#10;\usepackage[margin=0.01in]{geometry}&#10;\pagestyle{empty}&#10;\begin{document}&#10;&#10;$y_t = \Phi_1 y_{t-1} + ... + \Phi_p y_{t-p} + u_t$&#10;&#10;&#10;\end{document}" title="IguanaTex Bitmap Display">
            <a:extLst>
              <a:ext uri="{FF2B5EF4-FFF2-40B4-BE49-F238E27FC236}">
                <a16:creationId xmlns:a16="http://schemas.microsoft.com/office/drawing/2014/main" id="{F1B21370-6C2C-3E70-1296-C36F6EE6EA8C}"/>
              </a:ext>
            </a:extLst>
          </p:cNvPr>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3475987" y="3915880"/>
            <a:ext cx="3439237" cy="245333"/>
          </a:xfrm>
          <a:prstGeom prst="rect">
            <a:avLst/>
          </a:prstGeom>
        </p:spPr>
      </p:pic>
      <p:pic>
        <p:nvPicPr>
          <p:cNvPr id="4" name="Picture 3" descr="\documentclass{article}&#10;\usepackage{amsmath}&#10;\usepackage[margin=0.01in]{geometry}&#10;\pagestyle{empty}&#10;\begin{document}&#10;&#10;$y_t = \underbrace{A^{-1}A_1}_{\Phi_1}y_{t-1} + ... +  \underbrace{A^{-1}A_p}_{\Phi_p}y_{t-p} + \underbrace{A^{-1}B\epsilon_{t}}_{u_t}$&#10;&#10;&#10;\end{document}" title="IguanaTex Bitmap Display">
            <a:extLst>
              <a:ext uri="{FF2B5EF4-FFF2-40B4-BE49-F238E27FC236}">
                <a16:creationId xmlns:a16="http://schemas.microsoft.com/office/drawing/2014/main" id="{3D3D00A3-5B10-10F0-B31B-AE7FD2A60527}"/>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3475986" y="3024228"/>
            <a:ext cx="5112374" cy="688762"/>
          </a:xfrm>
          <a:prstGeom prst="rect">
            <a:avLst/>
          </a:prstGeom>
        </p:spPr>
      </p:pic>
    </p:spTree>
    <p:extLst>
      <p:ext uri="{BB962C8B-B14F-4D97-AF65-F5344CB8AC3E}">
        <p14:creationId xmlns:p14="http://schemas.microsoft.com/office/powerpoint/2010/main" val="3120595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16C1DE-719F-6D83-36B8-47A3CE29870B}"/>
              </a:ext>
            </a:extLst>
          </p:cNvPr>
          <p:cNvSpPr txBox="1"/>
          <p:nvPr/>
        </p:nvSpPr>
        <p:spPr>
          <a:xfrm>
            <a:off x="0" y="4289257"/>
            <a:ext cx="12189461" cy="646331"/>
          </a:xfrm>
          <a:prstGeom prst="rect">
            <a:avLst/>
          </a:prstGeom>
          <a:noFill/>
        </p:spPr>
        <p:txBody>
          <a:bodyPr wrap="square" rtlCol="0">
            <a:spAutoFit/>
          </a:bodyPr>
          <a:lstStyle/>
          <a:p>
            <a:pPr algn="ctr"/>
            <a:r>
              <a:rPr lang="es-MX" sz="3600" b="1">
                <a:latin typeface="Inter" panose="02000503000000020004" pitchFamily="2" charset="0"/>
                <a:ea typeface="Inter" panose="02000503000000020004" pitchFamily="2" charset="0"/>
                <a:cs typeface="Arial" panose="020B0604020202020204" pitchFamily="34" charset="0"/>
              </a:rPr>
              <a:t>I. </a:t>
            </a:r>
            <a:r>
              <a:rPr lang="es-MX" sz="3600" b="1" dirty="0">
                <a:latin typeface="Inter" panose="02000503000000020004" pitchFamily="2" charset="0"/>
                <a:ea typeface="Inter" panose="02000503000000020004" pitchFamily="2" charset="0"/>
                <a:cs typeface="Arial" panose="020B0604020202020204" pitchFamily="34" charset="0"/>
              </a:rPr>
              <a:t>Vectores Autorregresivos</a:t>
            </a:r>
          </a:p>
        </p:txBody>
      </p:sp>
    </p:spTree>
    <p:extLst>
      <p:ext uri="{BB962C8B-B14F-4D97-AF65-F5344CB8AC3E}">
        <p14:creationId xmlns:p14="http://schemas.microsoft.com/office/powerpoint/2010/main" val="10463037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n-US" sz="2400" b="1" dirty="0">
                <a:latin typeface="Inter" panose="02000503000000020004" pitchFamily="2" charset="0"/>
                <a:ea typeface="Inter" panose="02000503000000020004" pitchFamily="2" charset="0"/>
                <a:cs typeface="Arial" panose="020B0604020202020204" pitchFamily="34" charset="0"/>
              </a:rPr>
              <a:t>SVAR</a:t>
            </a:r>
          </a:p>
        </p:txBody>
      </p:sp>
      <p:sp>
        <p:nvSpPr>
          <p:cNvPr id="50" name="Arrow: Right 49">
            <a:extLst>
              <a:ext uri="{FF2B5EF4-FFF2-40B4-BE49-F238E27FC236}">
                <a16:creationId xmlns:a16="http://schemas.microsoft.com/office/drawing/2014/main" id="{A6DB658C-28C7-E599-FB75-F88913C99B69}"/>
              </a:ext>
            </a:extLst>
          </p:cNvPr>
          <p:cNvSpPr/>
          <p:nvPr/>
        </p:nvSpPr>
        <p:spPr>
          <a:xfrm flipV="1">
            <a:off x="6571152" y="4620100"/>
            <a:ext cx="432141" cy="499311"/>
          </a:xfrm>
          <a:prstGeom prst="rightArrow">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Picture 52" descr="\documentclass{article}&#10;\usepackage{amsmath}&#10;\usepackage[margin=0.01in]{geometry}&#10;\pagestyle{empty}&#10;\begin{document}&#10;&#10;$E[u_tu_t^{'}]=\Sigma$&#10;&#10;\end{document}" title="IguanaTex Bitmap Display">
            <a:extLst>
              <a:ext uri="{FF2B5EF4-FFF2-40B4-BE49-F238E27FC236}">
                <a16:creationId xmlns:a16="http://schemas.microsoft.com/office/drawing/2014/main" id="{91073F48-6EF8-8DC1-2F29-59E9E8E309A6}"/>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7089726" y="4718898"/>
            <a:ext cx="1307428" cy="301714"/>
          </a:xfrm>
          <a:prstGeom prst="rect">
            <a:avLst/>
          </a:prstGeom>
        </p:spPr>
      </p:pic>
      <p:pic>
        <p:nvPicPr>
          <p:cNvPr id="2" name="Picture 1" descr="\documentclass{article}&#10;\usepackage{amsmath}&#10;\usepackage[margin=0.01in]{geometry}&#10;\pagestyle{empty}&#10;\begin{document}&#10;&#10;$Ay_t = A_1y_{t-1} + ... + A_py_{t-p} + B\epsilon_{t}$&#10;&#10;&#10;\end{document}" title="IguanaTex Bitmap Display">
            <a:extLst>
              <a:ext uri="{FF2B5EF4-FFF2-40B4-BE49-F238E27FC236}">
                <a16:creationId xmlns:a16="http://schemas.microsoft.com/office/drawing/2014/main" id="{74C59FFA-064C-36BE-30C1-757F5258E2C8}"/>
              </a:ext>
            </a:extLst>
          </p:cNvPr>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3286296" y="2411582"/>
            <a:ext cx="3803430" cy="254476"/>
          </a:xfrm>
          <a:prstGeom prst="rect">
            <a:avLst/>
          </a:prstGeom>
        </p:spPr>
      </p:pic>
      <p:pic>
        <p:nvPicPr>
          <p:cNvPr id="3" name="Picture 2" descr="\documentclass{article}&#10;\usepackage{amsmath}&#10;\usepackage[margin=0.01in]{geometry}&#10;\pagestyle{empty}&#10;\begin{document}&#10;&#10;$y_t = \Phi_1 y_{t-1} + ... + \Phi_p y_{t-p} + u_t$&#10;&#10;&#10;\end{document}" title="IguanaTex Bitmap Display">
            <a:extLst>
              <a:ext uri="{FF2B5EF4-FFF2-40B4-BE49-F238E27FC236}">
                <a16:creationId xmlns:a16="http://schemas.microsoft.com/office/drawing/2014/main" id="{179DCD4C-43E0-DD3D-BB0D-9CDCA032A1D5}"/>
              </a:ext>
            </a:extLst>
          </p:cNvPr>
          <p:cNvPicPr>
            <a:picLocks noChangeAspect="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a:xfrm>
            <a:off x="3475987" y="3915880"/>
            <a:ext cx="3439237" cy="245333"/>
          </a:xfrm>
          <a:prstGeom prst="rect">
            <a:avLst/>
          </a:prstGeom>
        </p:spPr>
      </p:pic>
      <p:pic>
        <p:nvPicPr>
          <p:cNvPr id="5" name="Picture 4" descr="\documentclass{article}&#10;\usepackage{amsmath}&#10;\usepackage[margin=0.01in]{geometry}&#10;\pagestyle{empty}&#10;\begin{document}&#10;&#10;$y_t = \underbrace{A^{-1}A_1}_{\Phi_1}y_{t-1} + ... +  \underbrace{A^{-1}A_p}_{\Phi_p}y_{t-p} + \underbrace{A^{-1}B\epsilon_{t}}_{u_t}$&#10;&#10;&#10;\end{document}" title="IguanaTex Bitmap Display">
            <a:extLst>
              <a:ext uri="{FF2B5EF4-FFF2-40B4-BE49-F238E27FC236}">
                <a16:creationId xmlns:a16="http://schemas.microsoft.com/office/drawing/2014/main" id="{8E5BB5B7-5A07-8920-E043-485252F5080C}"/>
              </a:ext>
            </a:extLst>
          </p:cNvPr>
          <p:cNvPicPr>
            <a:picLocks noChangeAspect="1"/>
          </p:cNvPicPr>
          <p:nvPr>
            <p:custDataLst>
              <p:tags r:id="rId4"/>
            </p:custDataLst>
          </p:nvPr>
        </p:nvPicPr>
        <p:blipFill>
          <a:blip r:embed="rId10">
            <a:extLst>
              <a:ext uri="{28A0092B-C50C-407E-A947-70E740481C1C}">
                <a14:useLocalDpi xmlns:a14="http://schemas.microsoft.com/office/drawing/2010/main" val="0"/>
              </a:ext>
            </a:extLst>
          </a:blip>
          <a:stretch>
            <a:fillRect/>
          </a:stretch>
        </p:blipFill>
        <p:spPr>
          <a:xfrm>
            <a:off x="3475986" y="3024228"/>
            <a:ext cx="5112374" cy="688762"/>
          </a:xfrm>
          <a:prstGeom prst="rect">
            <a:avLst/>
          </a:prstGeom>
        </p:spPr>
      </p:pic>
    </p:spTree>
    <p:extLst>
      <p:ext uri="{BB962C8B-B14F-4D97-AF65-F5344CB8AC3E}">
        <p14:creationId xmlns:p14="http://schemas.microsoft.com/office/powerpoint/2010/main" val="27703208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SVAR: Identificación</a:t>
            </a:r>
          </a:p>
        </p:txBody>
      </p:sp>
      <p:pic>
        <p:nvPicPr>
          <p:cNvPr id="7" name="Picture 6" descr="\documentclass{article}&#10;\usepackage{amsmath}&#10;\usepackage[margin=0.01in]{geometry}&#10;\pagestyle{empty}&#10;\begin{document}&#10;&#10;$&#10;\Sigma&#10;=&#10;\begin{bmatrix}&#10;\sigma_{11} &amp;\sigma_{12} &amp;\sigma_{13} &amp;\sigma_{14} \\&#10;\sigma_{21} &amp;\sigma_{22} &amp;\sigma_{23} &amp;\sigma_{24} \\&#10;\sigma_{31} &amp;\sigma_{32} &amp;\sigma_{33} &amp;\sigma_{34} \\&#10;\sigma_{41} &amp;\sigma_{42} &amp;\sigma_{43} &amp;\sigma_{44}&#10;\end{bmatrix}&#10;$&#10;&#10;\end{document}" title="IguanaTex Bitmap Display">
            <a:extLst>
              <a:ext uri="{FF2B5EF4-FFF2-40B4-BE49-F238E27FC236}">
                <a16:creationId xmlns:a16="http://schemas.microsoft.com/office/drawing/2014/main" id="{20DEE4C3-F793-71C7-78AA-C7DFC5DDC96D}"/>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1887292" y="3083854"/>
            <a:ext cx="2217142" cy="910857"/>
          </a:xfrm>
          <a:prstGeom prst="rect">
            <a:avLst/>
          </a:prstGeom>
        </p:spPr>
      </p:pic>
      <p:pic>
        <p:nvPicPr>
          <p:cNvPr id="13" name="Picture 12" descr="\documentclass{article}&#10;\usepackage{amsmath}&#10;\usepackage[margin=0.01in]{geometry}&#10;\pagestyle{empty}&#10;\begin{document}&#10;&#10;$&#10;B&#10;=&#10;\begin{bmatrix}&#10;b_{11} &amp;b_{12} &amp;b_{13} &amp;b_{14} \\&#10;b_{21} &amp;b_{22} &amp;b_{23} &amp;b_{24} \\&#10;b_{31} &amp;b_{32} &amp;b_{33} &amp;b_{34} \\&#10;b_{41} &amp;b_{42} &amp;b_{43} &amp;b_{44}&#10;\end{bmatrix}&#10;$&#10;&#10;\end{document}" title="IguanaTex Bitmap Display">
            <a:extLst>
              <a:ext uri="{FF2B5EF4-FFF2-40B4-BE49-F238E27FC236}">
                <a16:creationId xmlns:a16="http://schemas.microsoft.com/office/drawing/2014/main" id="{75B7E3A3-D1E5-C24E-2654-026B08D06941}"/>
              </a:ext>
            </a:extLst>
          </p:cNvPr>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7039641" y="4260017"/>
            <a:ext cx="2129142" cy="910857"/>
          </a:xfrm>
          <a:prstGeom prst="rect">
            <a:avLst/>
          </a:prstGeom>
        </p:spPr>
      </p:pic>
      <p:pic>
        <p:nvPicPr>
          <p:cNvPr id="10" name="Picture 9" descr="\documentclass{article}&#10;\usepackage{amsmath}&#10;\usepackage[margin=0.01in]{geometry}&#10;\pagestyle{empty}&#10;\begin{document}&#10;&#10;$&#10;A&#10;=&#10;\begin{bmatrix}&#10;1 &amp;-a_{12} &amp;-a_{13} &amp;-a_{14} \\&#10;-a_{21} &amp;1 &amp;-a_{23} &amp;-a_{24} \\&#10;-a_{31} &amp;-a_{32} &amp;1 &amp;-a_{34} \\&#10;-a_{41} &amp;-a_{42} &amp;-a_{43} &amp;1&#10;\end{bmatrix}&#10;$&#10;&#10;\end{document}" title="IguanaTex Bitmap Display">
            <a:extLst>
              <a:ext uri="{FF2B5EF4-FFF2-40B4-BE49-F238E27FC236}">
                <a16:creationId xmlns:a16="http://schemas.microsoft.com/office/drawing/2014/main" id="{56EDB038-BF48-8B75-448A-9321A6B11DD9}"/>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7061088" y="3083853"/>
            <a:ext cx="2785141" cy="910857"/>
          </a:xfrm>
          <a:prstGeom prst="rect">
            <a:avLst/>
          </a:prstGeom>
        </p:spPr>
      </p:pic>
      <p:cxnSp>
        <p:nvCxnSpPr>
          <p:cNvPr id="17" name="Straight Connector 16">
            <a:extLst>
              <a:ext uri="{FF2B5EF4-FFF2-40B4-BE49-F238E27FC236}">
                <a16:creationId xmlns:a16="http://schemas.microsoft.com/office/drawing/2014/main" id="{A66AF90D-DD51-7A9B-40B2-17A5A2B2DD39}"/>
              </a:ext>
            </a:extLst>
          </p:cNvPr>
          <p:cNvCxnSpPr/>
          <p:nvPr/>
        </p:nvCxnSpPr>
        <p:spPr>
          <a:xfrm>
            <a:off x="5570621" y="1838125"/>
            <a:ext cx="0" cy="3783931"/>
          </a:xfrm>
          <a:prstGeom prst="line">
            <a:avLst/>
          </a:prstGeom>
          <a:ln w="38100">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A9FB7F70-5418-7323-C09F-CA5691CEEF7A}"/>
              </a:ext>
            </a:extLst>
          </p:cNvPr>
          <p:cNvSpPr txBox="1"/>
          <p:nvPr/>
        </p:nvSpPr>
        <p:spPr>
          <a:xfrm>
            <a:off x="487277" y="2279655"/>
            <a:ext cx="5083335" cy="338554"/>
          </a:xfrm>
          <a:prstGeom prst="rect">
            <a:avLst/>
          </a:prstGeom>
          <a:noFill/>
        </p:spPr>
        <p:txBody>
          <a:bodyPr wrap="square" rtlCol="0">
            <a:spAutoFit/>
          </a:bodyPr>
          <a:lstStyle/>
          <a:p>
            <a:pPr algn="ctr"/>
            <a:r>
              <a:rPr lang="es-MX" sz="1600" b="1" dirty="0">
                <a:solidFill>
                  <a:schemeClr val="bg2">
                    <a:lumMod val="50000"/>
                  </a:schemeClr>
                </a:solidFill>
                <a:latin typeface="Inter" panose="02000503000000020004" pitchFamily="2" charset="0"/>
                <a:ea typeface="Inter" panose="02000503000000020004" pitchFamily="2" charset="0"/>
                <a:cs typeface="Arial" panose="020B0604020202020204" pitchFamily="34" charset="0"/>
              </a:rPr>
              <a:t>Información que tenemos</a:t>
            </a:r>
          </a:p>
        </p:txBody>
      </p:sp>
      <p:sp>
        <p:nvSpPr>
          <p:cNvPr id="19" name="TextBox 18">
            <a:extLst>
              <a:ext uri="{FF2B5EF4-FFF2-40B4-BE49-F238E27FC236}">
                <a16:creationId xmlns:a16="http://schemas.microsoft.com/office/drawing/2014/main" id="{2718F02A-A0CF-1724-4A5E-B42FA7023C2A}"/>
              </a:ext>
            </a:extLst>
          </p:cNvPr>
          <p:cNvSpPr txBox="1"/>
          <p:nvPr/>
        </p:nvSpPr>
        <p:spPr>
          <a:xfrm>
            <a:off x="5570612" y="2279655"/>
            <a:ext cx="5083335" cy="338554"/>
          </a:xfrm>
          <a:prstGeom prst="rect">
            <a:avLst/>
          </a:prstGeom>
          <a:noFill/>
        </p:spPr>
        <p:txBody>
          <a:bodyPr wrap="square" rtlCol="0">
            <a:spAutoFit/>
          </a:bodyPr>
          <a:lstStyle/>
          <a:p>
            <a:pPr algn="ctr"/>
            <a:r>
              <a:rPr lang="es-MX" sz="1600" b="1" dirty="0">
                <a:solidFill>
                  <a:schemeClr val="bg2">
                    <a:lumMod val="50000"/>
                  </a:schemeClr>
                </a:solidFill>
                <a:latin typeface="Inter" panose="02000503000000020004" pitchFamily="2" charset="0"/>
                <a:ea typeface="Inter" panose="02000503000000020004" pitchFamily="2" charset="0"/>
                <a:cs typeface="Arial" panose="020B0604020202020204" pitchFamily="34" charset="0"/>
              </a:rPr>
              <a:t>Información que queremos</a:t>
            </a:r>
          </a:p>
        </p:txBody>
      </p:sp>
      <p:sp>
        <p:nvSpPr>
          <p:cNvPr id="21" name="Right Triangle 20">
            <a:extLst>
              <a:ext uri="{FF2B5EF4-FFF2-40B4-BE49-F238E27FC236}">
                <a16:creationId xmlns:a16="http://schemas.microsoft.com/office/drawing/2014/main" id="{015EFEFE-FFBF-F45A-69C7-0EAF021E0799}"/>
              </a:ext>
            </a:extLst>
          </p:cNvPr>
          <p:cNvSpPr/>
          <p:nvPr/>
        </p:nvSpPr>
        <p:spPr>
          <a:xfrm>
            <a:off x="2407979" y="3050540"/>
            <a:ext cx="1690431" cy="910857"/>
          </a:xfrm>
          <a:prstGeom prst="rtTriangle">
            <a:avLst/>
          </a:prstGeom>
          <a:solidFill>
            <a:schemeClr val="accent6">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Triangle 22">
            <a:extLst>
              <a:ext uri="{FF2B5EF4-FFF2-40B4-BE49-F238E27FC236}">
                <a16:creationId xmlns:a16="http://schemas.microsoft.com/office/drawing/2014/main" id="{B4C0C6D4-34F7-639A-4026-CAE1490C12D5}"/>
              </a:ext>
            </a:extLst>
          </p:cNvPr>
          <p:cNvSpPr/>
          <p:nvPr/>
        </p:nvSpPr>
        <p:spPr>
          <a:xfrm>
            <a:off x="7597686" y="3188368"/>
            <a:ext cx="2051642" cy="806342"/>
          </a:xfrm>
          <a:prstGeom prst="rtTriangle">
            <a:avLst/>
          </a:prstGeom>
          <a:solidFill>
            <a:srgbClr val="C0000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Triangle 23">
            <a:extLst>
              <a:ext uri="{FF2B5EF4-FFF2-40B4-BE49-F238E27FC236}">
                <a16:creationId xmlns:a16="http://schemas.microsoft.com/office/drawing/2014/main" id="{2C0F8D38-45A3-2479-41ED-AAA614DB2278}"/>
              </a:ext>
            </a:extLst>
          </p:cNvPr>
          <p:cNvSpPr/>
          <p:nvPr/>
        </p:nvSpPr>
        <p:spPr>
          <a:xfrm flipH="1" flipV="1">
            <a:off x="7744070" y="3058602"/>
            <a:ext cx="2051642" cy="806342"/>
          </a:xfrm>
          <a:prstGeom prst="rtTriangle">
            <a:avLst/>
          </a:prstGeom>
          <a:solidFill>
            <a:srgbClr val="C0000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CBCB728-2339-E2C1-62FE-A7A259A01E8E}"/>
              </a:ext>
            </a:extLst>
          </p:cNvPr>
          <p:cNvSpPr/>
          <p:nvPr/>
        </p:nvSpPr>
        <p:spPr>
          <a:xfrm>
            <a:off x="7546744" y="4260015"/>
            <a:ext cx="1576394" cy="910857"/>
          </a:xfrm>
          <a:prstGeom prst="rect">
            <a:avLst/>
          </a:prstGeom>
          <a:solidFill>
            <a:srgbClr val="C0000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35B650F-888A-E71E-24C9-153626375811}"/>
              </a:ext>
            </a:extLst>
          </p:cNvPr>
          <p:cNvSpPr txBox="1"/>
          <p:nvPr/>
        </p:nvSpPr>
        <p:spPr>
          <a:xfrm>
            <a:off x="2579901" y="4014360"/>
            <a:ext cx="1784684" cy="307777"/>
          </a:xfrm>
          <a:prstGeom prst="rect">
            <a:avLst/>
          </a:prstGeom>
          <a:noFill/>
        </p:spPr>
        <p:txBody>
          <a:bodyPr wrap="square" rtlCol="0">
            <a:spAutoFit/>
          </a:bodyPr>
          <a:lstStyle/>
          <a:p>
            <a:pPr algn="ctr"/>
            <a:r>
              <a:rPr lang="es-MX" sz="1400" b="1" dirty="0">
                <a:solidFill>
                  <a:srgbClr val="92D050"/>
                </a:solidFill>
                <a:latin typeface="Inter" panose="02000503000000020004" pitchFamily="2" charset="0"/>
                <a:ea typeface="Inter" panose="02000503000000020004" pitchFamily="2" charset="0"/>
                <a:cs typeface="Arial" panose="020B0604020202020204" pitchFamily="34" charset="0"/>
              </a:rPr>
              <a:t>10 covarianzas</a:t>
            </a:r>
          </a:p>
        </p:txBody>
      </p:sp>
      <p:sp>
        <p:nvSpPr>
          <p:cNvPr id="27" name="TextBox 26">
            <a:extLst>
              <a:ext uri="{FF2B5EF4-FFF2-40B4-BE49-F238E27FC236}">
                <a16:creationId xmlns:a16="http://schemas.microsoft.com/office/drawing/2014/main" id="{582D29F4-C76A-4BFC-5287-FDF37F2E01C9}"/>
              </a:ext>
            </a:extLst>
          </p:cNvPr>
          <p:cNvSpPr txBox="1"/>
          <p:nvPr/>
        </p:nvSpPr>
        <p:spPr>
          <a:xfrm>
            <a:off x="9247641" y="4014360"/>
            <a:ext cx="1784684" cy="307777"/>
          </a:xfrm>
          <a:prstGeom prst="rect">
            <a:avLst/>
          </a:prstGeom>
          <a:noFill/>
        </p:spPr>
        <p:txBody>
          <a:bodyPr wrap="square" rtlCol="0">
            <a:spAutoFit/>
          </a:bodyPr>
          <a:lstStyle/>
          <a:p>
            <a:pPr algn="ctr"/>
            <a:r>
              <a:rPr lang="es-MX" sz="1400" b="1" dirty="0">
                <a:solidFill>
                  <a:srgbClr val="C00000"/>
                </a:solidFill>
                <a:latin typeface="Inter" panose="02000503000000020004" pitchFamily="2" charset="0"/>
                <a:ea typeface="Inter" panose="02000503000000020004" pitchFamily="2" charset="0"/>
                <a:cs typeface="Arial" panose="020B0604020202020204" pitchFamily="34" charset="0"/>
              </a:rPr>
              <a:t>28 parámetros</a:t>
            </a:r>
          </a:p>
        </p:txBody>
      </p:sp>
    </p:spTree>
    <p:extLst>
      <p:ext uri="{BB962C8B-B14F-4D97-AF65-F5344CB8AC3E}">
        <p14:creationId xmlns:p14="http://schemas.microsoft.com/office/powerpoint/2010/main" val="35359926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SVAR: Descomposición de </a:t>
            </a:r>
            <a:r>
              <a:rPr lang="es-MX" sz="2400" b="1" dirty="0" err="1">
                <a:latin typeface="Inter" panose="02000503000000020004" pitchFamily="2" charset="0"/>
                <a:ea typeface="Inter" panose="02000503000000020004" pitchFamily="2" charset="0"/>
                <a:cs typeface="Arial" panose="020B0604020202020204" pitchFamily="34" charset="0"/>
              </a:rPr>
              <a:t>Cholesky</a:t>
            </a:r>
            <a:endParaRPr lang="es-MX" sz="2400" b="1" dirty="0">
              <a:latin typeface="Inter" panose="02000503000000020004" pitchFamily="2" charset="0"/>
              <a:ea typeface="Inter" panose="02000503000000020004" pitchFamily="2" charset="0"/>
              <a:cs typeface="Arial" panose="020B0604020202020204" pitchFamily="34" charset="0"/>
            </a:endParaRPr>
          </a:p>
        </p:txBody>
      </p:sp>
      <p:pic>
        <p:nvPicPr>
          <p:cNvPr id="7" name="Picture 6" descr="\documentclass{article}&#10;\usepackage{amsmath}&#10;\usepackage[margin=0.01in]{geometry}&#10;\pagestyle{empty}&#10;\begin{document}&#10;&#10;$&#10;\Sigma&#10;=&#10;\begin{bmatrix}&#10;\sigma_{11} &amp;\sigma_{12} &amp;\sigma_{13} &amp;\sigma_{14} \\&#10;\sigma_{21} &amp;\sigma_{22} &amp;\sigma_{23} &amp;\sigma_{24} \\&#10;\sigma_{31} &amp;\sigma_{32} &amp;\sigma_{33} &amp;\sigma_{34} \\&#10;\sigma_{41} &amp;\sigma_{42} &amp;\sigma_{43} &amp;\sigma_{44}&#10;\end{bmatrix}&#10;$&#10;&#10;\end{document}" title="IguanaTex Bitmap Display">
            <a:extLst>
              <a:ext uri="{FF2B5EF4-FFF2-40B4-BE49-F238E27FC236}">
                <a16:creationId xmlns:a16="http://schemas.microsoft.com/office/drawing/2014/main" id="{20DEE4C3-F793-71C7-78AA-C7DFC5DDC96D}"/>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1887292" y="3083854"/>
            <a:ext cx="2217142" cy="910857"/>
          </a:xfrm>
          <a:prstGeom prst="rect">
            <a:avLst/>
          </a:prstGeom>
        </p:spPr>
      </p:pic>
      <p:cxnSp>
        <p:nvCxnSpPr>
          <p:cNvPr id="17" name="Straight Connector 16">
            <a:extLst>
              <a:ext uri="{FF2B5EF4-FFF2-40B4-BE49-F238E27FC236}">
                <a16:creationId xmlns:a16="http://schemas.microsoft.com/office/drawing/2014/main" id="{A66AF90D-DD51-7A9B-40B2-17A5A2B2DD39}"/>
              </a:ext>
            </a:extLst>
          </p:cNvPr>
          <p:cNvCxnSpPr/>
          <p:nvPr/>
        </p:nvCxnSpPr>
        <p:spPr>
          <a:xfrm>
            <a:off x="5570621" y="1838125"/>
            <a:ext cx="0" cy="3783931"/>
          </a:xfrm>
          <a:prstGeom prst="line">
            <a:avLst/>
          </a:prstGeom>
          <a:ln w="38100">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Right Triangle 20">
            <a:extLst>
              <a:ext uri="{FF2B5EF4-FFF2-40B4-BE49-F238E27FC236}">
                <a16:creationId xmlns:a16="http://schemas.microsoft.com/office/drawing/2014/main" id="{015EFEFE-FFBF-F45A-69C7-0EAF021E0799}"/>
              </a:ext>
            </a:extLst>
          </p:cNvPr>
          <p:cNvSpPr/>
          <p:nvPr/>
        </p:nvSpPr>
        <p:spPr>
          <a:xfrm>
            <a:off x="2407979" y="3050540"/>
            <a:ext cx="1690431" cy="910857"/>
          </a:xfrm>
          <a:prstGeom prst="rtTriangle">
            <a:avLst/>
          </a:prstGeom>
          <a:solidFill>
            <a:schemeClr val="accent6">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descr="\documentclass{article}&#10;\usepackage{amsmath}&#10;\usepackage[margin=0.01in]{geometry}&#10;\pagestyle{empty}&#10;\begin{document}&#10;&#10;$&#10;B&#10;=&#10;\begin{bmatrix}&#10;b_{11} &amp;0 &amp;0 &amp;0 \\&#10;0 &amp;b_{22} &amp;0 &amp;0 \\&#10;0 &amp;0 &amp;b_{33} &amp;0 \\&#10;0 &amp;0 &amp;0 &amp;b_{44}&#10;\end{bmatrix}&#10;$&#10;&#10;\end{document}" title="IguanaTex Bitmap Display">
            <a:extLst>
              <a:ext uri="{FF2B5EF4-FFF2-40B4-BE49-F238E27FC236}">
                <a16:creationId xmlns:a16="http://schemas.microsoft.com/office/drawing/2014/main" id="{E281A53F-430B-23C9-A8D0-AC12618FBBDE}"/>
              </a:ext>
            </a:extLst>
          </p:cNvPr>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7039641" y="4260018"/>
            <a:ext cx="2129143" cy="910857"/>
          </a:xfrm>
          <a:prstGeom prst="rect">
            <a:avLst/>
          </a:prstGeom>
        </p:spPr>
      </p:pic>
      <p:pic>
        <p:nvPicPr>
          <p:cNvPr id="20" name="Picture 19" descr="\documentclass{article}&#10;\usepackage{amsmath}&#10;\usepackage[margin=0.01in]{geometry}&#10;\pagestyle{empty}&#10;\begin{document}&#10;&#10;$&#10;A&#10;=&#10;\begin{bmatrix}&#10;1 &amp;0 &amp;0 &amp;0 \\&#10;-a_{21} &amp;1 &amp;0 &amp;0 \\&#10;-a_{31} &amp;-a_{32} &amp;1 &amp;0 \\&#10;-a_{41} &amp;-a_{42} &amp;-a_{43} &amp;1&#10;\end{bmatrix}&#10;$&#10;&#10;\end{document}" title="IguanaTex Bitmap Display">
            <a:extLst>
              <a:ext uri="{FF2B5EF4-FFF2-40B4-BE49-F238E27FC236}">
                <a16:creationId xmlns:a16="http://schemas.microsoft.com/office/drawing/2014/main" id="{A1A6BB9A-9943-8652-F35D-1C9A402FB8B2}"/>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7061087" y="3083853"/>
            <a:ext cx="2470856" cy="910857"/>
          </a:xfrm>
          <a:prstGeom prst="rect">
            <a:avLst/>
          </a:prstGeom>
        </p:spPr>
      </p:pic>
      <p:sp>
        <p:nvSpPr>
          <p:cNvPr id="26" name="TextBox 25">
            <a:extLst>
              <a:ext uri="{FF2B5EF4-FFF2-40B4-BE49-F238E27FC236}">
                <a16:creationId xmlns:a16="http://schemas.microsoft.com/office/drawing/2014/main" id="{F35B650F-888A-E71E-24C9-153626375811}"/>
              </a:ext>
            </a:extLst>
          </p:cNvPr>
          <p:cNvSpPr txBox="1"/>
          <p:nvPr/>
        </p:nvSpPr>
        <p:spPr>
          <a:xfrm>
            <a:off x="2579901" y="4014360"/>
            <a:ext cx="1784684" cy="307777"/>
          </a:xfrm>
          <a:prstGeom prst="rect">
            <a:avLst/>
          </a:prstGeom>
          <a:noFill/>
        </p:spPr>
        <p:txBody>
          <a:bodyPr wrap="square" rtlCol="0">
            <a:spAutoFit/>
          </a:bodyPr>
          <a:lstStyle/>
          <a:p>
            <a:pPr algn="ctr"/>
            <a:r>
              <a:rPr lang="es-MX" sz="1400" b="1" dirty="0">
                <a:solidFill>
                  <a:srgbClr val="92D050"/>
                </a:solidFill>
                <a:latin typeface="Inter" panose="02000503000000020004" pitchFamily="2" charset="0"/>
                <a:ea typeface="Inter" panose="02000503000000020004" pitchFamily="2" charset="0"/>
                <a:cs typeface="Arial" panose="020B0604020202020204" pitchFamily="34" charset="0"/>
              </a:rPr>
              <a:t>10 covarianzas</a:t>
            </a:r>
          </a:p>
        </p:txBody>
      </p:sp>
      <p:sp>
        <p:nvSpPr>
          <p:cNvPr id="27" name="TextBox 26">
            <a:extLst>
              <a:ext uri="{FF2B5EF4-FFF2-40B4-BE49-F238E27FC236}">
                <a16:creationId xmlns:a16="http://schemas.microsoft.com/office/drawing/2014/main" id="{582D29F4-C76A-4BFC-5287-FDF37F2E01C9}"/>
              </a:ext>
            </a:extLst>
          </p:cNvPr>
          <p:cNvSpPr txBox="1"/>
          <p:nvPr/>
        </p:nvSpPr>
        <p:spPr>
          <a:xfrm>
            <a:off x="9247641" y="4014360"/>
            <a:ext cx="1784684" cy="307777"/>
          </a:xfrm>
          <a:prstGeom prst="rect">
            <a:avLst/>
          </a:prstGeom>
          <a:noFill/>
        </p:spPr>
        <p:txBody>
          <a:bodyPr wrap="square" rtlCol="0">
            <a:spAutoFit/>
          </a:bodyPr>
          <a:lstStyle/>
          <a:p>
            <a:pPr algn="ctr"/>
            <a:r>
              <a:rPr lang="es-MX" sz="1400" b="1" dirty="0">
                <a:solidFill>
                  <a:srgbClr val="C00000"/>
                </a:solidFill>
                <a:latin typeface="Inter" panose="02000503000000020004" pitchFamily="2" charset="0"/>
                <a:ea typeface="Inter" panose="02000503000000020004" pitchFamily="2" charset="0"/>
                <a:cs typeface="Arial" panose="020B0604020202020204" pitchFamily="34" charset="0"/>
              </a:rPr>
              <a:t>10 parámetros</a:t>
            </a:r>
          </a:p>
        </p:txBody>
      </p:sp>
      <p:cxnSp>
        <p:nvCxnSpPr>
          <p:cNvPr id="10" name="Straight Connector 9">
            <a:extLst>
              <a:ext uri="{FF2B5EF4-FFF2-40B4-BE49-F238E27FC236}">
                <a16:creationId xmlns:a16="http://schemas.microsoft.com/office/drawing/2014/main" id="{BE963A76-F876-D8E2-E953-B29547291F38}"/>
              </a:ext>
            </a:extLst>
          </p:cNvPr>
          <p:cNvCxnSpPr/>
          <p:nvPr/>
        </p:nvCxnSpPr>
        <p:spPr>
          <a:xfrm>
            <a:off x="7528734" y="4333169"/>
            <a:ext cx="1588169" cy="805280"/>
          </a:xfrm>
          <a:prstGeom prst="line">
            <a:avLst/>
          </a:prstGeom>
          <a:ln w="76200">
            <a:solidFill>
              <a:srgbClr val="C00000">
                <a:alpha val="29000"/>
              </a:srgbClr>
            </a:solidFill>
          </a:ln>
        </p:spPr>
        <p:style>
          <a:lnRef idx="1">
            <a:schemeClr val="accent1"/>
          </a:lnRef>
          <a:fillRef idx="0">
            <a:schemeClr val="accent1"/>
          </a:fillRef>
          <a:effectRef idx="0">
            <a:schemeClr val="accent1"/>
          </a:effectRef>
          <a:fontRef idx="minor">
            <a:schemeClr val="tx1"/>
          </a:fontRef>
        </p:style>
      </p:cxnSp>
      <p:sp>
        <p:nvSpPr>
          <p:cNvPr id="9" name="Right Triangle 8">
            <a:extLst>
              <a:ext uri="{FF2B5EF4-FFF2-40B4-BE49-F238E27FC236}">
                <a16:creationId xmlns:a16="http://schemas.microsoft.com/office/drawing/2014/main" id="{F27DF71C-9382-D476-AF6F-4F8FD28041F6}"/>
              </a:ext>
            </a:extLst>
          </p:cNvPr>
          <p:cNvSpPr/>
          <p:nvPr/>
        </p:nvSpPr>
        <p:spPr>
          <a:xfrm>
            <a:off x="7597686" y="3188368"/>
            <a:ext cx="1857599" cy="773029"/>
          </a:xfrm>
          <a:prstGeom prst="rtTriangle">
            <a:avLst/>
          </a:prstGeom>
          <a:solidFill>
            <a:srgbClr val="C0000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ABCADB3F-CBB0-9051-83C6-864EDA88919C}"/>
              </a:ext>
            </a:extLst>
          </p:cNvPr>
          <p:cNvSpPr txBox="1"/>
          <p:nvPr/>
        </p:nvSpPr>
        <p:spPr>
          <a:xfrm>
            <a:off x="487277" y="2279655"/>
            <a:ext cx="5083335" cy="338554"/>
          </a:xfrm>
          <a:prstGeom prst="rect">
            <a:avLst/>
          </a:prstGeom>
          <a:noFill/>
        </p:spPr>
        <p:txBody>
          <a:bodyPr wrap="square" rtlCol="0">
            <a:spAutoFit/>
          </a:bodyPr>
          <a:lstStyle/>
          <a:p>
            <a:pPr algn="ctr"/>
            <a:r>
              <a:rPr lang="es-MX" sz="1600" b="1" dirty="0">
                <a:solidFill>
                  <a:schemeClr val="bg2">
                    <a:lumMod val="50000"/>
                  </a:schemeClr>
                </a:solidFill>
                <a:latin typeface="Inter" panose="02000503000000020004" pitchFamily="2" charset="0"/>
                <a:ea typeface="Inter" panose="02000503000000020004" pitchFamily="2" charset="0"/>
                <a:cs typeface="Arial" panose="020B0604020202020204" pitchFamily="34" charset="0"/>
              </a:rPr>
              <a:t>Información que tenemos</a:t>
            </a:r>
          </a:p>
        </p:txBody>
      </p:sp>
      <p:sp>
        <p:nvSpPr>
          <p:cNvPr id="3" name="TextBox 2">
            <a:extLst>
              <a:ext uri="{FF2B5EF4-FFF2-40B4-BE49-F238E27FC236}">
                <a16:creationId xmlns:a16="http://schemas.microsoft.com/office/drawing/2014/main" id="{42147892-7A75-E19F-4F06-9F382B8B0476}"/>
              </a:ext>
            </a:extLst>
          </p:cNvPr>
          <p:cNvSpPr txBox="1"/>
          <p:nvPr/>
        </p:nvSpPr>
        <p:spPr>
          <a:xfrm>
            <a:off x="5570612" y="2279655"/>
            <a:ext cx="5083335" cy="338554"/>
          </a:xfrm>
          <a:prstGeom prst="rect">
            <a:avLst/>
          </a:prstGeom>
          <a:noFill/>
        </p:spPr>
        <p:txBody>
          <a:bodyPr wrap="square" rtlCol="0">
            <a:spAutoFit/>
          </a:bodyPr>
          <a:lstStyle/>
          <a:p>
            <a:pPr algn="ctr"/>
            <a:r>
              <a:rPr lang="es-MX" sz="1600" b="1" dirty="0">
                <a:solidFill>
                  <a:schemeClr val="bg2">
                    <a:lumMod val="50000"/>
                  </a:schemeClr>
                </a:solidFill>
                <a:latin typeface="Inter" panose="02000503000000020004" pitchFamily="2" charset="0"/>
                <a:ea typeface="Inter" panose="02000503000000020004" pitchFamily="2" charset="0"/>
                <a:cs typeface="Arial" panose="020B0604020202020204" pitchFamily="34" charset="0"/>
              </a:rPr>
              <a:t>Información que queremos</a:t>
            </a:r>
          </a:p>
        </p:txBody>
      </p:sp>
    </p:spTree>
    <p:extLst>
      <p:ext uri="{BB962C8B-B14F-4D97-AF65-F5344CB8AC3E}">
        <p14:creationId xmlns:p14="http://schemas.microsoft.com/office/powerpoint/2010/main" val="4215633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SVAR: El orden con </a:t>
            </a:r>
            <a:r>
              <a:rPr lang="es-MX" sz="2400" b="1" dirty="0" err="1">
                <a:latin typeface="Inter" panose="02000503000000020004" pitchFamily="2" charset="0"/>
                <a:ea typeface="Inter" panose="02000503000000020004" pitchFamily="2" charset="0"/>
                <a:cs typeface="Arial" panose="020B0604020202020204" pitchFamily="34" charset="0"/>
              </a:rPr>
              <a:t>Cholesky</a:t>
            </a:r>
            <a:endParaRPr lang="es-MX" sz="2400" b="1" dirty="0">
              <a:latin typeface="Inter" panose="02000503000000020004" pitchFamily="2" charset="0"/>
              <a:ea typeface="Inter" panose="02000503000000020004" pitchFamily="2" charset="0"/>
              <a:cs typeface="Arial" panose="020B0604020202020204" pitchFamily="34" charset="0"/>
            </a:endParaRPr>
          </a:p>
        </p:txBody>
      </p:sp>
      <p:pic>
        <p:nvPicPr>
          <p:cNvPr id="3" name="Picture 2" descr="\documentclass{article}&#10;\usepackage{amsmath}&#10;\usepackage[margin=0.01in]{geometry}&#10;\pagestyle{empty}&#10;\begin{document}&#10;&#10;$&#10;\begin{bmatrix}&#10;rtp_t \\&#10;trolebus_t \\&#10;metrobus_t \\&#10;metro_t&#10;\end{bmatrix}&#10;$&#10;&#10;\end{document}" title="IguanaTex Bitmap Display">
            <a:extLst>
              <a:ext uri="{FF2B5EF4-FFF2-40B4-BE49-F238E27FC236}">
                <a16:creationId xmlns:a16="http://schemas.microsoft.com/office/drawing/2014/main" id="{E328533C-581B-8A8F-FC1F-CD2594134002}"/>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4950664" y="2366334"/>
            <a:ext cx="2290667" cy="2125333"/>
          </a:xfrm>
          <a:prstGeom prst="rect">
            <a:avLst/>
          </a:prstGeom>
        </p:spPr>
      </p:pic>
    </p:spTree>
    <p:extLst>
      <p:ext uri="{BB962C8B-B14F-4D97-AF65-F5344CB8AC3E}">
        <p14:creationId xmlns:p14="http://schemas.microsoft.com/office/powerpoint/2010/main" val="20494619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n-US" sz="2400" b="1" dirty="0">
                <a:latin typeface="Inter" panose="02000503000000020004" pitchFamily="2" charset="0"/>
                <a:ea typeface="Inter" panose="02000503000000020004" pitchFamily="2" charset="0"/>
                <a:cs typeface="Arial" panose="020B0604020202020204" pitchFamily="34" charset="0"/>
              </a:rPr>
              <a:t>SVAR: </a:t>
            </a:r>
            <a:r>
              <a:rPr lang="en-US" sz="2400" b="1" dirty="0" err="1">
                <a:latin typeface="Inter" panose="02000503000000020004" pitchFamily="2" charset="0"/>
                <a:ea typeface="Inter" panose="02000503000000020004" pitchFamily="2" charset="0"/>
                <a:cs typeface="Arial" panose="020B0604020202020204" pitchFamily="34" charset="0"/>
              </a:rPr>
              <a:t>Estimación</a:t>
            </a:r>
            <a:endParaRPr lang="en-US" sz="2400" b="1" dirty="0">
              <a:latin typeface="Inter" panose="02000503000000020004" pitchFamily="2" charset="0"/>
              <a:ea typeface="Inter" panose="02000503000000020004" pitchFamily="2" charset="0"/>
              <a:cs typeface="Arial" panose="020B0604020202020204" pitchFamily="34" charset="0"/>
            </a:endParaRPr>
          </a:p>
        </p:txBody>
      </p:sp>
      <p:sp>
        <p:nvSpPr>
          <p:cNvPr id="2" name="TextBox 1">
            <a:extLst>
              <a:ext uri="{FF2B5EF4-FFF2-40B4-BE49-F238E27FC236}">
                <a16:creationId xmlns:a16="http://schemas.microsoft.com/office/drawing/2014/main" id="{07F7839C-30DF-EB98-0353-0A642A6B4326}"/>
              </a:ext>
            </a:extLst>
          </p:cNvPr>
          <p:cNvSpPr txBox="1"/>
          <p:nvPr/>
        </p:nvSpPr>
        <p:spPr>
          <a:xfrm>
            <a:off x="6661052" y="1580735"/>
            <a:ext cx="4760930" cy="4031873"/>
          </a:xfrm>
          <a:prstGeom prst="rect">
            <a:avLst/>
          </a:prstGeom>
          <a:solidFill>
            <a:schemeClr val="bg2"/>
          </a:solidFill>
        </p:spPr>
        <p:txBody>
          <a:bodyPr wrap="square" rtlCol="0">
            <a:spAutoFit/>
          </a:bodyPr>
          <a:lstStyle/>
          <a:p>
            <a:r>
              <a:rPr lang="fr-FR" sz="1600" dirty="0">
                <a:latin typeface="Consolas" panose="020B0609020204030204" pitchFamily="49" charset="0"/>
              </a:rPr>
              <a:t>. matrix input A =  ( 1,  0,  0,  0\ ///</a:t>
            </a:r>
          </a:p>
          <a:p>
            <a:r>
              <a:rPr lang="fr-FR" sz="1600" dirty="0">
                <a:latin typeface="Consolas" panose="020B0609020204030204" pitchFamily="49" charset="0"/>
              </a:rPr>
              <a:t>                      .,  1,  0,  0\ ///</a:t>
            </a:r>
          </a:p>
          <a:p>
            <a:r>
              <a:rPr lang="fr-FR" sz="1600" dirty="0">
                <a:latin typeface="Consolas" panose="020B0609020204030204" pitchFamily="49" charset="0"/>
              </a:rPr>
              <a:t>                      .,  .,  1,  0\ ///</a:t>
            </a:r>
          </a:p>
          <a:p>
            <a:r>
              <a:rPr lang="fr-FR" sz="1600" dirty="0">
                <a:latin typeface="Consolas" panose="020B0609020204030204" pitchFamily="49" charset="0"/>
              </a:rPr>
              <a:t>                      .,  .,  .,  1)</a:t>
            </a:r>
          </a:p>
          <a:p>
            <a:endParaRPr lang="fr-FR" sz="1600" dirty="0">
              <a:latin typeface="Consolas" panose="020B0609020204030204" pitchFamily="49" charset="0"/>
            </a:endParaRPr>
          </a:p>
          <a:p>
            <a:r>
              <a:rPr lang="fr-FR" sz="1600" dirty="0">
                <a:latin typeface="Consolas" panose="020B0609020204030204" pitchFamily="49" charset="0"/>
              </a:rPr>
              <a:t>. matrix input B =   ( .,  0,  0,  0\ ///</a:t>
            </a:r>
          </a:p>
          <a:p>
            <a:r>
              <a:rPr lang="fr-FR" sz="1600" dirty="0">
                <a:latin typeface="Consolas" panose="020B0609020204030204" pitchFamily="49" charset="0"/>
              </a:rPr>
              <a:t>                       0,  .,  0,  0\ ///</a:t>
            </a:r>
          </a:p>
          <a:p>
            <a:r>
              <a:rPr lang="fr-FR" sz="1600" dirty="0">
                <a:latin typeface="Consolas" panose="020B0609020204030204" pitchFamily="49" charset="0"/>
              </a:rPr>
              <a:t>                       0,  0,  .,  0\ ///</a:t>
            </a:r>
          </a:p>
          <a:p>
            <a:r>
              <a:rPr lang="fr-FR" sz="1600" dirty="0">
                <a:latin typeface="Consolas" panose="020B0609020204030204" pitchFamily="49" charset="0"/>
              </a:rPr>
              <a:t>                       0,  0,  0,  .)</a:t>
            </a:r>
          </a:p>
          <a:p>
            <a:endParaRPr lang="fr-FR" sz="1600" dirty="0">
              <a:latin typeface="Consolas" panose="020B0609020204030204" pitchFamily="49" charset="0"/>
            </a:endParaRPr>
          </a:p>
          <a:p>
            <a:r>
              <a:rPr lang="en-US" sz="1600" dirty="0">
                <a:latin typeface="Consolas" panose="020B0609020204030204" pitchFamily="49" charset="0"/>
              </a:rPr>
              <a:t>. </a:t>
            </a:r>
            <a:r>
              <a:rPr lang="en-US" sz="1600" dirty="0" err="1">
                <a:latin typeface="Consolas" panose="020B0609020204030204" pitchFamily="49" charset="0"/>
              </a:rPr>
              <a:t>svar</a:t>
            </a:r>
            <a:r>
              <a:rPr lang="en-US" sz="1600" dirty="0">
                <a:latin typeface="Consolas" panose="020B0609020204030204" pitchFamily="49" charset="0"/>
              </a:rPr>
              <a:t> </a:t>
            </a:r>
            <a:r>
              <a:rPr lang="en-US" sz="1600" dirty="0" err="1">
                <a:latin typeface="Consolas" panose="020B0609020204030204" pitchFamily="49" charset="0"/>
              </a:rPr>
              <a:t>d_rtp</a:t>
            </a:r>
            <a:r>
              <a:rPr lang="en-US" sz="1600" dirty="0">
                <a:latin typeface="Consolas" panose="020B0609020204030204" pitchFamily="49" charset="0"/>
              </a:rPr>
              <a:t> </a:t>
            </a:r>
            <a:r>
              <a:rPr lang="en-US" sz="1600" dirty="0" err="1">
                <a:latin typeface="Consolas" panose="020B0609020204030204" pitchFamily="49" charset="0"/>
              </a:rPr>
              <a:t>d_trolebus</a:t>
            </a:r>
            <a:r>
              <a:rPr lang="en-US" sz="1600" dirty="0">
                <a:latin typeface="Consolas" panose="020B0609020204030204" pitchFamily="49" charset="0"/>
              </a:rPr>
              <a:t> </a:t>
            </a:r>
            <a:r>
              <a:rPr lang="en-US" sz="1600" dirty="0" err="1">
                <a:latin typeface="Consolas" panose="020B0609020204030204" pitchFamily="49" charset="0"/>
              </a:rPr>
              <a:t>d_metrobus</a:t>
            </a:r>
            <a:endParaRPr lang="en-US" sz="1600" dirty="0">
              <a:latin typeface="Consolas" panose="020B0609020204030204" pitchFamily="49" charset="0"/>
            </a:endParaRPr>
          </a:p>
          <a:p>
            <a:r>
              <a:rPr lang="en-US" sz="1600" dirty="0">
                <a:latin typeface="Consolas" panose="020B0609020204030204" pitchFamily="49" charset="0"/>
              </a:rPr>
              <a:t>  </a:t>
            </a:r>
            <a:r>
              <a:rPr lang="en-US" sz="1600" dirty="0" err="1">
                <a:latin typeface="Consolas" panose="020B0609020204030204" pitchFamily="49" charset="0"/>
              </a:rPr>
              <a:t>d_metro</a:t>
            </a:r>
            <a:r>
              <a:rPr lang="en-US" sz="1600" dirty="0">
                <a:latin typeface="Consolas" panose="020B0609020204030204" pitchFamily="49" charset="0"/>
              </a:rPr>
              <a:t>, </a:t>
            </a:r>
            <a:r>
              <a:rPr lang="en-US" sz="1600" dirty="0" err="1">
                <a:latin typeface="Consolas" panose="020B0609020204030204" pitchFamily="49" charset="0"/>
              </a:rPr>
              <a:t>aeq</a:t>
            </a:r>
            <a:r>
              <a:rPr lang="en-US" sz="1600" dirty="0">
                <a:latin typeface="Consolas" panose="020B0609020204030204" pitchFamily="49" charset="0"/>
              </a:rPr>
              <a:t>(A) </a:t>
            </a:r>
            <a:r>
              <a:rPr lang="en-US" sz="1600" dirty="0" err="1">
                <a:latin typeface="Consolas" panose="020B0609020204030204" pitchFamily="49" charset="0"/>
              </a:rPr>
              <a:t>beq</a:t>
            </a:r>
            <a:r>
              <a:rPr lang="en-US" sz="1600" dirty="0">
                <a:latin typeface="Consolas" panose="020B0609020204030204" pitchFamily="49" charset="0"/>
              </a:rPr>
              <a:t>(B) lags(1 2)</a:t>
            </a: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pic>
        <p:nvPicPr>
          <p:cNvPr id="5" name="Picture 4">
            <a:extLst>
              <a:ext uri="{FF2B5EF4-FFF2-40B4-BE49-F238E27FC236}">
                <a16:creationId xmlns:a16="http://schemas.microsoft.com/office/drawing/2014/main" id="{F860DE0A-B009-4E5C-1D9A-AD49D4A903A7}"/>
              </a:ext>
            </a:extLst>
          </p:cNvPr>
          <p:cNvPicPr>
            <a:picLocks noChangeAspect="1"/>
          </p:cNvPicPr>
          <p:nvPr/>
        </p:nvPicPr>
        <p:blipFill>
          <a:blip r:embed="rId3"/>
          <a:stretch>
            <a:fillRect/>
          </a:stretch>
        </p:blipFill>
        <p:spPr>
          <a:xfrm>
            <a:off x="487277" y="1580735"/>
            <a:ext cx="3588964" cy="4595784"/>
          </a:xfrm>
          <a:prstGeom prst="rect">
            <a:avLst/>
          </a:prstGeom>
        </p:spPr>
      </p:pic>
    </p:spTree>
    <p:extLst>
      <p:ext uri="{BB962C8B-B14F-4D97-AF65-F5344CB8AC3E}">
        <p14:creationId xmlns:p14="http://schemas.microsoft.com/office/powerpoint/2010/main" val="34563947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16C1DE-719F-6D83-36B8-47A3CE29870B}"/>
              </a:ext>
            </a:extLst>
          </p:cNvPr>
          <p:cNvSpPr txBox="1"/>
          <p:nvPr/>
        </p:nvSpPr>
        <p:spPr>
          <a:xfrm>
            <a:off x="0" y="4289257"/>
            <a:ext cx="12189461" cy="646331"/>
          </a:xfrm>
          <a:prstGeom prst="rect">
            <a:avLst/>
          </a:prstGeom>
          <a:noFill/>
        </p:spPr>
        <p:txBody>
          <a:bodyPr wrap="square" rtlCol="0">
            <a:spAutoFit/>
          </a:bodyPr>
          <a:lstStyle/>
          <a:p>
            <a:pPr algn="ctr"/>
            <a:r>
              <a:rPr lang="es-MX" sz="3600" b="1" dirty="0">
                <a:latin typeface="Inter" panose="02000503000000020004" pitchFamily="2" charset="0"/>
                <a:ea typeface="Inter" panose="02000503000000020004" pitchFamily="2" charset="0"/>
                <a:cs typeface="Arial" panose="020B0604020202020204" pitchFamily="34" charset="0"/>
              </a:rPr>
              <a:t>Parte II. SVAR con Variables Instrumentales</a:t>
            </a:r>
          </a:p>
        </p:txBody>
      </p:sp>
    </p:spTree>
    <p:extLst>
      <p:ext uri="{BB962C8B-B14F-4D97-AF65-F5344CB8AC3E}">
        <p14:creationId xmlns:p14="http://schemas.microsoft.com/office/powerpoint/2010/main" val="11788849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Supuestos de regresión con instrumentos</a:t>
            </a:r>
          </a:p>
        </p:txBody>
      </p:sp>
      <p:pic>
        <p:nvPicPr>
          <p:cNvPr id="49" name="Picture 48" descr="\documentclass{article}&#10;\usepackage{amsmath}&#10;\usepackage[margin=0.01in]{geometry}&#10;\pagestyle{empty}&#10;\begin{document}&#10;&#10;$y=\beta x + e$&#10;&#10;\end{document}" title="IguanaTex Bitmap Display">
            <a:extLst>
              <a:ext uri="{FF2B5EF4-FFF2-40B4-BE49-F238E27FC236}">
                <a16:creationId xmlns:a16="http://schemas.microsoft.com/office/drawing/2014/main" id="{C9D3D0E5-6AA8-B5E7-E5F2-AEE201A6448E}"/>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4525792" y="1796207"/>
            <a:ext cx="3140415" cy="614341"/>
          </a:xfrm>
          <a:prstGeom prst="rect">
            <a:avLst/>
          </a:prstGeom>
        </p:spPr>
      </p:pic>
      <p:pic>
        <p:nvPicPr>
          <p:cNvPr id="55" name="Picture 54" descr="\documentclass{article}&#10;\usepackage{amsmath}&#10;\usepackage[margin=0.01in]{geometry}&#10;\pagestyle{empty}&#10;\begin{document}&#10;&#10;$E[z'x]=p_{zx}$&#10;&#10;\end{document}" title="IguanaTex Bitmap Display">
            <a:extLst>
              <a:ext uri="{FF2B5EF4-FFF2-40B4-BE49-F238E27FC236}">
                <a16:creationId xmlns:a16="http://schemas.microsoft.com/office/drawing/2014/main" id="{CD97DB1E-B93C-80F8-960D-EF8C0355200A}"/>
              </a:ext>
            </a:extLst>
          </p:cNvPr>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1163787" y="3956269"/>
            <a:ext cx="1350095" cy="254476"/>
          </a:xfrm>
          <a:prstGeom prst="rect">
            <a:avLst/>
          </a:prstGeom>
        </p:spPr>
      </p:pic>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EDDBF814-B3EF-232A-C7F3-6F080FED7402}"/>
                  </a:ext>
                </a:extLst>
              </p:cNvPr>
              <p:cNvSpPr txBox="1"/>
              <p:nvPr/>
            </p:nvSpPr>
            <p:spPr>
              <a:xfrm>
                <a:off x="4326089" y="3540161"/>
                <a:ext cx="7160456" cy="830997"/>
              </a:xfrm>
              <a:prstGeom prst="rect">
                <a:avLst/>
              </a:prstGeom>
              <a:noFill/>
            </p:spPr>
            <p:txBody>
              <a:bodyPr wrap="square" rtlCol="0">
                <a:spAutoFit/>
              </a:bodyPr>
              <a:lstStyle/>
              <a:p>
                <a:r>
                  <a:rPr lang="es-MX" sz="2400" dirty="0">
                    <a:latin typeface="Inter" panose="02000503000000020004" pitchFamily="2" charset="0"/>
                    <a:ea typeface="Inter" panose="02000503000000020004" pitchFamily="2" charset="0"/>
                    <a:cs typeface="Arial" panose="020B0604020202020204" pitchFamily="34" charset="0"/>
                  </a:rPr>
                  <a:t>El instrumento está correlacionado con la variable endógena </a:t>
                </a:r>
                <a14:m>
                  <m:oMath xmlns:m="http://schemas.openxmlformats.org/officeDocument/2006/math">
                    <m:r>
                      <a:rPr lang="es-MX" sz="2400" i="1" smtClean="0">
                        <a:latin typeface="Cambria Math" panose="02040503050406030204" pitchFamily="18" charset="0"/>
                        <a:ea typeface="Inter" panose="02000503000000020004" pitchFamily="2" charset="0"/>
                        <a:cs typeface="Arial" panose="020B0604020202020204" pitchFamily="34" charset="0"/>
                      </a:rPr>
                      <m:t>𝑥</m:t>
                    </m:r>
                  </m:oMath>
                </a14:m>
                <a:endParaRPr lang="es-MX" sz="2400" dirty="0">
                  <a:latin typeface="Inter" panose="02000503000000020004" pitchFamily="2" charset="0"/>
                  <a:ea typeface="Inter" panose="02000503000000020004" pitchFamily="2" charset="0"/>
                  <a:cs typeface="Arial" panose="020B0604020202020204" pitchFamily="34" charset="0"/>
                </a:endParaRPr>
              </a:p>
            </p:txBody>
          </p:sp>
        </mc:Choice>
        <mc:Fallback xmlns="">
          <p:sp>
            <p:nvSpPr>
              <p:cNvPr id="58" name="TextBox 57">
                <a:extLst>
                  <a:ext uri="{FF2B5EF4-FFF2-40B4-BE49-F238E27FC236}">
                    <a16:creationId xmlns:a16="http://schemas.microsoft.com/office/drawing/2014/main" id="{EDDBF814-B3EF-232A-C7F3-6F080FED7402}"/>
                  </a:ext>
                </a:extLst>
              </p:cNvPr>
              <p:cNvSpPr txBox="1">
                <a:spLocks noRot="1" noChangeAspect="1" noMove="1" noResize="1" noEditPoints="1" noAdjustHandles="1" noChangeArrowheads="1" noChangeShapeType="1" noTextEdit="1"/>
              </p:cNvSpPr>
              <p:nvPr/>
            </p:nvSpPr>
            <p:spPr>
              <a:xfrm>
                <a:off x="4326089" y="3540161"/>
                <a:ext cx="7160456" cy="830997"/>
              </a:xfrm>
              <a:prstGeom prst="rect">
                <a:avLst/>
              </a:prstGeom>
              <a:blipFill>
                <a:blip r:embed="rId9"/>
                <a:stretch>
                  <a:fillRect l="-1363" t="-5882" b="-16176"/>
                </a:stretch>
              </a:blipFill>
            </p:spPr>
            <p:txBody>
              <a:bodyPr/>
              <a:lstStyle/>
              <a:p>
                <a:r>
                  <a:rPr lang="en-US">
                    <a:noFill/>
                  </a:rPr>
                  <a:t> </a:t>
                </a:r>
              </a:p>
            </p:txBody>
          </p:sp>
        </mc:Fallback>
      </mc:AlternateContent>
      <p:sp>
        <p:nvSpPr>
          <p:cNvPr id="60" name="TextBox 59">
            <a:extLst>
              <a:ext uri="{FF2B5EF4-FFF2-40B4-BE49-F238E27FC236}">
                <a16:creationId xmlns:a16="http://schemas.microsoft.com/office/drawing/2014/main" id="{E71CE645-07C2-7ECE-19B1-C0CB90312853}"/>
              </a:ext>
            </a:extLst>
          </p:cNvPr>
          <p:cNvSpPr txBox="1"/>
          <p:nvPr/>
        </p:nvSpPr>
        <p:spPr>
          <a:xfrm>
            <a:off x="999601" y="3541352"/>
            <a:ext cx="3031626" cy="369332"/>
          </a:xfrm>
          <a:prstGeom prst="rect">
            <a:avLst/>
          </a:prstGeom>
          <a:noFill/>
        </p:spPr>
        <p:txBody>
          <a:bodyPr wrap="square" rtlCol="0">
            <a:spAutoFit/>
          </a:bodyPr>
          <a:lstStyle/>
          <a:p>
            <a:r>
              <a:rPr lang="es-MX" dirty="0">
                <a:solidFill>
                  <a:schemeClr val="accent6"/>
                </a:solidFill>
                <a:latin typeface="Inter" panose="02000503000000020004" pitchFamily="2" charset="0"/>
                <a:ea typeface="Inter" panose="02000503000000020004" pitchFamily="2" charset="0"/>
                <a:cs typeface="Arial" panose="020B0604020202020204" pitchFamily="34" charset="0"/>
              </a:rPr>
              <a:t>Supuesto de relevancia</a:t>
            </a:r>
          </a:p>
        </p:txBody>
      </p:sp>
      <p:pic>
        <p:nvPicPr>
          <p:cNvPr id="67" name="Picture 66" descr="\documentclass{article}&#10;\usepackage{amsmath}&#10;\usepackage[margin=0.01in]{geometry}&#10;\pagestyle{empty}&#10;\begin{document}&#10;&#10;$E[z'e]=0$&#10;&#10;\end{document}" title="IguanaTex Bitmap Display">
            <a:extLst>
              <a:ext uri="{FF2B5EF4-FFF2-40B4-BE49-F238E27FC236}">
                <a16:creationId xmlns:a16="http://schemas.microsoft.com/office/drawing/2014/main" id="{5E153EBF-02B3-6649-E688-A097232CAB8B}"/>
              </a:ext>
            </a:extLst>
          </p:cNvPr>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1196677" y="5167794"/>
            <a:ext cx="1104762" cy="254476"/>
          </a:xfrm>
          <a:prstGeom prst="rect">
            <a:avLst/>
          </a:prstGeom>
        </p:spPr>
      </p:pic>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F727D1F0-34D0-F0E5-3C30-122E9D15DE24}"/>
                  </a:ext>
                </a:extLst>
              </p:cNvPr>
              <p:cNvSpPr txBox="1"/>
              <p:nvPr/>
            </p:nvSpPr>
            <p:spPr>
              <a:xfrm>
                <a:off x="4326089" y="4751686"/>
                <a:ext cx="7160456" cy="830997"/>
              </a:xfrm>
              <a:prstGeom prst="rect">
                <a:avLst/>
              </a:prstGeom>
              <a:noFill/>
            </p:spPr>
            <p:txBody>
              <a:bodyPr wrap="square" rtlCol="0">
                <a:spAutoFit/>
              </a:bodyPr>
              <a:lstStyle/>
              <a:p>
                <a:r>
                  <a:rPr lang="es-MX" sz="2400" dirty="0">
                    <a:latin typeface="Inter" panose="02000503000000020004" pitchFamily="2" charset="0"/>
                    <a:ea typeface="Inter" panose="02000503000000020004" pitchFamily="2" charset="0"/>
                    <a:cs typeface="Arial" panose="020B0604020202020204" pitchFamily="34" charset="0"/>
                  </a:rPr>
                  <a:t>El instrumento no está correlacionado con los errores </a:t>
                </a:r>
                <a14:m>
                  <m:oMath xmlns:m="http://schemas.openxmlformats.org/officeDocument/2006/math">
                    <m:r>
                      <a:rPr lang="es-MX" sz="2400" i="1" smtClean="0">
                        <a:latin typeface="Cambria Math" panose="02040503050406030204" pitchFamily="18" charset="0"/>
                        <a:ea typeface="Inter" panose="02000503000000020004" pitchFamily="2" charset="0"/>
                        <a:cs typeface="Arial" panose="020B0604020202020204" pitchFamily="34" charset="0"/>
                      </a:rPr>
                      <m:t>𝑒</m:t>
                    </m:r>
                  </m:oMath>
                </a14:m>
                <a:endParaRPr lang="es-MX" sz="2400" dirty="0">
                  <a:latin typeface="Inter" panose="02000503000000020004" pitchFamily="2" charset="0"/>
                  <a:ea typeface="Inter" panose="02000503000000020004" pitchFamily="2" charset="0"/>
                  <a:cs typeface="Arial" panose="020B0604020202020204" pitchFamily="34" charset="0"/>
                </a:endParaRPr>
              </a:p>
            </p:txBody>
          </p:sp>
        </mc:Choice>
        <mc:Fallback xmlns="">
          <p:sp>
            <p:nvSpPr>
              <p:cNvPr id="64" name="TextBox 63">
                <a:extLst>
                  <a:ext uri="{FF2B5EF4-FFF2-40B4-BE49-F238E27FC236}">
                    <a16:creationId xmlns:a16="http://schemas.microsoft.com/office/drawing/2014/main" id="{F727D1F0-34D0-F0E5-3C30-122E9D15DE24}"/>
                  </a:ext>
                </a:extLst>
              </p:cNvPr>
              <p:cNvSpPr txBox="1">
                <a:spLocks noRot="1" noChangeAspect="1" noMove="1" noResize="1" noEditPoints="1" noAdjustHandles="1" noChangeArrowheads="1" noChangeShapeType="1" noTextEdit="1"/>
              </p:cNvSpPr>
              <p:nvPr/>
            </p:nvSpPr>
            <p:spPr>
              <a:xfrm>
                <a:off x="4326089" y="4751686"/>
                <a:ext cx="7160456" cy="830997"/>
              </a:xfrm>
              <a:prstGeom prst="rect">
                <a:avLst/>
              </a:prstGeom>
              <a:blipFill>
                <a:blip r:embed="rId11"/>
                <a:stretch>
                  <a:fillRect l="-1363" t="-5839" b="-15328"/>
                </a:stretch>
              </a:blipFill>
            </p:spPr>
            <p:txBody>
              <a:bodyPr/>
              <a:lstStyle/>
              <a:p>
                <a:r>
                  <a:rPr lang="en-US">
                    <a:noFill/>
                  </a:rPr>
                  <a:t> </a:t>
                </a:r>
              </a:p>
            </p:txBody>
          </p:sp>
        </mc:Fallback>
      </mc:AlternateContent>
      <p:sp>
        <p:nvSpPr>
          <p:cNvPr id="65" name="TextBox 64">
            <a:extLst>
              <a:ext uri="{FF2B5EF4-FFF2-40B4-BE49-F238E27FC236}">
                <a16:creationId xmlns:a16="http://schemas.microsoft.com/office/drawing/2014/main" id="{0DF61CD5-4530-C1A6-BB97-27BF75D93417}"/>
              </a:ext>
            </a:extLst>
          </p:cNvPr>
          <p:cNvSpPr txBox="1"/>
          <p:nvPr/>
        </p:nvSpPr>
        <p:spPr>
          <a:xfrm>
            <a:off x="999601" y="4752877"/>
            <a:ext cx="3031626" cy="369332"/>
          </a:xfrm>
          <a:prstGeom prst="rect">
            <a:avLst/>
          </a:prstGeom>
          <a:noFill/>
        </p:spPr>
        <p:txBody>
          <a:bodyPr wrap="square" rtlCol="0">
            <a:spAutoFit/>
          </a:bodyPr>
          <a:lstStyle/>
          <a:p>
            <a:r>
              <a:rPr lang="es-MX" dirty="0">
                <a:solidFill>
                  <a:schemeClr val="accent6"/>
                </a:solidFill>
                <a:latin typeface="Inter" panose="02000503000000020004" pitchFamily="2" charset="0"/>
                <a:ea typeface="Inter" panose="02000503000000020004" pitchFamily="2" charset="0"/>
                <a:cs typeface="Arial" panose="020B0604020202020204" pitchFamily="34" charset="0"/>
              </a:rPr>
              <a:t>Supuesto de </a:t>
            </a:r>
            <a:r>
              <a:rPr lang="es-MX" dirty="0" err="1">
                <a:solidFill>
                  <a:schemeClr val="accent6"/>
                </a:solidFill>
                <a:latin typeface="Inter" panose="02000503000000020004" pitchFamily="2" charset="0"/>
                <a:ea typeface="Inter" panose="02000503000000020004" pitchFamily="2" charset="0"/>
                <a:cs typeface="Arial" panose="020B0604020202020204" pitchFamily="34" charset="0"/>
              </a:rPr>
              <a:t>exogeneidad</a:t>
            </a:r>
            <a:endParaRPr lang="es-MX" dirty="0">
              <a:solidFill>
                <a:schemeClr val="accent6"/>
              </a:solidFill>
              <a:latin typeface="Inter" panose="02000503000000020004" pitchFamily="2" charset="0"/>
              <a:ea typeface="Inter" panose="02000503000000020004" pitchFamily="2" charset="0"/>
              <a:cs typeface="Arial" panose="020B0604020202020204" pitchFamily="34" charset="0"/>
            </a:endParaRPr>
          </a:p>
        </p:txBody>
      </p:sp>
      <p:sp>
        <p:nvSpPr>
          <p:cNvPr id="2" name="Arc 1">
            <a:extLst>
              <a:ext uri="{FF2B5EF4-FFF2-40B4-BE49-F238E27FC236}">
                <a16:creationId xmlns:a16="http://schemas.microsoft.com/office/drawing/2014/main" id="{AAF68865-6360-8186-F97E-481701CC81B1}"/>
              </a:ext>
            </a:extLst>
          </p:cNvPr>
          <p:cNvSpPr/>
          <p:nvPr/>
        </p:nvSpPr>
        <p:spPr>
          <a:xfrm rot="19035940">
            <a:off x="6278818" y="1713649"/>
            <a:ext cx="1312496" cy="1217714"/>
          </a:xfrm>
          <a:prstGeom prst="arc">
            <a:avLst/>
          </a:prstGeom>
          <a:ln w="5715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7" name="Picture 6" descr="\documentclass{article}&#10;\usepackage{xcolor}&#10;\usepackage{amsmath}&#10;\usepackage[margin=0.01in]{geometry}&#10;\pagestyle{empty}&#10;\begin{document}&#10;&#10;\color{red}&#10;$E[x'e]\neq 0$&#10;&#10;\end{document}" title="IguanaTex Bitmap Display">
            <a:extLst>
              <a:ext uri="{FF2B5EF4-FFF2-40B4-BE49-F238E27FC236}">
                <a16:creationId xmlns:a16="http://schemas.microsoft.com/office/drawing/2014/main" id="{15F9E896-54ED-CA74-4C35-14B6B9391C52}"/>
              </a:ext>
            </a:extLst>
          </p:cNvPr>
          <p:cNvPicPr>
            <a:picLocks noChangeAspect="1"/>
          </p:cNvPicPr>
          <p:nvPr>
            <p:custDataLst>
              <p:tags r:id="rId4"/>
            </p:custDataLst>
          </p:nvPr>
        </p:nvPicPr>
        <p:blipFill>
          <a:blip r:embed="rId12">
            <a:extLst>
              <a:ext uri="{28A0092B-C50C-407E-A947-70E740481C1C}">
                <a14:useLocalDpi xmlns:a14="http://schemas.microsoft.com/office/drawing/2010/main" val="0"/>
              </a:ext>
            </a:extLst>
          </a:blip>
          <a:stretch>
            <a:fillRect/>
          </a:stretch>
        </p:blipFill>
        <p:spPr>
          <a:xfrm>
            <a:off x="6373356" y="1264507"/>
            <a:ext cx="1123419" cy="254953"/>
          </a:xfrm>
          <a:prstGeom prst="rect">
            <a:avLst/>
          </a:prstGeom>
        </p:spPr>
      </p:pic>
    </p:spTree>
    <p:extLst>
      <p:ext uri="{BB962C8B-B14F-4D97-AF65-F5344CB8AC3E}">
        <p14:creationId xmlns:p14="http://schemas.microsoft.com/office/powerpoint/2010/main" val="3659790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par>
                                <p:cTn id="19" presetID="10" presetClass="entr" presetSubtype="0" fill="hold" nodeType="with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500"/>
                                        <p:tgtEl>
                                          <p:spTgt spid="65"/>
                                        </p:tgtEl>
                                      </p:cBhvr>
                                    </p:animEffect>
                                  </p:childTnLst>
                                </p:cTn>
                              </p:par>
                              <p:par>
                                <p:cTn id="30" presetID="10" presetClass="entr" presetSubtype="0" fill="hold"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0" grpId="0"/>
      <p:bldP spid="64" grpId="0"/>
      <p:bldP spid="65" grpId="0"/>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Supuestos IVSVAR</a:t>
            </a:r>
          </a:p>
        </p:txBody>
      </p:sp>
      <p:sp>
        <p:nvSpPr>
          <p:cNvPr id="3" name="TextBox 2">
            <a:extLst>
              <a:ext uri="{FF2B5EF4-FFF2-40B4-BE49-F238E27FC236}">
                <a16:creationId xmlns:a16="http://schemas.microsoft.com/office/drawing/2014/main" id="{8489828B-8B40-2BD3-C1D4-F7F6F1FBB9FC}"/>
              </a:ext>
            </a:extLst>
          </p:cNvPr>
          <p:cNvSpPr txBox="1"/>
          <p:nvPr/>
        </p:nvSpPr>
        <p:spPr>
          <a:xfrm>
            <a:off x="4326089" y="3540161"/>
            <a:ext cx="7160456" cy="830997"/>
          </a:xfrm>
          <a:prstGeom prst="rect">
            <a:avLst/>
          </a:prstGeom>
          <a:noFill/>
        </p:spPr>
        <p:txBody>
          <a:bodyPr wrap="square" rtlCol="0">
            <a:spAutoFit/>
          </a:bodyPr>
          <a:lstStyle/>
          <a:p>
            <a:r>
              <a:rPr lang="es-MX" sz="2400" dirty="0">
                <a:latin typeface="Inter" panose="02000503000000020004" pitchFamily="2" charset="0"/>
                <a:ea typeface="Inter" panose="02000503000000020004" pitchFamily="2" charset="0"/>
                <a:cs typeface="Arial" panose="020B0604020202020204" pitchFamily="34" charset="0"/>
              </a:rPr>
              <a:t>El instrumento está correlacionado con el error de la ecuación objetivo</a:t>
            </a:r>
          </a:p>
        </p:txBody>
      </p:sp>
      <p:sp>
        <p:nvSpPr>
          <p:cNvPr id="4" name="TextBox 3">
            <a:extLst>
              <a:ext uri="{FF2B5EF4-FFF2-40B4-BE49-F238E27FC236}">
                <a16:creationId xmlns:a16="http://schemas.microsoft.com/office/drawing/2014/main" id="{557CC4FF-74FD-188C-4884-7C23DDDBEBAB}"/>
              </a:ext>
            </a:extLst>
          </p:cNvPr>
          <p:cNvSpPr txBox="1"/>
          <p:nvPr/>
        </p:nvSpPr>
        <p:spPr>
          <a:xfrm>
            <a:off x="999600" y="3541352"/>
            <a:ext cx="2834981" cy="369332"/>
          </a:xfrm>
          <a:prstGeom prst="rect">
            <a:avLst/>
          </a:prstGeom>
          <a:noFill/>
        </p:spPr>
        <p:txBody>
          <a:bodyPr wrap="square" rtlCol="0">
            <a:spAutoFit/>
          </a:bodyPr>
          <a:lstStyle/>
          <a:p>
            <a:r>
              <a:rPr lang="es-MX" dirty="0">
                <a:solidFill>
                  <a:schemeClr val="accent6"/>
                </a:solidFill>
                <a:latin typeface="Inter" panose="02000503000000020004" pitchFamily="2" charset="0"/>
                <a:ea typeface="Inter" panose="02000503000000020004" pitchFamily="2" charset="0"/>
                <a:cs typeface="Arial" panose="020B0604020202020204" pitchFamily="34" charset="0"/>
              </a:rPr>
              <a:t>Supuesto de relevancia</a:t>
            </a:r>
          </a:p>
        </p:txBody>
      </p:sp>
      <p:sp>
        <p:nvSpPr>
          <p:cNvPr id="6" name="TextBox 5">
            <a:extLst>
              <a:ext uri="{FF2B5EF4-FFF2-40B4-BE49-F238E27FC236}">
                <a16:creationId xmlns:a16="http://schemas.microsoft.com/office/drawing/2014/main" id="{1664952D-13BE-3551-7903-F67CCE885A67}"/>
              </a:ext>
            </a:extLst>
          </p:cNvPr>
          <p:cNvSpPr txBox="1"/>
          <p:nvPr/>
        </p:nvSpPr>
        <p:spPr>
          <a:xfrm>
            <a:off x="4326089" y="4751686"/>
            <a:ext cx="7160456" cy="830997"/>
          </a:xfrm>
          <a:prstGeom prst="rect">
            <a:avLst/>
          </a:prstGeom>
          <a:noFill/>
        </p:spPr>
        <p:txBody>
          <a:bodyPr wrap="square" rtlCol="0">
            <a:spAutoFit/>
          </a:bodyPr>
          <a:lstStyle/>
          <a:p>
            <a:r>
              <a:rPr lang="es-MX" sz="2400" dirty="0">
                <a:latin typeface="Inter" panose="02000503000000020004" pitchFamily="2" charset="0"/>
                <a:ea typeface="Inter" panose="02000503000000020004" pitchFamily="2" charset="0"/>
                <a:cs typeface="Arial" panose="020B0604020202020204" pitchFamily="34" charset="0"/>
              </a:rPr>
              <a:t>El instrumento no está correlacionado con los demás errores</a:t>
            </a:r>
          </a:p>
        </p:txBody>
      </p:sp>
      <p:sp>
        <p:nvSpPr>
          <p:cNvPr id="7" name="TextBox 6">
            <a:extLst>
              <a:ext uri="{FF2B5EF4-FFF2-40B4-BE49-F238E27FC236}">
                <a16:creationId xmlns:a16="http://schemas.microsoft.com/office/drawing/2014/main" id="{9032B235-F954-F395-8238-4D110B0A6B51}"/>
              </a:ext>
            </a:extLst>
          </p:cNvPr>
          <p:cNvSpPr txBox="1"/>
          <p:nvPr/>
        </p:nvSpPr>
        <p:spPr>
          <a:xfrm>
            <a:off x="999600" y="4752877"/>
            <a:ext cx="3110284" cy="369332"/>
          </a:xfrm>
          <a:prstGeom prst="rect">
            <a:avLst/>
          </a:prstGeom>
          <a:noFill/>
        </p:spPr>
        <p:txBody>
          <a:bodyPr wrap="square" rtlCol="0">
            <a:spAutoFit/>
          </a:bodyPr>
          <a:lstStyle/>
          <a:p>
            <a:r>
              <a:rPr lang="es-MX" dirty="0">
                <a:solidFill>
                  <a:schemeClr val="accent6"/>
                </a:solidFill>
                <a:latin typeface="Inter" panose="02000503000000020004" pitchFamily="2" charset="0"/>
                <a:ea typeface="Inter" panose="02000503000000020004" pitchFamily="2" charset="0"/>
                <a:cs typeface="Arial" panose="020B0604020202020204" pitchFamily="34" charset="0"/>
              </a:rPr>
              <a:t>Supuesto de </a:t>
            </a:r>
            <a:r>
              <a:rPr lang="es-MX" dirty="0" err="1">
                <a:solidFill>
                  <a:schemeClr val="accent6"/>
                </a:solidFill>
                <a:latin typeface="Inter" panose="02000503000000020004" pitchFamily="2" charset="0"/>
                <a:ea typeface="Inter" panose="02000503000000020004" pitchFamily="2" charset="0"/>
                <a:cs typeface="Arial" panose="020B0604020202020204" pitchFamily="34" charset="0"/>
              </a:rPr>
              <a:t>exogeneidad</a:t>
            </a:r>
            <a:endParaRPr lang="es-MX" dirty="0">
              <a:solidFill>
                <a:schemeClr val="accent6"/>
              </a:solidFill>
              <a:latin typeface="Inter" panose="02000503000000020004" pitchFamily="2" charset="0"/>
              <a:ea typeface="Inter" panose="02000503000000020004" pitchFamily="2" charset="0"/>
              <a:cs typeface="Arial" panose="020B0604020202020204" pitchFamily="34" charset="0"/>
            </a:endParaRPr>
          </a:p>
        </p:txBody>
      </p:sp>
      <p:pic>
        <p:nvPicPr>
          <p:cNvPr id="16" name="Picture 15" descr="\documentclass{article}&#10;\usepackage{amsmath}&#10;\usepackage[margin=0.01in]{geometry}&#10;\pagestyle{empty}&#10;\begin{document}&#10;&#10;$E[z_t e_{4,t}]=p_z$&#10;&#10;\end{document}" title="IguanaTex Bitmap Display">
            <a:extLst>
              <a:ext uri="{FF2B5EF4-FFF2-40B4-BE49-F238E27FC236}">
                <a16:creationId xmlns:a16="http://schemas.microsoft.com/office/drawing/2014/main" id="{EA1CF92B-FAEB-BEFF-6429-A5FE8FC0D25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1163787" y="3947126"/>
            <a:ext cx="1465903" cy="263619"/>
          </a:xfrm>
          <a:prstGeom prst="rect">
            <a:avLst/>
          </a:prstGeom>
        </p:spPr>
      </p:pic>
      <p:pic>
        <p:nvPicPr>
          <p:cNvPr id="10" name="Picture 9" descr="\documentclass{article}&#10;\usepackage{amsmath}&#10;\usepackage[margin=0.01in]{geometry}&#10;\pagestyle{empty}&#10;\begin{document}&#10;&#10;$E[z_t e_{j,t}]=0$&#10;&#10;\end{document}" title="IguanaTex Bitmap Display">
            <a:extLst>
              <a:ext uri="{FF2B5EF4-FFF2-40B4-BE49-F238E27FC236}">
                <a16:creationId xmlns:a16="http://schemas.microsoft.com/office/drawing/2014/main" id="{98A00D84-859A-AE77-972C-C48E1177CA93}"/>
              </a:ext>
            </a:extLst>
          </p:cNvPr>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1190099" y="5162460"/>
            <a:ext cx="1343999" cy="265143"/>
          </a:xfrm>
          <a:prstGeom prst="rect">
            <a:avLst/>
          </a:prstGeom>
        </p:spPr>
      </p:pic>
      <p:pic>
        <p:nvPicPr>
          <p:cNvPr id="11" name="Picture 10" descr="\documentclass{article}&#10;\usepackage{amsmath}&#10;\usepackage[margin=0.01in]{geometry}&#10;\pagestyle{empty}&#10;\begin{document}&#10;&#10;$&#10;\begin{bmatrix}&#10;1 &amp;-a_{12} &amp;-a_{13} &amp;-a_{14} \\&#10;-a_{21} &amp;1 &amp;-a_{23} &amp;-a_{24} \\&#10;-a_{31} &amp;-a_{32} &amp;1 &amp;-a_{34} \\&#10;-a_{41} &amp;-a_{42} &amp;-a_{43} &amp;1&#10;\end{bmatrix}&#10;\begin{bmatrix}&#10;rtp_t \\&#10;trolebus_t \\&#10;metrobus_t \\&#10;metro_t&#10;\end{bmatrix}&#10;=&#10;\begin{bmatrix}&#10;a^1_{11} &amp;a^1_{12} &amp;a^1_{13} &amp;a^1_{14} \\&#10;a^1_{21} &amp;a^1_{22} &amp;a^1_{23} &amp;a^1_{24} \\&#10;a^1_{31} &amp;a^1_{32} &amp;a^1_{33} &amp;a^1_{34} \\&#10;a^1_{41} &amp;a^1_{42} &amp;a^1_{43} &amp;a^1_{44}&#10;\end{bmatrix}&#10;\begin{bmatrix}&#10;rtp_{t-1} \\&#10;trolebus_{t-1} \\&#10;metrobus_{t-1} \\&#10;metro_{t-1}&#10;\end{bmatrix}&#10;+...+&#10;\begin{bmatrix}&#10;b_{11} &amp;b_{12} &amp;b_{13} &amp;b_{14} \\&#10;b_{21} &amp;b_{22} &amp;b_{23} &amp;b_{24} \\&#10;b_{31} &amp;b_{32} &amp;b_{33} &amp;b_{34} \\&#10;b_{41} &amp;b_{42} &amp;b_{43} &amp;b_{44}&#10;\end{bmatrix}&#10;\begin{bmatrix}&#10;e_{1,t} \\&#10;e_{2,t} \\&#10;e_{3,t} \\&#10;e_{4,t}&#10;\end{bmatrix}&#10;$&#10;&#10;\end{document}" title="IguanaTex Bitmap Display">
            <a:extLst>
              <a:ext uri="{FF2B5EF4-FFF2-40B4-BE49-F238E27FC236}">
                <a16:creationId xmlns:a16="http://schemas.microsoft.com/office/drawing/2014/main" id="{34770899-852B-6740-E807-EE249A492242}"/>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1196678" y="1787111"/>
            <a:ext cx="9892574" cy="910857"/>
          </a:xfrm>
          <a:prstGeom prst="rect">
            <a:avLst/>
          </a:prstGeom>
        </p:spPr>
      </p:pic>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CB4D1E90-0F76-AA8B-3DAD-B50A7B48B8B4}"/>
                  </a:ext>
                </a:extLst>
              </p:cNvPr>
              <p:cNvSpPr txBox="1"/>
              <p:nvPr/>
            </p:nvSpPr>
            <p:spPr>
              <a:xfrm>
                <a:off x="2143348" y="2697968"/>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oMath>
                  </m:oMathPara>
                </a14:m>
                <a:endParaRPr lang="en-US" b="0" dirty="0"/>
              </a:p>
              <a:p>
                <a:endParaRPr lang="en-US" dirty="0"/>
              </a:p>
            </p:txBody>
          </p:sp>
        </mc:Choice>
        <mc:Fallback xmlns="">
          <p:sp>
            <p:nvSpPr>
              <p:cNvPr id="69" name="TextBox 68">
                <a:extLst>
                  <a:ext uri="{FF2B5EF4-FFF2-40B4-BE49-F238E27FC236}">
                    <a16:creationId xmlns:a16="http://schemas.microsoft.com/office/drawing/2014/main" id="{CB4D1E90-0F76-AA8B-3DAD-B50A7B48B8B4}"/>
                  </a:ext>
                </a:extLst>
              </p:cNvPr>
              <p:cNvSpPr txBox="1">
                <a:spLocks noRot="1" noChangeAspect="1" noMove="1" noResize="1" noEditPoints="1" noAdjustHandles="1" noChangeArrowheads="1" noChangeShapeType="1" noTextEdit="1"/>
              </p:cNvSpPr>
              <p:nvPr/>
            </p:nvSpPr>
            <p:spPr>
              <a:xfrm>
                <a:off x="2143348" y="2697968"/>
                <a:ext cx="457200" cy="646331"/>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0" name="TextBox 69">
                <a:extLst>
                  <a:ext uri="{FF2B5EF4-FFF2-40B4-BE49-F238E27FC236}">
                    <a16:creationId xmlns:a16="http://schemas.microsoft.com/office/drawing/2014/main" id="{3CE6E73F-ED3D-3AD2-7964-D88FBB08EBC7}"/>
                  </a:ext>
                </a:extLst>
              </p:cNvPr>
              <p:cNvSpPr txBox="1"/>
              <p:nvPr/>
            </p:nvSpPr>
            <p:spPr>
              <a:xfrm>
                <a:off x="5748646" y="2697968"/>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1</m:t>
                          </m:r>
                        </m:sub>
                      </m:sSub>
                    </m:oMath>
                  </m:oMathPara>
                </a14:m>
                <a:endParaRPr lang="en-US" b="0" dirty="0"/>
              </a:p>
              <a:p>
                <a:endParaRPr lang="en-US" dirty="0"/>
              </a:p>
            </p:txBody>
          </p:sp>
        </mc:Choice>
        <mc:Fallback xmlns="">
          <p:sp>
            <p:nvSpPr>
              <p:cNvPr id="70" name="TextBox 69">
                <a:extLst>
                  <a:ext uri="{FF2B5EF4-FFF2-40B4-BE49-F238E27FC236}">
                    <a16:creationId xmlns:a16="http://schemas.microsoft.com/office/drawing/2014/main" id="{3CE6E73F-ED3D-3AD2-7964-D88FBB08EBC7}"/>
                  </a:ext>
                </a:extLst>
              </p:cNvPr>
              <p:cNvSpPr txBox="1">
                <a:spLocks noRot="1" noChangeAspect="1" noMove="1" noResize="1" noEditPoints="1" noAdjustHandles="1" noChangeArrowheads="1" noChangeShapeType="1" noTextEdit="1"/>
              </p:cNvSpPr>
              <p:nvPr/>
            </p:nvSpPr>
            <p:spPr>
              <a:xfrm>
                <a:off x="5748646" y="2697968"/>
                <a:ext cx="457200" cy="646331"/>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TextBox 70">
                <a:extLst>
                  <a:ext uri="{FF2B5EF4-FFF2-40B4-BE49-F238E27FC236}">
                    <a16:creationId xmlns:a16="http://schemas.microsoft.com/office/drawing/2014/main" id="{4CF90C98-463F-9CB2-B00F-560139BF36DB}"/>
                  </a:ext>
                </a:extLst>
              </p:cNvPr>
              <p:cNvSpPr txBox="1"/>
              <p:nvPr/>
            </p:nvSpPr>
            <p:spPr>
              <a:xfrm>
                <a:off x="9518886" y="2697966"/>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𝐵</m:t>
                      </m:r>
                    </m:oMath>
                  </m:oMathPara>
                </a14:m>
                <a:endParaRPr lang="en-US" b="0" dirty="0"/>
              </a:p>
              <a:p>
                <a:endParaRPr lang="en-US" dirty="0"/>
              </a:p>
            </p:txBody>
          </p:sp>
        </mc:Choice>
        <mc:Fallback xmlns="">
          <p:sp>
            <p:nvSpPr>
              <p:cNvPr id="71" name="TextBox 70">
                <a:extLst>
                  <a:ext uri="{FF2B5EF4-FFF2-40B4-BE49-F238E27FC236}">
                    <a16:creationId xmlns:a16="http://schemas.microsoft.com/office/drawing/2014/main" id="{4CF90C98-463F-9CB2-B00F-560139BF36DB}"/>
                  </a:ext>
                </a:extLst>
              </p:cNvPr>
              <p:cNvSpPr txBox="1">
                <a:spLocks noRot="1" noChangeAspect="1" noMove="1" noResize="1" noEditPoints="1" noAdjustHandles="1" noChangeArrowheads="1" noChangeShapeType="1" noTextEdit="1"/>
              </p:cNvSpPr>
              <p:nvPr/>
            </p:nvSpPr>
            <p:spPr>
              <a:xfrm>
                <a:off x="9518886" y="2697966"/>
                <a:ext cx="457200" cy="646331"/>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TextBox 71">
                <a:extLst>
                  <a:ext uri="{FF2B5EF4-FFF2-40B4-BE49-F238E27FC236}">
                    <a16:creationId xmlns:a16="http://schemas.microsoft.com/office/drawing/2014/main" id="{D96BD98D-8705-3042-C330-B876539A4993}"/>
                  </a:ext>
                </a:extLst>
              </p:cNvPr>
              <p:cNvSpPr txBox="1"/>
              <p:nvPr/>
            </p:nvSpPr>
            <p:spPr>
              <a:xfrm>
                <a:off x="3945997" y="2697967"/>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𝑡</m:t>
                          </m:r>
                        </m:sub>
                      </m:sSub>
                    </m:oMath>
                  </m:oMathPara>
                </a14:m>
                <a:endParaRPr lang="en-US" b="0" dirty="0"/>
              </a:p>
              <a:p>
                <a:endParaRPr lang="en-US" dirty="0"/>
              </a:p>
            </p:txBody>
          </p:sp>
        </mc:Choice>
        <mc:Fallback xmlns="">
          <p:sp>
            <p:nvSpPr>
              <p:cNvPr id="72" name="TextBox 71">
                <a:extLst>
                  <a:ext uri="{FF2B5EF4-FFF2-40B4-BE49-F238E27FC236}">
                    <a16:creationId xmlns:a16="http://schemas.microsoft.com/office/drawing/2014/main" id="{D96BD98D-8705-3042-C330-B876539A4993}"/>
                  </a:ext>
                </a:extLst>
              </p:cNvPr>
              <p:cNvSpPr txBox="1">
                <a:spLocks noRot="1" noChangeAspect="1" noMove="1" noResize="1" noEditPoints="1" noAdjustHandles="1" noChangeArrowheads="1" noChangeShapeType="1" noTextEdit="1"/>
              </p:cNvSpPr>
              <p:nvPr/>
            </p:nvSpPr>
            <p:spPr>
              <a:xfrm>
                <a:off x="3945997" y="2697967"/>
                <a:ext cx="457200" cy="646331"/>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3" name="TextBox 72">
                <a:extLst>
                  <a:ext uri="{FF2B5EF4-FFF2-40B4-BE49-F238E27FC236}">
                    <a16:creationId xmlns:a16="http://schemas.microsoft.com/office/drawing/2014/main" id="{24ADFB83-8DE6-B9BD-9D21-4872AE0A150B}"/>
                  </a:ext>
                </a:extLst>
              </p:cNvPr>
              <p:cNvSpPr txBox="1"/>
              <p:nvPr/>
            </p:nvSpPr>
            <p:spPr>
              <a:xfrm>
                <a:off x="7268553" y="2697967"/>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𝑡</m:t>
                          </m:r>
                          <m:r>
                            <a:rPr lang="en-US" b="0" i="1" smtClean="0">
                              <a:latin typeface="Cambria Math" panose="02040503050406030204" pitchFamily="18" charset="0"/>
                            </a:rPr>
                            <m:t>−1</m:t>
                          </m:r>
                        </m:sub>
                      </m:sSub>
                    </m:oMath>
                  </m:oMathPara>
                </a14:m>
                <a:endParaRPr lang="en-US" b="0" dirty="0"/>
              </a:p>
              <a:p>
                <a:endParaRPr lang="en-US" dirty="0"/>
              </a:p>
            </p:txBody>
          </p:sp>
        </mc:Choice>
        <mc:Fallback xmlns="">
          <p:sp>
            <p:nvSpPr>
              <p:cNvPr id="73" name="TextBox 72">
                <a:extLst>
                  <a:ext uri="{FF2B5EF4-FFF2-40B4-BE49-F238E27FC236}">
                    <a16:creationId xmlns:a16="http://schemas.microsoft.com/office/drawing/2014/main" id="{24ADFB83-8DE6-B9BD-9D21-4872AE0A150B}"/>
                  </a:ext>
                </a:extLst>
              </p:cNvPr>
              <p:cNvSpPr txBox="1">
                <a:spLocks noRot="1" noChangeAspect="1" noMove="1" noResize="1" noEditPoints="1" noAdjustHandles="1" noChangeArrowheads="1" noChangeShapeType="1" noTextEdit="1"/>
              </p:cNvSpPr>
              <p:nvPr/>
            </p:nvSpPr>
            <p:spPr>
              <a:xfrm>
                <a:off x="7268553" y="2697967"/>
                <a:ext cx="457200" cy="646331"/>
              </a:xfrm>
              <a:prstGeom prst="rect">
                <a:avLst/>
              </a:prstGeom>
              <a:blipFill>
                <a:blip r:embed="rId13"/>
                <a:stretch>
                  <a:fillRect r="-25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4" name="TextBox 73">
                <a:extLst>
                  <a:ext uri="{FF2B5EF4-FFF2-40B4-BE49-F238E27FC236}">
                    <a16:creationId xmlns:a16="http://schemas.microsoft.com/office/drawing/2014/main" id="{30D7301D-F636-62C0-400C-30CC78FD866E}"/>
                  </a:ext>
                </a:extLst>
              </p:cNvPr>
              <p:cNvSpPr txBox="1"/>
              <p:nvPr/>
            </p:nvSpPr>
            <p:spPr>
              <a:xfrm>
                <a:off x="10676076" y="2697967"/>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𝑒</m:t>
                          </m:r>
                        </m:e>
                        <m:sub>
                          <m:r>
                            <a:rPr lang="en-US" b="0" i="1" smtClean="0">
                              <a:latin typeface="Cambria Math" panose="02040503050406030204" pitchFamily="18" charset="0"/>
                            </a:rPr>
                            <m:t>𝑡</m:t>
                          </m:r>
                        </m:sub>
                      </m:sSub>
                    </m:oMath>
                  </m:oMathPara>
                </a14:m>
                <a:endParaRPr lang="en-US" b="0" dirty="0"/>
              </a:p>
              <a:p>
                <a:endParaRPr lang="en-US" dirty="0"/>
              </a:p>
            </p:txBody>
          </p:sp>
        </mc:Choice>
        <mc:Fallback xmlns="">
          <p:sp>
            <p:nvSpPr>
              <p:cNvPr id="74" name="TextBox 73">
                <a:extLst>
                  <a:ext uri="{FF2B5EF4-FFF2-40B4-BE49-F238E27FC236}">
                    <a16:creationId xmlns:a16="http://schemas.microsoft.com/office/drawing/2014/main" id="{30D7301D-F636-62C0-400C-30CC78FD866E}"/>
                  </a:ext>
                </a:extLst>
              </p:cNvPr>
              <p:cNvSpPr txBox="1">
                <a:spLocks noRot="1" noChangeAspect="1" noMove="1" noResize="1" noEditPoints="1" noAdjustHandles="1" noChangeArrowheads="1" noChangeShapeType="1" noTextEdit="1"/>
              </p:cNvSpPr>
              <p:nvPr/>
            </p:nvSpPr>
            <p:spPr>
              <a:xfrm>
                <a:off x="10676076" y="2697967"/>
                <a:ext cx="457200" cy="646331"/>
              </a:xfrm>
              <a:prstGeom prst="rect">
                <a:avLst/>
              </a:prstGeom>
              <a:blipFill>
                <a:blip r:embed="rId14"/>
                <a:stretch>
                  <a:fillRect/>
                </a:stretch>
              </a:blipFill>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1D11B6D9-0DD9-4F5F-15BF-8ED597271429}"/>
              </a:ext>
            </a:extLst>
          </p:cNvPr>
          <p:cNvSpPr/>
          <p:nvPr/>
        </p:nvSpPr>
        <p:spPr>
          <a:xfrm>
            <a:off x="10591108" y="2502105"/>
            <a:ext cx="605357" cy="267410"/>
          </a:xfrm>
          <a:prstGeom prst="roundRect">
            <a:avLst/>
          </a:prstGeom>
          <a:solidFill>
            <a:srgbClr val="024978">
              <a:alpha val="4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029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6"/>
                                        </p:tgtEl>
                                      </p:cBhvr>
                                    </p:animEffect>
                                    <p:set>
                                      <p:cBhvr>
                                        <p:cTn id="38" dur="1" fill="hold">
                                          <p:stCondLst>
                                            <p:cond delay="499"/>
                                          </p:stCondLst>
                                        </p:cTn>
                                        <p:tgtEl>
                                          <p:spTgt spid="1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10"/>
                                        </p:tgtEl>
                                      </p:cBhvr>
                                    </p:animEffect>
                                    <p:set>
                                      <p:cBhvr>
                                        <p:cTn id="47" dur="1" fill="hold">
                                          <p:stCondLst>
                                            <p:cond delay="499"/>
                                          </p:stCondLst>
                                        </p:cTn>
                                        <p:tgtEl>
                                          <p:spTgt spid="10"/>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7"/>
                                        </p:tgtEl>
                                      </p:cBhvr>
                                    </p:animEffect>
                                    <p:set>
                                      <p:cBhvr>
                                        <p:cTn id="5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6" grpId="0"/>
      <p:bldP spid="6" grpId="1"/>
      <p:bldP spid="7" grpId="0"/>
      <p:bldP spid="7" grpId="1"/>
      <p:bldP spid="17" grpId="0" animBg="1"/>
      <p:bldP spid="17"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a:latin typeface="Inter" panose="02000503000000020004" pitchFamily="2" charset="0"/>
                <a:ea typeface="Inter" panose="02000503000000020004" pitchFamily="2" charset="0"/>
                <a:cs typeface="Arial" panose="020B0604020202020204" pitchFamily="34" charset="0"/>
              </a:rPr>
              <a:t>Estimados IVSVAR</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6012E9DF-DF86-2D56-2002-AD0868383C44}"/>
                  </a:ext>
                </a:extLst>
              </p:cNvPr>
              <p:cNvSpPr txBox="1"/>
              <p:nvPr/>
            </p:nvSpPr>
            <p:spPr>
              <a:xfrm>
                <a:off x="2143348" y="2697968"/>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oMath>
                  </m:oMathPara>
                </a14:m>
                <a:endParaRPr lang="en-US" b="0" dirty="0"/>
              </a:p>
              <a:p>
                <a:endParaRPr lang="en-US" dirty="0"/>
              </a:p>
            </p:txBody>
          </p:sp>
        </mc:Choice>
        <mc:Fallback xmlns="">
          <p:sp>
            <p:nvSpPr>
              <p:cNvPr id="12" name="TextBox 11">
                <a:extLst>
                  <a:ext uri="{FF2B5EF4-FFF2-40B4-BE49-F238E27FC236}">
                    <a16:creationId xmlns:a16="http://schemas.microsoft.com/office/drawing/2014/main" id="{6012E9DF-DF86-2D56-2002-AD0868383C44}"/>
                  </a:ext>
                </a:extLst>
              </p:cNvPr>
              <p:cNvSpPr txBox="1">
                <a:spLocks noRot="1" noChangeAspect="1" noMove="1" noResize="1" noEditPoints="1" noAdjustHandles="1" noChangeArrowheads="1" noChangeShapeType="1" noTextEdit="1"/>
              </p:cNvSpPr>
              <p:nvPr/>
            </p:nvSpPr>
            <p:spPr>
              <a:xfrm>
                <a:off x="2143348" y="2697968"/>
                <a:ext cx="457200" cy="646331"/>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4F756A98-4B6F-E851-7751-8606CBCC655A}"/>
                  </a:ext>
                </a:extLst>
              </p:cNvPr>
              <p:cNvSpPr txBox="1"/>
              <p:nvPr/>
            </p:nvSpPr>
            <p:spPr>
              <a:xfrm>
                <a:off x="5748646" y="2697968"/>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1</m:t>
                          </m:r>
                        </m:sub>
                      </m:sSub>
                    </m:oMath>
                  </m:oMathPara>
                </a14:m>
                <a:endParaRPr lang="en-US" b="0" dirty="0"/>
              </a:p>
              <a:p>
                <a:endParaRPr lang="en-US" dirty="0"/>
              </a:p>
            </p:txBody>
          </p:sp>
        </mc:Choice>
        <mc:Fallback xmlns="">
          <p:sp>
            <p:nvSpPr>
              <p:cNvPr id="20" name="TextBox 19">
                <a:extLst>
                  <a:ext uri="{FF2B5EF4-FFF2-40B4-BE49-F238E27FC236}">
                    <a16:creationId xmlns:a16="http://schemas.microsoft.com/office/drawing/2014/main" id="{4F756A98-4B6F-E851-7751-8606CBCC655A}"/>
                  </a:ext>
                </a:extLst>
              </p:cNvPr>
              <p:cNvSpPr txBox="1">
                <a:spLocks noRot="1" noChangeAspect="1" noMove="1" noResize="1" noEditPoints="1" noAdjustHandles="1" noChangeArrowheads="1" noChangeShapeType="1" noTextEdit="1"/>
              </p:cNvSpPr>
              <p:nvPr/>
            </p:nvSpPr>
            <p:spPr>
              <a:xfrm>
                <a:off x="5748646" y="2697968"/>
                <a:ext cx="457200" cy="646331"/>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8A48AFC3-8767-44BD-4203-0232B9FAA508}"/>
                  </a:ext>
                </a:extLst>
              </p:cNvPr>
              <p:cNvSpPr txBox="1"/>
              <p:nvPr/>
            </p:nvSpPr>
            <p:spPr>
              <a:xfrm>
                <a:off x="9518886" y="2697966"/>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𝐵</m:t>
                      </m:r>
                    </m:oMath>
                  </m:oMathPara>
                </a14:m>
                <a:endParaRPr lang="en-US" b="0" dirty="0"/>
              </a:p>
              <a:p>
                <a:endParaRPr lang="en-US" dirty="0"/>
              </a:p>
            </p:txBody>
          </p:sp>
        </mc:Choice>
        <mc:Fallback xmlns="">
          <p:sp>
            <p:nvSpPr>
              <p:cNvPr id="21" name="TextBox 20">
                <a:extLst>
                  <a:ext uri="{FF2B5EF4-FFF2-40B4-BE49-F238E27FC236}">
                    <a16:creationId xmlns:a16="http://schemas.microsoft.com/office/drawing/2014/main" id="{8A48AFC3-8767-44BD-4203-0232B9FAA508}"/>
                  </a:ext>
                </a:extLst>
              </p:cNvPr>
              <p:cNvSpPr txBox="1">
                <a:spLocks noRot="1" noChangeAspect="1" noMove="1" noResize="1" noEditPoints="1" noAdjustHandles="1" noChangeArrowheads="1" noChangeShapeType="1" noTextEdit="1"/>
              </p:cNvSpPr>
              <p:nvPr/>
            </p:nvSpPr>
            <p:spPr>
              <a:xfrm>
                <a:off x="9518886" y="2697966"/>
                <a:ext cx="457200" cy="646331"/>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2EFBFE60-76E2-DD68-5B10-9A44B074A0D7}"/>
                  </a:ext>
                </a:extLst>
              </p:cNvPr>
              <p:cNvSpPr txBox="1"/>
              <p:nvPr/>
            </p:nvSpPr>
            <p:spPr>
              <a:xfrm>
                <a:off x="3945997" y="2697967"/>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𝑡</m:t>
                          </m:r>
                        </m:sub>
                      </m:sSub>
                    </m:oMath>
                  </m:oMathPara>
                </a14:m>
                <a:endParaRPr lang="en-US" b="0" dirty="0"/>
              </a:p>
              <a:p>
                <a:endParaRPr lang="en-US" dirty="0"/>
              </a:p>
            </p:txBody>
          </p:sp>
        </mc:Choice>
        <mc:Fallback xmlns="">
          <p:sp>
            <p:nvSpPr>
              <p:cNvPr id="22" name="TextBox 21">
                <a:extLst>
                  <a:ext uri="{FF2B5EF4-FFF2-40B4-BE49-F238E27FC236}">
                    <a16:creationId xmlns:a16="http://schemas.microsoft.com/office/drawing/2014/main" id="{2EFBFE60-76E2-DD68-5B10-9A44B074A0D7}"/>
                  </a:ext>
                </a:extLst>
              </p:cNvPr>
              <p:cNvSpPr txBox="1">
                <a:spLocks noRot="1" noChangeAspect="1" noMove="1" noResize="1" noEditPoints="1" noAdjustHandles="1" noChangeArrowheads="1" noChangeShapeType="1" noTextEdit="1"/>
              </p:cNvSpPr>
              <p:nvPr/>
            </p:nvSpPr>
            <p:spPr>
              <a:xfrm>
                <a:off x="3945997" y="2697967"/>
                <a:ext cx="457200" cy="646331"/>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415130C5-9952-75BC-A1F8-D4FE949C7453}"/>
                  </a:ext>
                </a:extLst>
              </p:cNvPr>
              <p:cNvSpPr txBox="1"/>
              <p:nvPr/>
            </p:nvSpPr>
            <p:spPr>
              <a:xfrm>
                <a:off x="7268553" y="2697967"/>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𝑡</m:t>
                          </m:r>
                          <m:r>
                            <a:rPr lang="en-US" b="0" i="1" smtClean="0">
                              <a:latin typeface="Cambria Math" panose="02040503050406030204" pitchFamily="18" charset="0"/>
                            </a:rPr>
                            <m:t>−1</m:t>
                          </m:r>
                        </m:sub>
                      </m:sSub>
                    </m:oMath>
                  </m:oMathPara>
                </a14:m>
                <a:endParaRPr lang="en-US" b="0" dirty="0"/>
              </a:p>
              <a:p>
                <a:endParaRPr lang="en-US" dirty="0"/>
              </a:p>
            </p:txBody>
          </p:sp>
        </mc:Choice>
        <mc:Fallback xmlns="">
          <p:sp>
            <p:nvSpPr>
              <p:cNvPr id="23" name="TextBox 22">
                <a:extLst>
                  <a:ext uri="{FF2B5EF4-FFF2-40B4-BE49-F238E27FC236}">
                    <a16:creationId xmlns:a16="http://schemas.microsoft.com/office/drawing/2014/main" id="{415130C5-9952-75BC-A1F8-D4FE949C7453}"/>
                  </a:ext>
                </a:extLst>
              </p:cNvPr>
              <p:cNvSpPr txBox="1">
                <a:spLocks noRot="1" noChangeAspect="1" noMove="1" noResize="1" noEditPoints="1" noAdjustHandles="1" noChangeArrowheads="1" noChangeShapeType="1" noTextEdit="1"/>
              </p:cNvSpPr>
              <p:nvPr/>
            </p:nvSpPr>
            <p:spPr>
              <a:xfrm>
                <a:off x="7268553" y="2697967"/>
                <a:ext cx="457200" cy="646331"/>
              </a:xfrm>
              <a:prstGeom prst="rect">
                <a:avLst/>
              </a:prstGeom>
              <a:blipFill>
                <a:blip r:embed="rId9"/>
                <a:stretch>
                  <a:fillRect r="-25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C6520D03-666D-C5E1-D5D4-824429D7D3CF}"/>
                  </a:ext>
                </a:extLst>
              </p:cNvPr>
              <p:cNvSpPr txBox="1"/>
              <p:nvPr/>
            </p:nvSpPr>
            <p:spPr>
              <a:xfrm>
                <a:off x="10676076" y="2697967"/>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𝑒</m:t>
                          </m:r>
                        </m:e>
                        <m:sub>
                          <m:r>
                            <a:rPr lang="en-US" b="0" i="1" smtClean="0">
                              <a:latin typeface="Cambria Math" panose="02040503050406030204" pitchFamily="18" charset="0"/>
                            </a:rPr>
                            <m:t>𝑡</m:t>
                          </m:r>
                        </m:sub>
                      </m:sSub>
                    </m:oMath>
                  </m:oMathPara>
                </a14:m>
                <a:endParaRPr lang="en-US" b="0" dirty="0"/>
              </a:p>
              <a:p>
                <a:endParaRPr lang="en-US" dirty="0"/>
              </a:p>
            </p:txBody>
          </p:sp>
        </mc:Choice>
        <mc:Fallback xmlns="">
          <p:sp>
            <p:nvSpPr>
              <p:cNvPr id="24" name="TextBox 23">
                <a:extLst>
                  <a:ext uri="{FF2B5EF4-FFF2-40B4-BE49-F238E27FC236}">
                    <a16:creationId xmlns:a16="http://schemas.microsoft.com/office/drawing/2014/main" id="{C6520D03-666D-C5E1-D5D4-824429D7D3CF}"/>
                  </a:ext>
                </a:extLst>
              </p:cNvPr>
              <p:cNvSpPr txBox="1">
                <a:spLocks noRot="1" noChangeAspect="1" noMove="1" noResize="1" noEditPoints="1" noAdjustHandles="1" noChangeArrowheads="1" noChangeShapeType="1" noTextEdit="1"/>
              </p:cNvSpPr>
              <p:nvPr/>
            </p:nvSpPr>
            <p:spPr>
              <a:xfrm>
                <a:off x="10676076" y="2697967"/>
                <a:ext cx="457200" cy="646331"/>
              </a:xfrm>
              <a:prstGeom prst="rect">
                <a:avLst/>
              </a:prstGeom>
              <a:blipFill>
                <a:blip r:embed="rId10"/>
                <a:stretch>
                  <a:fillRect/>
                </a:stretch>
              </a:blipFill>
            </p:spPr>
            <p:txBody>
              <a:bodyPr/>
              <a:lstStyle/>
              <a:p>
                <a:r>
                  <a:rPr lang="en-US">
                    <a:noFill/>
                  </a:rPr>
                  <a:t> </a:t>
                </a:r>
              </a:p>
            </p:txBody>
          </p:sp>
        </mc:Fallback>
      </mc:AlternateContent>
      <p:pic>
        <p:nvPicPr>
          <p:cNvPr id="7" name="Picture 6" descr="\documentclass{article}&#10;\usepackage{amsmath}&#10;\usepackage[margin=0.01in]{geometry}&#10;\pagestyle{empty}&#10;\begin{document}&#10;&#10;$&#10;\begin{bmatrix}&#10;1 &amp;-a_{12} &amp;-a_{13} &amp;-a_{14} \\&#10;-a_{21} &amp;1 &amp;-a_{23} &amp;-a_{24} \\&#10;-a_{31} &amp;-a_{32} &amp;1 &amp;-a_{34} \\&#10;-a_{41} &amp;-a_{42} &amp;-a_{43} &amp;1&#10;\end{bmatrix}&#10;\begin{bmatrix}&#10;rtp_t \\&#10;trolebus_t \\&#10;metrobus_t \\&#10;metro_t&#10;\end{bmatrix}&#10;=&#10;\begin{bmatrix}&#10;a^1_{11} &amp;a^1_{12} &amp;a^1_{13} &amp;a^1_{14} \\&#10;a^1_{21} &amp;a^1_{22} &amp;a^1_{23} &amp;a^1_{24} \\&#10;a^1_{31} &amp;a^1_{32} &amp;a^1_{33} &amp;a^1_{34} \\&#10;a^1_{41} &amp;a^1_{42} &amp;a^1_{43} &amp;a^1_{44}&#10;\end{bmatrix}&#10;\begin{bmatrix}&#10;rtp_{t-1} \\&#10;trolebus_{t-1} \\&#10;metrobus_{t-1} \\&#10;metro_{t-1}&#10;\end{bmatrix}&#10;+...+&#10;\begin{bmatrix}&#10;b_{11} &amp;b_{12} &amp;b_{13} &amp;b_{14} \\&#10;b_{21} &amp;b_{22} &amp;b_{23} &amp;b_{24} \\&#10;b_{31} &amp;b_{32} &amp;b_{33} &amp;b_{34} \\&#10;b_{41} &amp;b_{42} &amp;b_{43} &amp;b_{44}&#10;\end{bmatrix}&#10;\begin{bmatrix}&#10;e_{1,t} \\&#10;e_{2,t} \\&#10;e_{3,t} \\&#10;e_{4,t}&#10;\end{bmatrix}&#10;$&#10;&#10;\end{document}" title="IguanaTex Bitmap Display">
            <a:extLst>
              <a:ext uri="{FF2B5EF4-FFF2-40B4-BE49-F238E27FC236}">
                <a16:creationId xmlns:a16="http://schemas.microsoft.com/office/drawing/2014/main" id="{E77334A0-F6D2-59E0-1C79-B489F3EA3E2D}"/>
              </a:ext>
            </a:extLst>
          </p:cNvPr>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1196680" y="1787110"/>
            <a:ext cx="9893150" cy="912918"/>
          </a:xfrm>
          <a:prstGeom prst="rect">
            <a:avLst/>
          </a:prstGeom>
        </p:spPr>
      </p:pic>
      <p:sp>
        <p:nvSpPr>
          <p:cNvPr id="6" name="Rectangle: Rounded Corners 5">
            <a:extLst>
              <a:ext uri="{FF2B5EF4-FFF2-40B4-BE49-F238E27FC236}">
                <a16:creationId xmlns:a16="http://schemas.microsoft.com/office/drawing/2014/main" id="{34C4ECD2-CB88-2C23-E50B-693B42FB0F7B}"/>
              </a:ext>
            </a:extLst>
          </p:cNvPr>
          <p:cNvSpPr/>
          <p:nvPr/>
        </p:nvSpPr>
        <p:spPr>
          <a:xfrm>
            <a:off x="10158412" y="1609795"/>
            <a:ext cx="404467" cy="1233417"/>
          </a:xfrm>
          <a:prstGeom prst="roundRect">
            <a:avLst/>
          </a:prstGeom>
          <a:solidFill>
            <a:srgbClr val="024978">
              <a:alpha val="4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1756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Nuestro instrumento</a:t>
            </a:r>
          </a:p>
        </p:txBody>
      </p:sp>
      <p:sp>
        <p:nvSpPr>
          <p:cNvPr id="3" name="TextBox 2">
            <a:extLst>
              <a:ext uri="{FF2B5EF4-FFF2-40B4-BE49-F238E27FC236}">
                <a16:creationId xmlns:a16="http://schemas.microsoft.com/office/drawing/2014/main" id="{8489828B-8B40-2BD3-C1D4-F7F6F1FBB9FC}"/>
              </a:ext>
            </a:extLst>
          </p:cNvPr>
          <p:cNvSpPr txBox="1"/>
          <p:nvPr/>
        </p:nvSpPr>
        <p:spPr>
          <a:xfrm>
            <a:off x="4326089" y="3540161"/>
            <a:ext cx="7160456" cy="461665"/>
          </a:xfrm>
          <a:prstGeom prst="rect">
            <a:avLst/>
          </a:prstGeom>
          <a:noFill/>
        </p:spPr>
        <p:txBody>
          <a:bodyPr wrap="square" rtlCol="0">
            <a:spAutoFit/>
          </a:bodyPr>
          <a:lstStyle/>
          <a:p>
            <a:r>
              <a:rPr lang="es-MX" sz="2400" dirty="0">
                <a:latin typeface="Inter" panose="02000503000000020004" pitchFamily="2" charset="0"/>
                <a:ea typeface="Inter" panose="02000503000000020004" pitchFamily="2" charset="0"/>
                <a:cs typeface="Arial" panose="020B0604020202020204" pitchFamily="34" charset="0"/>
              </a:rPr>
              <a:t>Correlacionado con el error del Metro? Sí!</a:t>
            </a:r>
          </a:p>
        </p:txBody>
      </p:sp>
      <p:sp>
        <p:nvSpPr>
          <p:cNvPr id="4" name="TextBox 3">
            <a:extLst>
              <a:ext uri="{FF2B5EF4-FFF2-40B4-BE49-F238E27FC236}">
                <a16:creationId xmlns:a16="http://schemas.microsoft.com/office/drawing/2014/main" id="{557CC4FF-74FD-188C-4884-7C23DDDBEBAB}"/>
              </a:ext>
            </a:extLst>
          </p:cNvPr>
          <p:cNvSpPr txBox="1"/>
          <p:nvPr/>
        </p:nvSpPr>
        <p:spPr>
          <a:xfrm>
            <a:off x="999600" y="3541352"/>
            <a:ext cx="2815316" cy="369332"/>
          </a:xfrm>
          <a:prstGeom prst="rect">
            <a:avLst/>
          </a:prstGeom>
          <a:noFill/>
        </p:spPr>
        <p:txBody>
          <a:bodyPr wrap="square" rtlCol="0">
            <a:spAutoFit/>
          </a:bodyPr>
          <a:lstStyle/>
          <a:p>
            <a:r>
              <a:rPr lang="es-MX" dirty="0">
                <a:solidFill>
                  <a:schemeClr val="accent6"/>
                </a:solidFill>
                <a:latin typeface="Inter" panose="02000503000000020004" pitchFamily="2" charset="0"/>
                <a:ea typeface="Inter" panose="02000503000000020004" pitchFamily="2" charset="0"/>
                <a:cs typeface="Arial" panose="020B0604020202020204" pitchFamily="34" charset="0"/>
              </a:rPr>
              <a:t>Supuesto de relevancia</a:t>
            </a:r>
          </a:p>
        </p:txBody>
      </p:sp>
      <p:sp>
        <p:nvSpPr>
          <p:cNvPr id="6" name="TextBox 5">
            <a:extLst>
              <a:ext uri="{FF2B5EF4-FFF2-40B4-BE49-F238E27FC236}">
                <a16:creationId xmlns:a16="http://schemas.microsoft.com/office/drawing/2014/main" id="{1664952D-13BE-3551-7903-F67CCE885A67}"/>
              </a:ext>
            </a:extLst>
          </p:cNvPr>
          <p:cNvSpPr txBox="1"/>
          <p:nvPr/>
        </p:nvSpPr>
        <p:spPr>
          <a:xfrm>
            <a:off x="4326089" y="4751686"/>
            <a:ext cx="7160456" cy="461665"/>
          </a:xfrm>
          <a:prstGeom prst="rect">
            <a:avLst/>
          </a:prstGeom>
          <a:noFill/>
        </p:spPr>
        <p:txBody>
          <a:bodyPr wrap="square" rtlCol="0">
            <a:spAutoFit/>
          </a:bodyPr>
          <a:lstStyle/>
          <a:p>
            <a:r>
              <a:rPr lang="es-MX" sz="2400" dirty="0">
                <a:latin typeface="Inter" panose="02000503000000020004" pitchFamily="2" charset="0"/>
                <a:ea typeface="Inter" panose="02000503000000020004" pitchFamily="2" charset="0"/>
                <a:cs typeface="Arial" panose="020B0604020202020204" pitchFamily="34" charset="0"/>
              </a:rPr>
              <a:t>Correlacionado con los demás errores? No!</a:t>
            </a:r>
          </a:p>
        </p:txBody>
      </p:sp>
      <p:sp>
        <p:nvSpPr>
          <p:cNvPr id="7" name="TextBox 6">
            <a:extLst>
              <a:ext uri="{FF2B5EF4-FFF2-40B4-BE49-F238E27FC236}">
                <a16:creationId xmlns:a16="http://schemas.microsoft.com/office/drawing/2014/main" id="{9032B235-F954-F395-8238-4D110B0A6B51}"/>
              </a:ext>
            </a:extLst>
          </p:cNvPr>
          <p:cNvSpPr txBox="1"/>
          <p:nvPr/>
        </p:nvSpPr>
        <p:spPr>
          <a:xfrm>
            <a:off x="999600" y="4752877"/>
            <a:ext cx="3031626" cy="369332"/>
          </a:xfrm>
          <a:prstGeom prst="rect">
            <a:avLst/>
          </a:prstGeom>
          <a:noFill/>
        </p:spPr>
        <p:txBody>
          <a:bodyPr wrap="square" rtlCol="0">
            <a:spAutoFit/>
          </a:bodyPr>
          <a:lstStyle/>
          <a:p>
            <a:r>
              <a:rPr lang="es-MX" dirty="0">
                <a:solidFill>
                  <a:schemeClr val="accent6"/>
                </a:solidFill>
                <a:latin typeface="Inter" panose="02000503000000020004" pitchFamily="2" charset="0"/>
                <a:ea typeface="Inter" panose="02000503000000020004" pitchFamily="2" charset="0"/>
                <a:cs typeface="Arial" panose="020B0604020202020204" pitchFamily="34" charset="0"/>
              </a:rPr>
              <a:t>Supuesto de </a:t>
            </a:r>
            <a:r>
              <a:rPr lang="es-MX" dirty="0" err="1">
                <a:solidFill>
                  <a:schemeClr val="accent6"/>
                </a:solidFill>
                <a:latin typeface="Inter" panose="02000503000000020004" pitchFamily="2" charset="0"/>
                <a:ea typeface="Inter" panose="02000503000000020004" pitchFamily="2" charset="0"/>
                <a:cs typeface="Arial" panose="020B0604020202020204" pitchFamily="34" charset="0"/>
              </a:rPr>
              <a:t>exogeneidad</a:t>
            </a:r>
            <a:endParaRPr lang="es-MX" dirty="0">
              <a:solidFill>
                <a:schemeClr val="accent6"/>
              </a:solidFill>
              <a:latin typeface="Inter" panose="02000503000000020004" pitchFamily="2" charset="0"/>
              <a:ea typeface="Inter" panose="02000503000000020004" pitchFamily="2" charset="0"/>
              <a:cs typeface="Arial" panose="020B0604020202020204" pitchFamily="34" charset="0"/>
            </a:endParaRPr>
          </a:p>
        </p:txBody>
      </p:sp>
      <p:sp>
        <p:nvSpPr>
          <p:cNvPr id="2" name="TextBox 1">
            <a:extLst>
              <a:ext uri="{FF2B5EF4-FFF2-40B4-BE49-F238E27FC236}">
                <a16:creationId xmlns:a16="http://schemas.microsoft.com/office/drawing/2014/main" id="{0662D064-D156-4643-9B35-85F82E910964}"/>
              </a:ext>
            </a:extLst>
          </p:cNvPr>
          <p:cNvSpPr txBox="1"/>
          <p:nvPr/>
        </p:nvSpPr>
        <p:spPr>
          <a:xfrm>
            <a:off x="4779402" y="2004875"/>
            <a:ext cx="2211333" cy="461665"/>
          </a:xfrm>
          <a:prstGeom prst="rect">
            <a:avLst/>
          </a:prstGeom>
          <a:noFill/>
        </p:spPr>
        <p:txBody>
          <a:bodyPr wrap="square" rtlCol="0">
            <a:spAutoFit/>
          </a:bodyPr>
          <a:lstStyle/>
          <a:p>
            <a:pPr algn="ctr"/>
            <a:r>
              <a:rPr lang="es-MX" sz="2400" dirty="0" err="1">
                <a:latin typeface="Consolas" panose="020B0609020204030204" pitchFamily="49" charset="0"/>
                <a:ea typeface="Inter" panose="02000503000000020004" pitchFamily="2" charset="0"/>
                <a:cs typeface="Arial" panose="020B0604020202020204" pitchFamily="34" charset="0"/>
              </a:rPr>
              <a:t>cerrado_mtro</a:t>
            </a:r>
            <a:endParaRPr lang="es-MX" sz="2400" dirty="0">
              <a:latin typeface="Consolas" panose="020B0609020204030204" pitchFamily="49" charset="0"/>
              <a:ea typeface="Inter" panose="02000503000000020004" pitchFamily="2" charset="0"/>
              <a:cs typeface="Arial" panose="020B0604020202020204" pitchFamily="34" charset="0"/>
            </a:endParaRPr>
          </a:p>
        </p:txBody>
      </p:sp>
    </p:spTree>
    <p:extLst>
      <p:ext uri="{BB962C8B-B14F-4D97-AF65-F5344CB8AC3E}">
        <p14:creationId xmlns:p14="http://schemas.microsoft.com/office/powerpoint/2010/main" val="92822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2796065" y="2779615"/>
            <a:ext cx="859342" cy="338554"/>
          </a:xfrm>
          <a:prstGeom prst="rect">
            <a:avLst/>
          </a:prstGeom>
          <a:noFill/>
        </p:spPr>
        <p:txBody>
          <a:bodyPr wrap="square" rtlCol="0">
            <a:spAutoFit/>
          </a:bodyPr>
          <a:lstStyle/>
          <a:p>
            <a:pPr algn="ctr"/>
            <a:r>
              <a:rPr lang="en-US" sz="1600" b="1" dirty="0">
                <a:latin typeface="Inter" panose="02000503000000020004" pitchFamily="2" charset="0"/>
                <a:ea typeface="Inter" panose="02000503000000020004" pitchFamily="2" charset="0"/>
                <a:cs typeface="Arial" panose="020B0604020202020204" pitchFamily="34" charset="0"/>
              </a:rPr>
              <a:t>Metro</a:t>
            </a:r>
          </a:p>
        </p:txBody>
      </p:sp>
      <p:pic>
        <p:nvPicPr>
          <p:cNvPr id="14" name="Picture 13">
            <a:extLst>
              <a:ext uri="{FF2B5EF4-FFF2-40B4-BE49-F238E27FC236}">
                <a16:creationId xmlns:a16="http://schemas.microsoft.com/office/drawing/2014/main" id="{DDBC6F94-0C8C-8DB7-100B-49D14382050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5000" contrast="15000"/>
                    </a14:imgEffect>
                  </a14:imgLayer>
                </a14:imgProps>
              </a:ext>
              <a:ext uri="{28A0092B-C50C-407E-A947-70E740481C1C}">
                <a14:useLocalDpi xmlns:a14="http://schemas.microsoft.com/office/drawing/2010/main" val="0"/>
              </a:ext>
            </a:extLst>
          </a:blip>
          <a:stretch>
            <a:fillRect/>
          </a:stretch>
        </p:blipFill>
        <p:spPr>
          <a:xfrm>
            <a:off x="835067" y="935460"/>
            <a:ext cx="2625181" cy="17511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a:extLst>
              <a:ext uri="{FF2B5EF4-FFF2-40B4-BE49-F238E27FC236}">
                <a16:creationId xmlns:a16="http://schemas.microsoft.com/office/drawing/2014/main" id="{0084B54E-C8C5-B5F2-50A0-9E2AB73421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4348" y="935461"/>
            <a:ext cx="1788275" cy="2287963"/>
          </a:xfrm>
          <a:prstGeom prst="rect">
            <a:avLst/>
          </a:prstGeom>
        </p:spPr>
      </p:pic>
      <p:pic>
        <p:nvPicPr>
          <p:cNvPr id="2" name="Picture 1">
            <a:extLst>
              <a:ext uri="{FF2B5EF4-FFF2-40B4-BE49-F238E27FC236}">
                <a16:creationId xmlns:a16="http://schemas.microsoft.com/office/drawing/2014/main" id="{DCBD72F5-A709-6C13-3D8D-6FF56141D2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51021" y="935460"/>
            <a:ext cx="2975096" cy="167349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3">
            <a:extLst>
              <a:ext uri="{FF2B5EF4-FFF2-40B4-BE49-F238E27FC236}">
                <a16:creationId xmlns:a16="http://schemas.microsoft.com/office/drawing/2014/main" id="{7E5B6E80-CDBA-1355-1940-8181005109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01017" y="956938"/>
            <a:ext cx="2036872" cy="2266486"/>
          </a:xfrm>
          <a:prstGeom prst="rect">
            <a:avLst/>
          </a:prstGeom>
        </p:spPr>
      </p:pic>
      <p:sp>
        <p:nvSpPr>
          <p:cNvPr id="5" name="TextBox 4">
            <a:extLst>
              <a:ext uri="{FF2B5EF4-FFF2-40B4-BE49-F238E27FC236}">
                <a16:creationId xmlns:a16="http://schemas.microsoft.com/office/drawing/2014/main" id="{4D8D627F-5302-5B72-FEA5-4B3766ED708D}"/>
              </a:ext>
            </a:extLst>
          </p:cNvPr>
          <p:cNvSpPr txBox="1"/>
          <p:nvPr/>
        </p:nvSpPr>
        <p:spPr>
          <a:xfrm>
            <a:off x="7915173" y="2779615"/>
            <a:ext cx="1202516" cy="338554"/>
          </a:xfrm>
          <a:prstGeom prst="rect">
            <a:avLst/>
          </a:prstGeom>
          <a:noFill/>
        </p:spPr>
        <p:txBody>
          <a:bodyPr wrap="square" rtlCol="0">
            <a:spAutoFit/>
          </a:bodyPr>
          <a:lstStyle/>
          <a:p>
            <a:pPr algn="ctr"/>
            <a:r>
              <a:rPr lang="en-US" sz="1600" b="1" dirty="0">
                <a:latin typeface="Inter" panose="02000503000000020004" pitchFamily="2" charset="0"/>
                <a:ea typeface="Inter" panose="02000503000000020004" pitchFamily="2" charset="0"/>
                <a:cs typeface="Arial" panose="020B0604020202020204" pitchFamily="34" charset="0"/>
              </a:rPr>
              <a:t>Metrobus</a:t>
            </a:r>
          </a:p>
        </p:txBody>
      </p:sp>
      <p:pic>
        <p:nvPicPr>
          <p:cNvPr id="6" name="Picture 5">
            <a:extLst>
              <a:ext uri="{FF2B5EF4-FFF2-40B4-BE49-F238E27FC236}">
                <a16:creationId xmlns:a16="http://schemas.microsoft.com/office/drawing/2014/main" id="{C47A0CE8-4BBF-F0DE-54CC-86B7ACBD2A4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40086" y="3684843"/>
            <a:ext cx="1842343" cy="1985669"/>
          </a:xfrm>
          <a:prstGeom prst="rect">
            <a:avLst/>
          </a:prstGeom>
        </p:spPr>
      </p:pic>
      <p:pic>
        <p:nvPicPr>
          <p:cNvPr id="7" name="Picture 6">
            <a:extLst>
              <a:ext uri="{FF2B5EF4-FFF2-40B4-BE49-F238E27FC236}">
                <a16:creationId xmlns:a16="http://schemas.microsoft.com/office/drawing/2014/main" id="{55032BD3-7C2C-7A8C-110B-D8BAFFC35733}"/>
              </a:ext>
            </a:extLst>
          </p:cNvPr>
          <p:cNvPicPr>
            <a:picLocks noChangeAspect="1"/>
          </p:cNvPicPr>
          <p:nvPr/>
        </p:nvPicPr>
        <p:blipFill rotWithShape="1">
          <a:blip r:embed="rId9">
            <a:extLst>
              <a:ext uri="{BEBA8EAE-BF5A-486C-A8C5-ECC9F3942E4B}">
                <a14:imgProps xmlns:a14="http://schemas.microsoft.com/office/drawing/2010/main">
                  <a14:imgLayer r:embed="rId10">
                    <a14:imgEffect>
                      <a14:brightnessContrast bright="37000" contrast="10000"/>
                    </a14:imgEffect>
                  </a14:imgLayer>
                </a14:imgProps>
              </a:ext>
              <a:ext uri="{28A0092B-C50C-407E-A947-70E740481C1C}">
                <a14:useLocalDpi xmlns:a14="http://schemas.microsoft.com/office/drawing/2010/main" val="0"/>
              </a:ext>
            </a:extLst>
          </a:blip>
          <a:srcRect l="16114" t="19639"/>
          <a:stretch/>
        </p:blipFill>
        <p:spPr>
          <a:xfrm>
            <a:off x="805468" y="3664216"/>
            <a:ext cx="2746235" cy="17511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TextBox 8">
            <a:extLst>
              <a:ext uri="{FF2B5EF4-FFF2-40B4-BE49-F238E27FC236}">
                <a16:creationId xmlns:a16="http://schemas.microsoft.com/office/drawing/2014/main" id="{1AC07D65-6F2F-6A53-7E75-209926255981}"/>
              </a:ext>
            </a:extLst>
          </p:cNvPr>
          <p:cNvSpPr txBox="1"/>
          <p:nvPr/>
        </p:nvSpPr>
        <p:spPr>
          <a:xfrm>
            <a:off x="2624478" y="5583985"/>
            <a:ext cx="1202516" cy="338554"/>
          </a:xfrm>
          <a:prstGeom prst="rect">
            <a:avLst/>
          </a:prstGeom>
          <a:noFill/>
        </p:spPr>
        <p:txBody>
          <a:bodyPr wrap="square" rtlCol="0">
            <a:spAutoFit/>
          </a:bodyPr>
          <a:lstStyle/>
          <a:p>
            <a:pPr algn="ctr"/>
            <a:r>
              <a:rPr lang="en-US" sz="1600" b="1" dirty="0" err="1">
                <a:latin typeface="Inter" panose="02000503000000020004" pitchFamily="2" charset="0"/>
                <a:ea typeface="Inter" panose="02000503000000020004" pitchFamily="2" charset="0"/>
                <a:cs typeface="Arial" panose="020B0604020202020204" pitchFamily="34" charset="0"/>
              </a:rPr>
              <a:t>Trolebus</a:t>
            </a:r>
            <a:endParaRPr lang="en-US" sz="1600" b="1" dirty="0">
              <a:latin typeface="Inter" panose="02000503000000020004" pitchFamily="2" charset="0"/>
              <a:ea typeface="Inter" panose="02000503000000020004" pitchFamily="2" charset="0"/>
              <a:cs typeface="Arial" panose="020B0604020202020204" pitchFamily="34" charset="0"/>
            </a:endParaRPr>
          </a:p>
        </p:txBody>
      </p:sp>
      <p:pic>
        <p:nvPicPr>
          <p:cNvPr id="10" name="Picture 9">
            <a:extLst>
              <a:ext uri="{FF2B5EF4-FFF2-40B4-BE49-F238E27FC236}">
                <a16:creationId xmlns:a16="http://schemas.microsoft.com/office/drawing/2014/main" id="{B4B158C3-2CD4-BD48-75F3-5BBE4D13B0C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306509" y="3758327"/>
            <a:ext cx="1907299" cy="1955923"/>
          </a:xfrm>
          <a:prstGeom prst="rect">
            <a:avLst/>
          </a:prstGeom>
        </p:spPr>
      </p:pic>
      <p:pic>
        <p:nvPicPr>
          <p:cNvPr id="11" name="Picture 10">
            <a:extLst>
              <a:ext uri="{FF2B5EF4-FFF2-40B4-BE49-F238E27FC236}">
                <a16:creationId xmlns:a16="http://schemas.microsoft.com/office/drawing/2014/main" id="{1B905FDE-2078-5C42-D201-F9D67F9CD1D7}"/>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contrast="16000"/>
                    </a14:imgEffect>
                  </a14:imgLayer>
                </a14:imgProps>
              </a:ext>
              <a:ext uri="{28A0092B-C50C-407E-A947-70E740481C1C}">
                <a14:useLocalDpi xmlns:a14="http://schemas.microsoft.com/office/drawing/2010/main" val="0"/>
              </a:ext>
            </a:extLst>
          </a:blip>
          <a:srcRect r="18604"/>
          <a:stretch/>
        </p:blipFill>
        <p:spPr>
          <a:xfrm>
            <a:off x="6170811" y="3620951"/>
            <a:ext cx="2946877" cy="17157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2" name="TextBox 11">
            <a:extLst>
              <a:ext uri="{FF2B5EF4-FFF2-40B4-BE49-F238E27FC236}">
                <a16:creationId xmlns:a16="http://schemas.microsoft.com/office/drawing/2014/main" id="{F2409E96-2C38-880B-E308-221C548D152E}"/>
              </a:ext>
            </a:extLst>
          </p:cNvPr>
          <p:cNvSpPr txBox="1"/>
          <p:nvPr/>
        </p:nvSpPr>
        <p:spPr>
          <a:xfrm>
            <a:off x="7915173" y="5565160"/>
            <a:ext cx="1202516" cy="338554"/>
          </a:xfrm>
          <a:prstGeom prst="rect">
            <a:avLst/>
          </a:prstGeom>
          <a:noFill/>
        </p:spPr>
        <p:txBody>
          <a:bodyPr wrap="square" rtlCol="0">
            <a:spAutoFit/>
          </a:bodyPr>
          <a:lstStyle/>
          <a:p>
            <a:pPr algn="ctr"/>
            <a:r>
              <a:rPr lang="en-US" sz="1600" b="1" dirty="0" err="1">
                <a:latin typeface="Inter" panose="02000503000000020004" pitchFamily="2" charset="0"/>
                <a:ea typeface="Inter" panose="02000503000000020004" pitchFamily="2" charset="0"/>
                <a:cs typeface="Arial" panose="020B0604020202020204" pitchFamily="34" charset="0"/>
              </a:rPr>
              <a:t>RTP</a:t>
            </a:r>
            <a:endParaRPr lang="en-US" sz="1600" b="1" dirty="0">
              <a:latin typeface="Inter" panose="02000503000000020004" pitchFamily="2" charset="0"/>
              <a:ea typeface="Inter" panose="02000503000000020004" pitchFamily="2" charset="0"/>
              <a:cs typeface="Arial" panose="020B0604020202020204" pitchFamily="34" charset="0"/>
            </a:endParaRPr>
          </a:p>
        </p:txBody>
      </p:sp>
    </p:spTree>
    <p:extLst>
      <p:ext uri="{BB962C8B-B14F-4D97-AF65-F5344CB8AC3E}">
        <p14:creationId xmlns:p14="http://schemas.microsoft.com/office/powerpoint/2010/main" val="30111423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Ejemplo IVSVAR: un instrumento</a:t>
            </a:r>
          </a:p>
        </p:txBody>
      </p:sp>
      <p:sp>
        <p:nvSpPr>
          <p:cNvPr id="3" name="TextBox 2">
            <a:extLst>
              <a:ext uri="{FF2B5EF4-FFF2-40B4-BE49-F238E27FC236}">
                <a16:creationId xmlns:a16="http://schemas.microsoft.com/office/drawing/2014/main" id="{5EEE6F7C-9A81-99B1-EF8B-6D5E44EA5B8A}"/>
              </a:ext>
            </a:extLst>
          </p:cNvPr>
          <p:cNvSpPr txBox="1"/>
          <p:nvPr/>
        </p:nvSpPr>
        <p:spPr>
          <a:xfrm>
            <a:off x="6795840" y="1580735"/>
            <a:ext cx="4626142" cy="3785652"/>
          </a:xfrm>
          <a:prstGeom prst="rect">
            <a:avLst/>
          </a:prstGeom>
          <a:solidFill>
            <a:schemeClr val="bg2"/>
          </a:solidFill>
        </p:spPr>
        <p:txBody>
          <a:bodyPr wrap="square" rtlCol="0">
            <a:spAutoFit/>
          </a:bodyPr>
          <a:lstStyle/>
          <a:p>
            <a:r>
              <a:rPr lang="en-US" sz="1600" dirty="0">
                <a:latin typeface="Consolas" panose="020B0609020204030204" pitchFamily="49" charset="0"/>
              </a:rPr>
              <a:t>. </a:t>
            </a:r>
            <a:r>
              <a:rPr lang="en-US" sz="1600" dirty="0" err="1">
                <a:latin typeface="Consolas" panose="020B0609020204030204" pitchFamily="49" charset="0"/>
              </a:rPr>
              <a:t>ivsvar</a:t>
            </a:r>
            <a:r>
              <a:rPr lang="en-US" sz="1600" dirty="0">
                <a:latin typeface="Consolas" panose="020B0609020204030204" pitchFamily="49" charset="0"/>
              </a:rPr>
              <a:t> </a:t>
            </a:r>
            <a:r>
              <a:rPr lang="en-US" sz="1600" dirty="0" err="1">
                <a:latin typeface="Consolas" panose="020B0609020204030204" pitchFamily="49" charset="0"/>
              </a:rPr>
              <a:t>gmm</a:t>
            </a:r>
            <a:r>
              <a:rPr lang="en-US" sz="1600" dirty="0">
                <a:latin typeface="Consolas" panose="020B0609020204030204" pitchFamily="49" charset="0"/>
              </a:rPr>
              <a:t> </a:t>
            </a:r>
            <a:r>
              <a:rPr lang="en-US" sz="1600" dirty="0" err="1">
                <a:latin typeface="Consolas" panose="020B0609020204030204" pitchFamily="49" charset="0"/>
              </a:rPr>
              <a:t>d_rtp</a:t>
            </a:r>
            <a:r>
              <a:rPr lang="en-US" sz="1600" dirty="0">
                <a:latin typeface="Consolas" panose="020B0609020204030204" pitchFamily="49" charset="0"/>
              </a:rPr>
              <a:t> </a:t>
            </a:r>
            <a:r>
              <a:rPr lang="en-US" sz="1600" dirty="0" err="1">
                <a:latin typeface="Consolas" panose="020B0609020204030204" pitchFamily="49" charset="0"/>
              </a:rPr>
              <a:t>d_trolebus</a:t>
            </a:r>
            <a:r>
              <a:rPr lang="en-US" sz="1600" dirty="0">
                <a:latin typeface="Consolas" panose="020B0609020204030204" pitchFamily="49" charset="0"/>
              </a:rPr>
              <a:t> </a:t>
            </a:r>
            <a:r>
              <a:rPr lang="en-US" sz="1600" dirty="0" err="1">
                <a:latin typeface="Consolas" panose="020B0609020204030204" pitchFamily="49" charset="0"/>
              </a:rPr>
              <a:t>d_metrobus</a:t>
            </a:r>
            <a:r>
              <a:rPr lang="en-US" sz="1600" dirty="0">
                <a:latin typeface="Consolas" panose="020B0609020204030204" pitchFamily="49" charset="0"/>
              </a:rPr>
              <a:t> (</a:t>
            </a:r>
            <a:r>
              <a:rPr lang="en-US" sz="1600" dirty="0" err="1">
                <a:latin typeface="Consolas" panose="020B0609020204030204" pitchFamily="49" charset="0"/>
              </a:rPr>
              <a:t>d_metro</a:t>
            </a:r>
            <a:r>
              <a:rPr lang="en-US" sz="1600" dirty="0">
                <a:latin typeface="Consolas" panose="020B0609020204030204" pitchFamily="49" charset="0"/>
              </a:rPr>
              <a:t> = </a:t>
            </a:r>
            <a:r>
              <a:rPr lang="en-US" sz="1600" dirty="0" err="1">
                <a:latin typeface="Consolas" panose="020B0609020204030204" pitchFamily="49" charset="0"/>
              </a:rPr>
              <a:t>cerrado_mtro</a:t>
            </a:r>
            <a:r>
              <a:rPr lang="en-US" sz="1600" dirty="0">
                <a:latin typeface="Consolas" panose="020B0609020204030204" pitchFamily="49" charset="0"/>
              </a:rPr>
              <a:t>), lags(1 2) </a:t>
            </a:r>
            <a:r>
              <a:rPr lang="en-US" sz="1600" dirty="0" err="1">
                <a:latin typeface="Consolas" panose="020B0609020204030204" pitchFamily="49" charset="0"/>
              </a:rPr>
              <a:t>norescale</a:t>
            </a:r>
            <a:endParaRPr lang="nb-NO" sz="1600" dirty="0">
              <a:latin typeface="Consolas" panose="020B0609020204030204" pitchFamily="49" charset="0"/>
            </a:endParaRPr>
          </a:p>
          <a:p>
            <a:endParaRPr lang="nb-NO" sz="1600" dirty="0">
              <a:latin typeface="Consolas" panose="020B0609020204030204" pitchFamily="49" charset="0"/>
            </a:endParaRPr>
          </a:p>
          <a:p>
            <a:endParaRPr lang="it-IT" sz="1600" dirty="0">
              <a:latin typeface="Consolas" panose="020B0609020204030204" pitchFamily="49" charset="0"/>
            </a:endParaRPr>
          </a:p>
          <a:p>
            <a:endParaRPr lang="it-IT"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pic>
        <p:nvPicPr>
          <p:cNvPr id="4" name="Picture 3">
            <a:extLst>
              <a:ext uri="{FF2B5EF4-FFF2-40B4-BE49-F238E27FC236}">
                <a16:creationId xmlns:a16="http://schemas.microsoft.com/office/drawing/2014/main" id="{E99E0B54-2C6C-752C-E15F-0B363605EFDD}"/>
              </a:ext>
            </a:extLst>
          </p:cNvPr>
          <p:cNvPicPr>
            <a:picLocks noChangeAspect="1"/>
          </p:cNvPicPr>
          <p:nvPr/>
        </p:nvPicPr>
        <p:blipFill>
          <a:blip r:embed="rId3"/>
          <a:stretch>
            <a:fillRect/>
          </a:stretch>
        </p:blipFill>
        <p:spPr>
          <a:xfrm>
            <a:off x="487276" y="1580735"/>
            <a:ext cx="5669727" cy="3111186"/>
          </a:xfrm>
          <a:prstGeom prst="rect">
            <a:avLst/>
          </a:prstGeom>
        </p:spPr>
      </p:pic>
    </p:spTree>
    <p:extLst>
      <p:ext uri="{BB962C8B-B14F-4D97-AF65-F5344CB8AC3E}">
        <p14:creationId xmlns:p14="http://schemas.microsoft.com/office/powerpoint/2010/main" val="19627998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Ejemplo IVSVAR: un instrumento (sin </a:t>
            </a:r>
            <a:r>
              <a:rPr lang="es-MX" sz="2400" dirty="0" err="1">
                <a:latin typeface="Consolas" panose="020B0609020204030204" pitchFamily="49" charset="0"/>
                <a:ea typeface="Inter" panose="02000503000000020004" pitchFamily="2" charset="0"/>
                <a:cs typeface="Arial" panose="020B0604020202020204" pitchFamily="34" charset="0"/>
              </a:rPr>
              <a:t>norescale</a:t>
            </a:r>
            <a:r>
              <a:rPr lang="es-MX" sz="2400" b="1" dirty="0">
                <a:latin typeface="Inter" panose="02000503000000020004" pitchFamily="2" charset="0"/>
                <a:ea typeface="Inter" panose="02000503000000020004" pitchFamily="2" charset="0"/>
                <a:cs typeface="Arial" panose="020B0604020202020204" pitchFamily="34" charset="0"/>
              </a:rPr>
              <a:t>)</a:t>
            </a:r>
          </a:p>
        </p:txBody>
      </p:sp>
      <p:sp>
        <p:nvSpPr>
          <p:cNvPr id="3" name="TextBox 2">
            <a:extLst>
              <a:ext uri="{FF2B5EF4-FFF2-40B4-BE49-F238E27FC236}">
                <a16:creationId xmlns:a16="http://schemas.microsoft.com/office/drawing/2014/main" id="{5EEE6F7C-9A81-99B1-EF8B-6D5E44EA5B8A}"/>
              </a:ext>
            </a:extLst>
          </p:cNvPr>
          <p:cNvSpPr txBox="1"/>
          <p:nvPr/>
        </p:nvSpPr>
        <p:spPr>
          <a:xfrm>
            <a:off x="6795840" y="1580735"/>
            <a:ext cx="4626142" cy="3539430"/>
          </a:xfrm>
          <a:prstGeom prst="rect">
            <a:avLst/>
          </a:prstGeom>
          <a:solidFill>
            <a:schemeClr val="bg2"/>
          </a:solidFill>
        </p:spPr>
        <p:txBody>
          <a:bodyPr wrap="square" rtlCol="0">
            <a:spAutoFit/>
          </a:bodyPr>
          <a:lstStyle/>
          <a:p>
            <a:r>
              <a:rPr lang="en-US" sz="1600" dirty="0">
                <a:latin typeface="Consolas" panose="020B0609020204030204" pitchFamily="49" charset="0"/>
              </a:rPr>
              <a:t>. </a:t>
            </a:r>
            <a:r>
              <a:rPr lang="en-US" sz="1600" dirty="0" err="1">
                <a:latin typeface="Consolas" panose="020B0609020204030204" pitchFamily="49" charset="0"/>
              </a:rPr>
              <a:t>ivsvar</a:t>
            </a:r>
            <a:r>
              <a:rPr lang="en-US" sz="1600" dirty="0">
                <a:latin typeface="Consolas" panose="020B0609020204030204" pitchFamily="49" charset="0"/>
              </a:rPr>
              <a:t> </a:t>
            </a:r>
            <a:r>
              <a:rPr lang="en-US" sz="1600" dirty="0" err="1">
                <a:latin typeface="Consolas" panose="020B0609020204030204" pitchFamily="49" charset="0"/>
              </a:rPr>
              <a:t>gmm</a:t>
            </a:r>
            <a:r>
              <a:rPr lang="en-US" sz="1600" dirty="0">
                <a:latin typeface="Consolas" panose="020B0609020204030204" pitchFamily="49" charset="0"/>
              </a:rPr>
              <a:t> </a:t>
            </a:r>
            <a:r>
              <a:rPr lang="en-US" sz="1600" dirty="0" err="1">
                <a:latin typeface="Consolas" panose="020B0609020204030204" pitchFamily="49" charset="0"/>
              </a:rPr>
              <a:t>d_rtp</a:t>
            </a:r>
            <a:r>
              <a:rPr lang="en-US" sz="1600" dirty="0">
                <a:latin typeface="Consolas" panose="020B0609020204030204" pitchFamily="49" charset="0"/>
              </a:rPr>
              <a:t> </a:t>
            </a:r>
            <a:r>
              <a:rPr lang="en-US" sz="1600" dirty="0" err="1">
                <a:latin typeface="Consolas" panose="020B0609020204030204" pitchFamily="49" charset="0"/>
              </a:rPr>
              <a:t>d_trolebus</a:t>
            </a:r>
            <a:r>
              <a:rPr lang="en-US" sz="1600" dirty="0">
                <a:latin typeface="Consolas" panose="020B0609020204030204" pitchFamily="49" charset="0"/>
              </a:rPr>
              <a:t> </a:t>
            </a:r>
            <a:r>
              <a:rPr lang="en-US" sz="1600" dirty="0" err="1">
                <a:latin typeface="Consolas" panose="020B0609020204030204" pitchFamily="49" charset="0"/>
              </a:rPr>
              <a:t>d_metrobus</a:t>
            </a:r>
            <a:r>
              <a:rPr lang="en-US" sz="1600" dirty="0">
                <a:latin typeface="Consolas" panose="020B0609020204030204" pitchFamily="49" charset="0"/>
              </a:rPr>
              <a:t> (</a:t>
            </a:r>
            <a:r>
              <a:rPr lang="en-US" sz="1600" dirty="0" err="1">
                <a:latin typeface="Consolas" panose="020B0609020204030204" pitchFamily="49" charset="0"/>
              </a:rPr>
              <a:t>d_metro</a:t>
            </a:r>
            <a:r>
              <a:rPr lang="en-US" sz="1600" dirty="0">
                <a:latin typeface="Consolas" panose="020B0609020204030204" pitchFamily="49" charset="0"/>
              </a:rPr>
              <a:t> = </a:t>
            </a:r>
            <a:r>
              <a:rPr lang="en-US" sz="1600" dirty="0" err="1">
                <a:latin typeface="Consolas" panose="020B0609020204030204" pitchFamily="49" charset="0"/>
              </a:rPr>
              <a:t>cerrado_mtro</a:t>
            </a:r>
            <a:r>
              <a:rPr lang="en-US" sz="1600" dirty="0">
                <a:latin typeface="Consolas" panose="020B0609020204030204" pitchFamily="49" charset="0"/>
              </a:rPr>
              <a:t>), lags(1 2)</a:t>
            </a:r>
            <a:endParaRPr lang="nb-NO" sz="1600" dirty="0">
              <a:latin typeface="Consolas" panose="020B0609020204030204" pitchFamily="49" charset="0"/>
            </a:endParaRPr>
          </a:p>
          <a:p>
            <a:endParaRPr lang="it-IT" sz="1600" dirty="0">
              <a:latin typeface="Consolas" panose="020B0609020204030204" pitchFamily="49" charset="0"/>
            </a:endParaRPr>
          </a:p>
          <a:p>
            <a:endParaRPr lang="it-IT"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pic>
        <p:nvPicPr>
          <p:cNvPr id="5" name="Picture 4">
            <a:extLst>
              <a:ext uri="{FF2B5EF4-FFF2-40B4-BE49-F238E27FC236}">
                <a16:creationId xmlns:a16="http://schemas.microsoft.com/office/drawing/2014/main" id="{768FF747-B508-1B1C-560E-F2235A695C1B}"/>
              </a:ext>
            </a:extLst>
          </p:cNvPr>
          <p:cNvPicPr>
            <a:picLocks noChangeAspect="1"/>
          </p:cNvPicPr>
          <p:nvPr/>
        </p:nvPicPr>
        <p:blipFill>
          <a:blip r:embed="rId3"/>
          <a:stretch>
            <a:fillRect/>
          </a:stretch>
        </p:blipFill>
        <p:spPr>
          <a:xfrm>
            <a:off x="487276" y="1580735"/>
            <a:ext cx="5608724" cy="3249820"/>
          </a:xfrm>
          <a:prstGeom prst="rect">
            <a:avLst/>
          </a:prstGeom>
        </p:spPr>
      </p:pic>
    </p:spTree>
    <p:extLst>
      <p:ext uri="{BB962C8B-B14F-4D97-AF65-F5344CB8AC3E}">
        <p14:creationId xmlns:p14="http://schemas.microsoft.com/office/powerpoint/2010/main" val="41037284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Ejemplo IVSVAR: dos instrumentos</a:t>
            </a:r>
          </a:p>
        </p:txBody>
      </p:sp>
      <p:pic>
        <p:nvPicPr>
          <p:cNvPr id="17" name="Picture 16" descr="\documentclass{article}&#10;\usepackage{amsmath}&#10;\usepackage[margin=0.01in]{geometry}&#10;\pagestyle{empty}&#10;\begin{document}&#10;&#10;$&#10;\begin{bmatrix}&#10;cerrado\_mtro_t \\&#10;cerrado\_mbus_t&#10;\end{bmatrix}&#10;=&#10;\begin{bmatrix}&#10;p_{11} &amp; 0 \\&#10;0 &amp; p_{22}&#10;\end{bmatrix}&#10;\begin{bmatrix}&#10;e_{4,t} \\&#10;e_{3,t}&#10;\end{bmatrix}&#10;+&#10;\begin{bmatrix}&#10;w_{1,t} \\&#10;w_{2,t}&#10;\end{bmatrix}&#10;$&#10;&#10;\end{document}" title="IguanaTex Bitmap Display">
            <a:extLst>
              <a:ext uri="{FF2B5EF4-FFF2-40B4-BE49-F238E27FC236}">
                <a16:creationId xmlns:a16="http://schemas.microsoft.com/office/drawing/2014/main" id="{F760DD7B-C5A8-AFBD-DF4E-17365C708E2D}"/>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2189130" y="2951435"/>
            <a:ext cx="7813736" cy="955129"/>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3DB3F7C2-2AA5-CDD0-52DA-1A12325AF3E2}"/>
                  </a:ext>
                </a:extLst>
              </p:cNvPr>
              <p:cNvSpPr txBox="1"/>
              <p:nvPr/>
            </p:nvSpPr>
            <p:spPr>
              <a:xfrm>
                <a:off x="6266399" y="4005905"/>
                <a:ext cx="4572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3600" b="0" i="1" dirty="0" smtClean="0">
                          <a:latin typeface="Cambria Math" panose="02040503050406030204" pitchFamily="18" charset="0"/>
                        </a:rPr>
                        <m:t>𝑃</m:t>
                      </m:r>
                    </m:oMath>
                  </m:oMathPara>
                </a14:m>
                <a:endParaRPr lang="en-US" sz="3600" dirty="0"/>
              </a:p>
            </p:txBody>
          </p:sp>
        </mc:Choice>
        <mc:Fallback xmlns="">
          <p:sp>
            <p:nvSpPr>
              <p:cNvPr id="11" name="TextBox 10">
                <a:extLst>
                  <a:ext uri="{FF2B5EF4-FFF2-40B4-BE49-F238E27FC236}">
                    <a16:creationId xmlns:a16="http://schemas.microsoft.com/office/drawing/2014/main" id="{3DB3F7C2-2AA5-CDD0-52DA-1A12325AF3E2}"/>
                  </a:ext>
                </a:extLst>
              </p:cNvPr>
              <p:cNvSpPr txBox="1">
                <a:spLocks noRot="1" noChangeAspect="1" noMove="1" noResize="1" noEditPoints="1" noAdjustHandles="1" noChangeArrowheads="1" noChangeShapeType="1" noTextEdit="1"/>
              </p:cNvSpPr>
              <p:nvPr/>
            </p:nvSpPr>
            <p:spPr>
              <a:xfrm>
                <a:off x="6266399" y="4005905"/>
                <a:ext cx="457200" cy="646331"/>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974198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Ejemplo IVSVAR: dos instrumentos</a:t>
            </a:r>
          </a:p>
        </p:txBody>
      </p:sp>
      <p:sp>
        <p:nvSpPr>
          <p:cNvPr id="3" name="TextBox 2">
            <a:extLst>
              <a:ext uri="{FF2B5EF4-FFF2-40B4-BE49-F238E27FC236}">
                <a16:creationId xmlns:a16="http://schemas.microsoft.com/office/drawing/2014/main" id="{5EEE6F7C-9A81-99B1-EF8B-6D5E44EA5B8A}"/>
              </a:ext>
            </a:extLst>
          </p:cNvPr>
          <p:cNvSpPr txBox="1"/>
          <p:nvPr/>
        </p:nvSpPr>
        <p:spPr>
          <a:xfrm>
            <a:off x="6795840" y="1580735"/>
            <a:ext cx="4626142" cy="4031873"/>
          </a:xfrm>
          <a:prstGeom prst="rect">
            <a:avLst/>
          </a:prstGeom>
          <a:solidFill>
            <a:schemeClr val="bg2"/>
          </a:solidFill>
        </p:spPr>
        <p:txBody>
          <a:bodyPr wrap="square" rtlCol="0">
            <a:spAutoFit/>
          </a:bodyPr>
          <a:lstStyle/>
          <a:p>
            <a:r>
              <a:rPr lang="en-US" sz="1600" dirty="0">
                <a:latin typeface="Consolas" panose="020B0609020204030204" pitchFamily="49" charset="0"/>
              </a:rPr>
              <a:t>. matrix P = (.,0\0,.)  </a:t>
            </a:r>
          </a:p>
          <a:p>
            <a:endParaRPr lang="en-US" sz="1600" dirty="0">
              <a:latin typeface="Consolas" panose="020B0609020204030204" pitchFamily="49" charset="0"/>
            </a:endParaRPr>
          </a:p>
          <a:p>
            <a:r>
              <a:rPr lang="en-US" sz="1600" dirty="0">
                <a:latin typeface="Consolas" panose="020B0609020204030204" pitchFamily="49" charset="0"/>
              </a:rPr>
              <a:t>. </a:t>
            </a:r>
            <a:r>
              <a:rPr lang="en-US" sz="1600" dirty="0" err="1">
                <a:latin typeface="Consolas" panose="020B0609020204030204" pitchFamily="49" charset="0"/>
              </a:rPr>
              <a:t>ivsvar</a:t>
            </a:r>
            <a:r>
              <a:rPr lang="en-US" sz="1600" dirty="0">
                <a:latin typeface="Consolas" panose="020B0609020204030204" pitchFamily="49" charset="0"/>
              </a:rPr>
              <a:t> </a:t>
            </a:r>
            <a:r>
              <a:rPr lang="en-US" sz="1600" dirty="0" err="1">
                <a:latin typeface="Consolas" panose="020B0609020204030204" pitchFamily="49" charset="0"/>
              </a:rPr>
              <a:t>mdist</a:t>
            </a:r>
            <a:r>
              <a:rPr lang="en-US" sz="1600" dirty="0">
                <a:latin typeface="Consolas" panose="020B0609020204030204" pitchFamily="49" charset="0"/>
              </a:rPr>
              <a:t> </a:t>
            </a:r>
            <a:r>
              <a:rPr lang="en-US" sz="1600" dirty="0" err="1">
                <a:latin typeface="Consolas" panose="020B0609020204030204" pitchFamily="49" charset="0"/>
              </a:rPr>
              <a:t>d_rtp</a:t>
            </a:r>
            <a:r>
              <a:rPr lang="en-US" sz="1600" dirty="0">
                <a:latin typeface="Consolas" panose="020B0609020204030204" pitchFamily="49" charset="0"/>
              </a:rPr>
              <a:t> </a:t>
            </a:r>
            <a:r>
              <a:rPr lang="en-US" sz="1600" dirty="0" err="1">
                <a:latin typeface="Consolas" panose="020B0609020204030204" pitchFamily="49" charset="0"/>
              </a:rPr>
              <a:t>d_trolebus</a:t>
            </a:r>
            <a:r>
              <a:rPr lang="en-US" sz="1600" dirty="0">
                <a:latin typeface="Consolas" panose="020B0609020204030204" pitchFamily="49" charset="0"/>
              </a:rPr>
              <a:t> (</a:t>
            </a:r>
            <a:r>
              <a:rPr lang="en-US" sz="1600" dirty="0" err="1">
                <a:latin typeface="Consolas" panose="020B0609020204030204" pitchFamily="49" charset="0"/>
              </a:rPr>
              <a:t>d_metro</a:t>
            </a:r>
            <a:r>
              <a:rPr lang="en-US" sz="1600" dirty="0">
                <a:latin typeface="Consolas" panose="020B0609020204030204" pitchFamily="49" charset="0"/>
              </a:rPr>
              <a:t> </a:t>
            </a:r>
            <a:r>
              <a:rPr lang="en-US" sz="1600" dirty="0" err="1">
                <a:latin typeface="Consolas" panose="020B0609020204030204" pitchFamily="49" charset="0"/>
              </a:rPr>
              <a:t>d_metrobus</a:t>
            </a:r>
            <a:r>
              <a:rPr lang="en-US" sz="1600" dirty="0">
                <a:latin typeface="Consolas" panose="020B0609020204030204" pitchFamily="49" charset="0"/>
              </a:rPr>
              <a:t> = </a:t>
            </a:r>
            <a:r>
              <a:rPr lang="en-US" sz="1600" dirty="0" err="1">
                <a:latin typeface="Consolas" panose="020B0609020204030204" pitchFamily="49" charset="0"/>
              </a:rPr>
              <a:t>cerrado_mtro</a:t>
            </a:r>
            <a:r>
              <a:rPr lang="en-US" sz="1600" dirty="0">
                <a:latin typeface="Consolas" panose="020B0609020204030204" pitchFamily="49" charset="0"/>
              </a:rPr>
              <a:t> </a:t>
            </a:r>
            <a:r>
              <a:rPr lang="en-US" sz="1600" dirty="0" err="1">
                <a:latin typeface="Consolas" panose="020B0609020204030204" pitchFamily="49" charset="0"/>
              </a:rPr>
              <a:t>cerrado_mbus</a:t>
            </a:r>
            <a:r>
              <a:rPr lang="en-US" sz="1600" dirty="0">
                <a:latin typeface="Consolas" panose="020B0609020204030204" pitchFamily="49" charset="0"/>
              </a:rPr>
              <a:t>), lags(1 2) </a:t>
            </a:r>
            <a:r>
              <a:rPr lang="en-US" sz="1600" dirty="0" err="1">
                <a:latin typeface="Consolas" panose="020B0609020204030204" pitchFamily="49" charset="0"/>
              </a:rPr>
              <a:t>peq</a:t>
            </a:r>
            <a:r>
              <a:rPr lang="en-US" sz="1600" dirty="0">
                <a:latin typeface="Consolas" panose="020B0609020204030204" pitchFamily="49" charset="0"/>
              </a:rPr>
              <a:t>(P)</a:t>
            </a:r>
            <a:endParaRPr lang="nb-NO" sz="1600" dirty="0">
              <a:latin typeface="Consolas" panose="020B0609020204030204" pitchFamily="49" charset="0"/>
            </a:endParaRPr>
          </a:p>
          <a:p>
            <a:endParaRPr lang="it-IT" sz="1600" dirty="0">
              <a:latin typeface="Consolas" panose="020B0609020204030204" pitchFamily="49" charset="0"/>
            </a:endParaRPr>
          </a:p>
          <a:p>
            <a:endParaRPr lang="it-IT"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pic>
        <p:nvPicPr>
          <p:cNvPr id="6" name="Picture 5">
            <a:extLst>
              <a:ext uri="{FF2B5EF4-FFF2-40B4-BE49-F238E27FC236}">
                <a16:creationId xmlns:a16="http://schemas.microsoft.com/office/drawing/2014/main" id="{70C5B175-628D-6A1C-15AF-883B57851F9D}"/>
              </a:ext>
            </a:extLst>
          </p:cNvPr>
          <p:cNvPicPr>
            <a:picLocks noChangeAspect="1"/>
          </p:cNvPicPr>
          <p:nvPr/>
        </p:nvPicPr>
        <p:blipFill>
          <a:blip r:embed="rId3"/>
          <a:stretch>
            <a:fillRect/>
          </a:stretch>
        </p:blipFill>
        <p:spPr>
          <a:xfrm>
            <a:off x="487277" y="1580736"/>
            <a:ext cx="4223619" cy="4519880"/>
          </a:xfrm>
          <a:prstGeom prst="rect">
            <a:avLst/>
          </a:prstGeom>
        </p:spPr>
      </p:pic>
    </p:spTree>
    <p:extLst>
      <p:ext uri="{BB962C8B-B14F-4D97-AF65-F5344CB8AC3E}">
        <p14:creationId xmlns:p14="http://schemas.microsoft.com/office/powerpoint/2010/main" val="10478748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16C1DE-719F-6D83-36B8-47A3CE29870B}"/>
              </a:ext>
            </a:extLst>
          </p:cNvPr>
          <p:cNvSpPr txBox="1"/>
          <p:nvPr/>
        </p:nvSpPr>
        <p:spPr>
          <a:xfrm>
            <a:off x="0" y="4289257"/>
            <a:ext cx="12189461" cy="1200329"/>
          </a:xfrm>
          <a:prstGeom prst="rect">
            <a:avLst/>
          </a:prstGeom>
          <a:noFill/>
        </p:spPr>
        <p:txBody>
          <a:bodyPr wrap="square" rtlCol="0">
            <a:spAutoFit/>
          </a:bodyPr>
          <a:lstStyle/>
          <a:p>
            <a:pPr algn="ctr"/>
            <a:r>
              <a:rPr lang="es-MX" sz="3600" b="1" dirty="0">
                <a:latin typeface="Inter" panose="02000503000000020004" pitchFamily="2" charset="0"/>
                <a:ea typeface="Inter" panose="02000503000000020004" pitchFamily="2" charset="0"/>
                <a:cs typeface="Arial" panose="020B0604020202020204" pitchFamily="34" charset="0"/>
              </a:rPr>
              <a:t>Parte III. Funciones Impulso-Respuesta por Proyección Lineal</a:t>
            </a:r>
          </a:p>
        </p:txBody>
      </p:sp>
    </p:spTree>
    <p:extLst>
      <p:ext uri="{BB962C8B-B14F-4D97-AF65-F5344CB8AC3E}">
        <p14:creationId xmlns:p14="http://schemas.microsoft.com/office/powerpoint/2010/main" val="41392141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SVAR: Trazando los efectos de un choque</a:t>
            </a:r>
          </a:p>
        </p:txBody>
      </p:sp>
      <p:pic>
        <p:nvPicPr>
          <p:cNvPr id="3" name="Picture 2" descr="\documentclass{standalone}&#10;\usepackage{amsmath}&#10;\usepackage[margin=0.01in]{geometry}&#10;\pagestyle{empty}&#10;\begin{document}&#10;&#10;$&#10;\begin{bmatrix}&#10;rtp_{t} \\&#10;trolebus_{t} \\&#10;metrobus_{t} \\&#10;metro_{t}&#10;\end{bmatrix}&#10;=&#10;\begin{bmatrix}&#10; a^{inv}_{11} &amp; a^{inv}_{12} &amp; a^{inv}_{13} &amp; a^{inv}_{14} \\&#10; a^{inv}_{21} &amp; a^{inv}_{22} &amp; a^{inv}_{23} &amp; a^{inv}_{24} \\&#10; a^{inv}_{31} &amp; a^{inv}_{32} &amp; a^{inv}_{33} &amp; a^{inv}_{34} \\&#10; a^{inv}_{41} &amp; a^{inv}_{42} &amp; a^{inv}_{43} &amp; a^{inv}_{44}&#10;\end{bmatrix}&#10;\begin{bmatrix}&#10;a^1_{11} &amp;a^1_{12} &amp;a^1_{13} &amp;a^1_{14} \\&#10;a^1_{21} &amp;a^1_{22} &amp;a^1_{23} &amp;a^1_{24} \\&#10;a^1_{31} &amp;a^1_{32} &amp;a^1_{33} &amp;a^1_{34} \\&#10;a^1_{41} &amp;a^1_{42} &amp;a^1_{43} &amp;a^1_{44}&#10;\end{bmatrix}&#10;\begin{bmatrix}&#10;rtp_{t-1} \\&#10;trolebus_{t-1} \\&#10;metrobus_{t-1} \\&#10;metro_{t-1}&#10;\end{bmatrix}&#10;+&#10;\begin{bmatrix}&#10; a^{inv}_{11} &amp; a^{inv}_{12} &amp; a^{inv}_{13} &amp; a^{inv}_{14} \\&#10; a^{inv}_{21} &amp; a^{inv}_{22} &amp; a^{inv}_{23} &amp; a^{inv}_{24} \\&#10; a^{inv}_{31} &amp; a^{inv}_{32} &amp; a^{inv}_{33} &amp; a^{inv}_{34} \\&#10; a^{inv}_{41} &amp; a^{inv}_{42} &amp; a^{inv}_{43} &amp; a^{inv}_{44}&#10;\end{bmatrix}&#10;\begin{bmatrix}&#10;a^2_{11} &amp;a^2_{12} &amp;a^2_{13} &amp;a^2_{14} \\&#10;a^2_{21} &amp;a^2_{22} &amp;a^2_{23} &amp;a^2_{24} \\&#10;a^2_{31} &amp;a^2_{32} &amp;a^2_{33} &amp;a^2_{34} \\&#10;a^2_{41} &amp;a^2_{42} &amp;a^2_{43} &amp;a^2_{44}&#10;\end{bmatrix}&#10;\begin{bmatrix}&#10;rtp_{t-2} \\&#10;trolebus_{t-2} \\&#10;metrobus_{t-2} \\&#10;metro_{t-2}&#10;\end{bmatrix}&#10;+&#10;\begin{bmatrix}&#10; a^{inv}_{11} &amp; a^{inv}_{12} &amp; a^{inv}_{13} &amp; a^{inv}_{14} \\&#10; a^{inv}_{21} &amp; a^{inv}_{22} &amp; a^{inv}_{23} &amp; a^{inv}_{24} \\&#10; a^{inv}_{31} &amp; a^{inv}_{32} &amp; a^{inv}_{33} &amp; a^{inv}_{34} \\&#10; a^{inv}_{41} &amp; a^{inv}_{42} &amp; a^{inv}_{43} &amp; a^{inv}_{44}&#10;\end{bmatrix}&#10;\begin{bmatrix}&#10;b_{11} &amp;b_{12} &amp;b_{13} &amp;b_{14} \\&#10;b_{21} &amp;b_{22} &amp;b_{23} &amp;b_{24} \\&#10;b_{31} &amp;b_{32} &amp;b_{33} &amp;b_{34} \\&#10;b_{41} &amp;b_{42} &amp;b_{43} &amp;b_{44}&#10;\end{bmatrix}&#10;\begin{bmatrix}&#10;e_{1,t} \\&#10;e_{2,t} \\&#10;e_{3,t} \\&#10;e_{4,t}&#10;\end{bmatrix}&#10;$&#10;&#10;\end{document}" title="IguanaTex Bitmap Display">
            <a:extLst>
              <a:ext uri="{FF2B5EF4-FFF2-40B4-BE49-F238E27FC236}">
                <a16:creationId xmlns:a16="http://schemas.microsoft.com/office/drawing/2014/main" id="{1C87D7BC-EFB7-E614-1832-680D476877F2}"/>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301253" y="1880658"/>
            <a:ext cx="11576815" cy="618025"/>
          </a:xfrm>
          <a:prstGeom prst="rect">
            <a:avLst/>
          </a:prstGeom>
        </p:spPr>
      </p:pic>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E2696524-3124-50BD-5898-FC08E7569D4D}"/>
                  </a:ext>
                </a:extLst>
              </p:cNvPr>
              <p:cNvSpPr txBox="1"/>
              <p:nvPr/>
            </p:nvSpPr>
            <p:spPr>
              <a:xfrm>
                <a:off x="1696793" y="1403682"/>
                <a:ext cx="4572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−1</m:t>
                          </m:r>
                        </m:sup>
                      </m:sSup>
                    </m:oMath>
                  </m:oMathPara>
                </a14:m>
                <a:endParaRPr lang="en-US" dirty="0"/>
              </a:p>
            </p:txBody>
          </p:sp>
        </mc:Choice>
        <mc:Fallback xmlns="">
          <p:sp>
            <p:nvSpPr>
              <p:cNvPr id="31" name="TextBox 30">
                <a:extLst>
                  <a:ext uri="{FF2B5EF4-FFF2-40B4-BE49-F238E27FC236}">
                    <a16:creationId xmlns:a16="http://schemas.microsoft.com/office/drawing/2014/main" id="{E2696524-3124-50BD-5898-FC08E7569D4D}"/>
                  </a:ext>
                </a:extLst>
              </p:cNvPr>
              <p:cNvSpPr txBox="1">
                <a:spLocks noRot="1" noChangeAspect="1" noMove="1" noResize="1" noEditPoints="1" noAdjustHandles="1" noChangeArrowheads="1" noChangeShapeType="1" noTextEdit="1"/>
              </p:cNvSpPr>
              <p:nvPr/>
            </p:nvSpPr>
            <p:spPr>
              <a:xfrm>
                <a:off x="1696793" y="1403682"/>
                <a:ext cx="457200" cy="369332"/>
              </a:xfrm>
              <a:prstGeom prst="rect">
                <a:avLst/>
              </a:prstGeom>
              <a:blipFill>
                <a:blip r:embed="rId7"/>
                <a:stretch>
                  <a:fillRect r="-12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A1A18F2C-BE1D-A6E3-E875-3CDE3E2FD513}"/>
                  </a:ext>
                </a:extLst>
              </p:cNvPr>
              <p:cNvSpPr txBox="1"/>
              <p:nvPr/>
            </p:nvSpPr>
            <p:spPr>
              <a:xfrm>
                <a:off x="3101563" y="1403682"/>
                <a:ext cx="4572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a:extLst>
                  <a:ext uri="{FF2B5EF4-FFF2-40B4-BE49-F238E27FC236}">
                    <a16:creationId xmlns:a16="http://schemas.microsoft.com/office/drawing/2014/main" id="{A1A18F2C-BE1D-A6E3-E875-3CDE3E2FD513}"/>
                  </a:ext>
                </a:extLst>
              </p:cNvPr>
              <p:cNvSpPr txBox="1">
                <a:spLocks noRot="1" noChangeAspect="1" noMove="1" noResize="1" noEditPoints="1" noAdjustHandles="1" noChangeArrowheads="1" noChangeShapeType="1" noTextEdit="1"/>
              </p:cNvSpPr>
              <p:nvPr/>
            </p:nvSpPr>
            <p:spPr>
              <a:xfrm>
                <a:off x="3101563" y="1403682"/>
                <a:ext cx="457200" cy="36933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50CC31B7-AF52-F13E-3677-083F43599C26}"/>
                  </a:ext>
                </a:extLst>
              </p:cNvPr>
              <p:cNvSpPr txBox="1"/>
              <p:nvPr/>
            </p:nvSpPr>
            <p:spPr>
              <a:xfrm>
                <a:off x="10694887" y="1403682"/>
                <a:ext cx="4572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𝐵</m:t>
                      </m:r>
                    </m:oMath>
                  </m:oMathPara>
                </a14:m>
                <a:endParaRPr lang="en-US" dirty="0"/>
              </a:p>
            </p:txBody>
          </p:sp>
        </mc:Choice>
        <mc:Fallback xmlns="">
          <p:sp>
            <p:nvSpPr>
              <p:cNvPr id="33" name="TextBox 32">
                <a:extLst>
                  <a:ext uri="{FF2B5EF4-FFF2-40B4-BE49-F238E27FC236}">
                    <a16:creationId xmlns:a16="http://schemas.microsoft.com/office/drawing/2014/main" id="{50CC31B7-AF52-F13E-3677-083F43599C26}"/>
                  </a:ext>
                </a:extLst>
              </p:cNvPr>
              <p:cNvSpPr txBox="1">
                <a:spLocks noRot="1" noChangeAspect="1" noMove="1" noResize="1" noEditPoints="1" noAdjustHandles="1" noChangeArrowheads="1" noChangeShapeType="1" noTextEdit="1"/>
              </p:cNvSpPr>
              <p:nvPr/>
            </p:nvSpPr>
            <p:spPr>
              <a:xfrm>
                <a:off x="10694887" y="1403682"/>
                <a:ext cx="457200" cy="369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D49A65A5-6560-802E-2001-2FD49CCFFDB8}"/>
                  </a:ext>
                </a:extLst>
              </p:cNvPr>
              <p:cNvSpPr txBox="1"/>
              <p:nvPr/>
            </p:nvSpPr>
            <p:spPr>
              <a:xfrm>
                <a:off x="425771" y="1403682"/>
                <a:ext cx="4572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𝑡</m:t>
                          </m:r>
                        </m:sub>
                      </m:sSub>
                    </m:oMath>
                  </m:oMathPara>
                </a14:m>
                <a:endParaRPr lang="en-US" dirty="0"/>
              </a:p>
            </p:txBody>
          </p:sp>
        </mc:Choice>
        <mc:Fallback xmlns="">
          <p:sp>
            <p:nvSpPr>
              <p:cNvPr id="34" name="TextBox 33">
                <a:extLst>
                  <a:ext uri="{FF2B5EF4-FFF2-40B4-BE49-F238E27FC236}">
                    <a16:creationId xmlns:a16="http://schemas.microsoft.com/office/drawing/2014/main" id="{D49A65A5-6560-802E-2001-2FD49CCFFDB8}"/>
                  </a:ext>
                </a:extLst>
              </p:cNvPr>
              <p:cNvSpPr txBox="1">
                <a:spLocks noRot="1" noChangeAspect="1" noMove="1" noResize="1" noEditPoints="1" noAdjustHandles="1" noChangeArrowheads="1" noChangeShapeType="1" noTextEdit="1"/>
              </p:cNvSpPr>
              <p:nvPr/>
            </p:nvSpPr>
            <p:spPr>
              <a:xfrm>
                <a:off x="425771" y="1403682"/>
                <a:ext cx="457200" cy="369332"/>
              </a:xfrm>
              <a:prstGeom prst="rect">
                <a:avLst/>
              </a:prstGeom>
              <a:blipFill>
                <a:blip r:embed="rId10"/>
                <a:stretch>
                  <a:fillRect b="-65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206CE309-2435-2787-247E-42AB730964F9}"/>
                  </a:ext>
                </a:extLst>
              </p:cNvPr>
              <p:cNvSpPr txBox="1"/>
              <p:nvPr/>
            </p:nvSpPr>
            <p:spPr>
              <a:xfrm>
                <a:off x="4114674" y="1403682"/>
                <a:ext cx="55926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𝑡</m:t>
                          </m:r>
                          <m:r>
                            <a:rPr lang="en-US" b="0" i="1" smtClean="0">
                              <a:latin typeface="Cambria Math" panose="02040503050406030204" pitchFamily="18" charset="0"/>
                            </a:rPr>
                            <m:t>−1</m:t>
                          </m:r>
                        </m:sub>
                      </m:sSub>
                    </m:oMath>
                  </m:oMathPara>
                </a14:m>
                <a:endParaRPr lang="en-US" dirty="0"/>
              </a:p>
            </p:txBody>
          </p:sp>
        </mc:Choice>
        <mc:Fallback xmlns="">
          <p:sp>
            <p:nvSpPr>
              <p:cNvPr id="35" name="TextBox 34">
                <a:extLst>
                  <a:ext uri="{FF2B5EF4-FFF2-40B4-BE49-F238E27FC236}">
                    <a16:creationId xmlns:a16="http://schemas.microsoft.com/office/drawing/2014/main" id="{206CE309-2435-2787-247E-42AB730964F9}"/>
                  </a:ext>
                </a:extLst>
              </p:cNvPr>
              <p:cNvSpPr txBox="1">
                <a:spLocks noRot="1" noChangeAspect="1" noMove="1" noResize="1" noEditPoints="1" noAdjustHandles="1" noChangeArrowheads="1" noChangeShapeType="1" noTextEdit="1"/>
              </p:cNvSpPr>
              <p:nvPr/>
            </p:nvSpPr>
            <p:spPr>
              <a:xfrm>
                <a:off x="4114674" y="1403682"/>
                <a:ext cx="559265" cy="369332"/>
              </a:xfrm>
              <a:prstGeom prst="rect">
                <a:avLst/>
              </a:prstGeom>
              <a:blipFill>
                <a:blip r:embed="rId11"/>
                <a:stretch>
                  <a:fillRect r="-1087" b="-65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101D2C39-17D2-CAC1-B981-AF78B4020039}"/>
                  </a:ext>
                </a:extLst>
              </p:cNvPr>
              <p:cNvSpPr txBox="1"/>
              <p:nvPr/>
            </p:nvSpPr>
            <p:spPr>
              <a:xfrm>
                <a:off x="11506383" y="1403682"/>
                <a:ext cx="4572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𝑒</m:t>
                          </m:r>
                        </m:e>
                        <m:sub>
                          <m:r>
                            <a:rPr lang="en-US" b="0" i="1" smtClean="0">
                              <a:latin typeface="Cambria Math" panose="02040503050406030204" pitchFamily="18" charset="0"/>
                            </a:rPr>
                            <m:t>𝑡</m:t>
                          </m:r>
                        </m:sub>
                      </m:sSub>
                    </m:oMath>
                  </m:oMathPara>
                </a14:m>
                <a:endParaRPr lang="en-US" dirty="0"/>
              </a:p>
            </p:txBody>
          </p:sp>
        </mc:Choice>
        <mc:Fallback xmlns="">
          <p:sp>
            <p:nvSpPr>
              <p:cNvPr id="36" name="TextBox 35">
                <a:extLst>
                  <a:ext uri="{FF2B5EF4-FFF2-40B4-BE49-F238E27FC236}">
                    <a16:creationId xmlns:a16="http://schemas.microsoft.com/office/drawing/2014/main" id="{101D2C39-17D2-CAC1-B981-AF78B4020039}"/>
                  </a:ext>
                </a:extLst>
              </p:cNvPr>
              <p:cNvSpPr txBox="1">
                <a:spLocks noRot="1" noChangeAspect="1" noMove="1" noResize="1" noEditPoints="1" noAdjustHandles="1" noChangeArrowheads="1" noChangeShapeType="1" noTextEdit="1"/>
              </p:cNvSpPr>
              <p:nvPr/>
            </p:nvSpPr>
            <p:spPr>
              <a:xfrm>
                <a:off x="11506383" y="1403682"/>
                <a:ext cx="457200" cy="369332"/>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B3FCE99A-5B0B-3906-C94F-38BE972199B5}"/>
                  </a:ext>
                </a:extLst>
              </p:cNvPr>
              <p:cNvSpPr txBox="1"/>
              <p:nvPr/>
            </p:nvSpPr>
            <p:spPr>
              <a:xfrm>
                <a:off x="6891853" y="1403682"/>
                <a:ext cx="4572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2</m:t>
                          </m:r>
                        </m:sub>
                      </m:sSub>
                    </m:oMath>
                  </m:oMathPara>
                </a14:m>
                <a:endParaRPr lang="en-US" dirty="0"/>
              </a:p>
            </p:txBody>
          </p:sp>
        </mc:Choice>
        <mc:Fallback xmlns="">
          <p:sp>
            <p:nvSpPr>
              <p:cNvPr id="37" name="TextBox 36">
                <a:extLst>
                  <a:ext uri="{FF2B5EF4-FFF2-40B4-BE49-F238E27FC236}">
                    <a16:creationId xmlns:a16="http://schemas.microsoft.com/office/drawing/2014/main" id="{B3FCE99A-5B0B-3906-C94F-38BE972199B5}"/>
                  </a:ext>
                </a:extLst>
              </p:cNvPr>
              <p:cNvSpPr txBox="1">
                <a:spLocks noRot="1" noChangeAspect="1" noMove="1" noResize="1" noEditPoints="1" noAdjustHandles="1" noChangeArrowheads="1" noChangeShapeType="1" noTextEdit="1"/>
              </p:cNvSpPr>
              <p:nvPr/>
            </p:nvSpPr>
            <p:spPr>
              <a:xfrm>
                <a:off x="6891853" y="1403682"/>
                <a:ext cx="457200" cy="369332"/>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D0318160-0CA4-1140-CD8C-E70DFC20C49A}"/>
                  </a:ext>
                </a:extLst>
              </p:cNvPr>
              <p:cNvSpPr txBox="1"/>
              <p:nvPr/>
            </p:nvSpPr>
            <p:spPr>
              <a:xfrm>
                <a:off x="7914519" y="1406161"/>
                <a:ext cx="55926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𝑡</m:t>
                          </m:r>
                          <m:r>
                            <a:rPr lang="en-US" b="0" i="1" smtClean="0">
                              <a:latin typeface="Cambria Math" panose="02040503050406030204" pitchFamily="18" charset="0"/>
                            </a:rPr>
                            <m:t>−2</m:t>
                          </m:r>
                        </m:sub>
                      </m:sSub>
                    </m:oMath>
                  </m:oMathPara>
                </a14:m>
                <a:endParaRPr lang="en-US" dirty="0"/>
              </a:p>
            </p:txBody>
          </p:sp>
        </mc:Choice>
        <mc:Fallback xmlns="">
          <p:sp>
            <p:nvSpPr>
              <p:cNvPr id="38" name="TextBox 37">
                <a:extLst>
                  <a:ext uri="{FF2B5EF4-FFF2-40B4-BE49-F238E27FC236}">
                    <a16:creationId xmlns:a16="http://schemas.microsoft.com/office/drawing/2014/main" id="{D0318160-0CA4-1140-CD8C-E70DFC20C49A}"/>
                  </a:ext>
                </a:extLst>
              </p:cNvPr>
              <p:cNvSpPr txBox="1">
                <a:spLocks noRot="1" noChangeAspect="1" noMove="1" noResize="1" noEditPoints="1" noAdjustHandles="1" noChangeArrowheads="1" noChangeShapeType="1" noTextEdit="1"/>
              </p:cNvSpPr>
              <p:nvPr/>
            </p:nvSpPr>
            <p:spPr>
              <a:xfrm>
                <a:off x="7914519" y="1406161"/>
                <a:ext cx="559265" cy="369332"/>
              </a:xfrm>
              <a:prstGeom prst="rect">
                <a:avLst/>
              </a:prstGeom>
              <a:blipFill>
                <a:blip r:embed="rId14"/>
                <a:stretch>
                  <a:fillRect r="-2174"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BB45E322-1A52-E6A6-BAA9-EEE76CC969E6}"/>
                  </a:ext>
                </a:extLst>
              </p:cNvPr>
              <p:cNvSpPr txBox="1"/>
              <p:nvPr/>
            </p:nvSpPr>
            <p:spPr>
              <a:xfrm>
                <a:off x="5496791" y="1403682"/>
                <a:ext cx="4572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−1</m:t>
                          </m:r>
                        </m:sup>
                      </m:sSup>
                    </m:oMath>
                  </m:oMathPara>
                </a14:m>
                <a:endParaRPr lang="en-US" dirty="0"/>
              </a:p>
            </p:txBody>
          </p:sp>
        </mc:Choice>
        <mc:Fallback xmlns="">
          <p:sp>
            <p:nvSpPr>
              <p:cNvPr id="19" name="TextBox 18">
                <a:extLst>
                  <a:ext uri="{FF2B5EF4-FFF2-40B4-BE49-F238E27FC236}">
                    <a16:creationId xmlns:a16="http://schemas.microsoft.com/office/drawing/2014/main" id="{BB45E322-1A52-E6A6-BAA9-EEE76CC969E6}"/>
                  </a:ext>
                </a:extLst>
              </p:cNvPr>
              <p:cNvSpPr txBox="1">
                <a:spLocks noRot="1" noChangeAspect="1" noMove="1" noResize="1" noEditPoints="1" noAdjustHandles="1" noChangeArrowheads="1" noChangeShapeType="1" noTextEdit="1"/>
              </p:cNvSpPr>
              <p:nvPr/>
            </p:nvSpPr>
            <p:spPr>
              <a:xfrm>
                <a:off x="5496791" y="1403682"/>
                <a:ext cx="457200" cy="369332"/>
              </a:xfrm>
              <a:prstGeom prst="rect">
                <a:avLst/>
              </a:prstGeom>
              <a:blipFill>
                <a:blip r:embed="rId15"/>
                <a:stretch>
                  <a:fillRect r="-10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7CE042B8-B043-F43B-972E-674FEFCB1AA4}"/>
                  </a:ext>
                </a:extLst>
              </p:cNvPr>
              <p:cNvSpPr txBox="1"/>
              <p:nvPr/>
            </p:nvSpPr>
            <p:spPr>
              <a:xfrm>
                <a:off x="9327897" y="1403682"/>
                <a:ext cx="4572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−1</m:t>
                          </m:r>
                        </m:sup>
                      </m:sSup>
                    </m:oMath>
                  </m:oMathPara>
                </a14:m>
                <a:endParaRPr lang="en-US" dirty="0"/>
              </a:p>
            </p:txBody>
          </p:sp>
        </mc:Choice>
        <mc:Fallback xmlns="">
          <p:sp>
            <p:nvSpPr>
              <p:cNvPr id="21" name="TextBox 20">
                <a:extLst>
                  <a:ext uri="{FF2B5EF4-FFF2-40B4-BE49-F238E27FC236}">
                    <a16:creationId xmlns:a16="http://schemas.microsoft.com/office/drawing/2014/main" id="{7CE042B8-B043-F43B-972E-674FEFCB1AA4}"/>
                  </a:ext>
                </a:extLst>
              </p:cNvPr>
              <p:cNvSpPr txBox="1">
                <a:spLocks noRot="1" noChangeAspect="1" noMove="1" noResize="1" noEditPoints="1" noAdjustHandles="1" noChangeArrowheads="1" noChangeShapeType="1" noTextEdit="1"/>
              </p:cNvSpPr>
              <p:nvPr/>
            </p:nvSpPr>
            <p:spPr>
              <a:xfrm>
                <a:off x="9327897" y="1403682"/>
                <a:ext cx="457200" cy="369332"/>
              </a:xfrm>
              <a:prstGeom prst="rect">
                <a:avLst/>
              </a:prstGeom>
              <a:blipFill>
                <a:blip r:embed="rId16"/>
                <a:stretch>
                  <a:fillRect r="-12000"/>
                </a:stretch>
              </a:blipFill>
            </p:spPr>
            <p:txBody>
              <a:bodyPr/>
              <a:lstStyle/>
              <a:p>
                <a:r>
                  <a:rPr lang="en-US">
                    <a:noFill/>
                  </a:rPr>
                  <a:t> </a:t>
                </a:r>
              </a:p>
            </p:txBody>
          </p:sp>
        </mc:Fallback>
      </mc:AlternateContent>
      <p:pic>
        <p:nvPicPr>
          <p:cNvPr id="5" name="Picture 4" descr="\documentclass{standalone}&#10;\usepackage{amsmath}&#10;\usepackage[margin=0.01in]{geometry}&#10;\pagestyle{empty}&#10;\begin{document}&#10;&#10;$&#10;\begin{bmatrix}&#10;rtp_{t+1} \\&#10;trolebus_{t+1} \\&#10;metrobus_{t+1} \\&#10;metro_{t+1}&#10;\end{bmatrix}&#10;=&#10;\begin{bmatrix}&#10; a^{inv}_{11} &amp; a^{inv}_{12} &amp; a^{inv}_{13} &amp; a^{inv}_{14} \\&#10; a^{inv}_{21} &amp; a^{inv}_{22} &amp; a^{inv}_{23} &amp; a^{inv}_{24} \\&#10; a^{inv}_{31} &amp; a^{inv}_{32} &amp; a^{inv}_{33} &amp; a^{inv}_{34} \\&#10; a^{inv}_{41} &amp; a^{inv}_{42} &amp; a^{inv}_{43} &amp; a^{inv}_{44}&#10;\end{bmatrix}&#10;\begin{bmatrix}&#10;a^1_{11} &amp;a^1_{12} &amp;a^1_{13} &amp;a^1_{14} \\&#10;a^1_{21} &amp;a^1_{22} &amp;a^1_{23} &amp;a^1_{24} \\&#10;a^1_{31} &amp;a^1_{32} &amp;a^1_{33} &amp;a^1_{34} \\&#10;a^1_{41} &amp;a^1_{42} &amp;a^1_{43} &amp;a^1_{44}&#10;\end{bmatrix}&#10;\begin{bmatrix}&#10;rtp_{t} \\&#10;trolebus_{t} \\&#10;metrobus_{t} \\&#10;metro_{t}&#10;\end{bmatrix}&#10;+&#10;\begin{bmatrix}&#10; a^{inv}_{11} &amp; a^{inv}_{12} &amp; a^{inv}_{13} &amp; a^{inv}_{14} \\&#10; a^{inv}_{21} &amp; a^{inv}_{22} &amp; a^{inv}_{23} &amp; a^{inv}_{24} \\&#10; a^{inv}_{31} &amp; a^{inv}_{32} &amp; a^{inv}_{33} &amp; a^{inv}_{34} \\&#10; a^{inv}_{41} &amp; a^{inv}_{42} &amp; a^{inv}_{43} &amp; a^{inv}_{44}&#10;\end{bmatrix}&#10;\begin{bmatrix}&#10;a^2_{11} &amp;a^2_{12} &amp;a^2_{13} &amp;a^2_{14} \\&#10;a^2_{21} &amp;a^2_{22} &amp;a^2_{23} &amp;a^2_{24} \\&#10;a^2_{31} &amp;a^2_{32} &amp;a^2_{33} &amp;a^2_{34} \\&#10;a^2_{41} &amp;a^2_{42} &amp;a^2_{43} &amp;a^2_{44}&#10;\end{bmatrix}&#10;\begin{bmatrix}&#10;rtp_{t-1} \\&#10;trolebus_{t-1} \\&#10;metrobus_{t-1} \\&#10;metro_{t-1}&#10;\end{bmatrix}&#10;+&#10;\begin{bmatrix}&#10; a^{inv}_{11} &amp; a^{inv}_{12} &amp; a^{inv}_{13} &amp; a^{inv}_{14} \\&#10; a^{inv}_{21} &amp; a^{inv}_{22} &amp; a^{inv}_{23} &amp; a^{inv}_{24} \\&#10; a^{inv}_{31} &amp; a^{inv}_{32} &amp; a^{inv}_{33} &amp; a^{inv}_{34} \\&#10; a^{inv}_{41} &amp; a^{inv}_{42} &amp; a^{inv}_{43} &amp; a^{inv}_{44}&#10;\end{bmatrix}&#10;\begin{bmatrix}&#10;b_{11} &amp;b_{12} &amp;b_{13} &amp;b_{14} \\&#10;b_{21} &amp;b_{22} &amp;b_{23} &amp;b_{24} \\&#10;b_{31} &amp;b_{32} &amp;b_{33} &amp;b_{34} \\&#10;b_{41} &amp;b_{42} &amp;b_{43} &amp;b_{44}&#10;\end{bmatrix}&#10;\begin{bmatrix}&#10;e_{1,t+1} \\&#10;e_{2,t+1} \\&#10;e_{3,t+1} \\&#10;e_{4,t+1}&#10;\end{bmatrix}&#10;$&#10;&#10;\end{document}" title="IguanaTex Bitmap Display">
            <a:extLst>
              <a:ext uri="{FF2B5EF4-FFF2-40B4-BE49-F238E27FC236}">
                <a16:creationId xmlns:a16="http://schemas.microsoft.com/office/drawing/2014/main" id="{EB1FCC53-32C8-6278-5BCE-6BB736BB0A65}"/>
              </a:ext>
            </a:extLst>
          </p:cNvPr>
          <p:cNvPicPr>
            <a:picLocks noChangeAspect="1"/>
          </p:cNvPicPr>
          <p:nvPr>
            <p:custDataLst>
              <p:tags r:id="rId2"/>
            </p:custDataLst>
          </p:nvPr>
        </p:nvPicPr>
        <p:blipFill>
          <a:blip r:embed="rId17">
            <a:extLst>
              <a:ext uri="{28A0092B-C50C-407E-A947-70E740481C1C}">
                <a14:useLocalDpi xmlns:a14="http://schemas.microsoft.com/office/drawing/2010/main" val="0"/>
              </a:ext>
            </a:extLst>
          </a:blip>
          <a:stretch>
            <a:fillRect/>
          </a:stretch>
        </p:blipFill>
        <p:spPr>
          <a:xfrm>
            <a:off x="187948" y="3168490"/>
            <a:ext cx="11571555" cy="610135"/>
          </a:xfrm>
          <a:prstGeom prst="rect">
            <a:avLst/>
          </a:prstGeom>
        </p:spPr>
      </p:pic>
      <p:pic>
        <p:nvPicPr>
          <p:cNvPr id="7" name="Picture 6" descr="\documentclass{standalone}&#10;\usepackage{amsmath}&#10;\usepackage[margin=0.01in]{geometry}&#10;\pagestyle{empty}&#10;\begin{document}&#10;&#10;$&#10;\begin{bmatrix}&#10;rtp_{t+2} \\&#10;trolebus_{t+2} \\&#10;metrobus_{t+2} \\&#10;metro_{t+2}&#10;\end{bmatrix}&#10;=&#10;\begin{bmatrix}&#10; a^{inv}_{11} &amp; a^{inv}_{12} &amp; a^{inv}_{13} &amp; a^{inv}_{14} \\&#10; a^{inv}_{21} &amp; a^{inv}_{22} &amp; a^{inv}_{23} &amp; a^{inv}_{24} \\&#10; a^{inv}_{31} &amp; a^{inv}_{32} &amp; a^{inv}_{33} &amp; a^{inv}_{34} \\&#10; a^{inv}_{41} &amp; a^{inv}_{42} &amp; a^{inv}_{43} &amp; a^{inv}_{44}&#10;\end{bmatrix}&#10;\begin{bmatrix}&#10;a^1_{11} &amp;a^1_{12} &amp;a^1_{13} &amp;a^1_{14} \\&#10;a^1_{21} &amp;a^1_{22} &amp;a^1_{23} &amp;a^1_{24} \\&#10;a^1_{31} &amp;a^1_{32} &amp;a^1_{33} &amp;a^1_{34} \\&#10;a^1_{41} &amp;a^1_{42} &amp;a^1_{43} &amp;a^1_{44}&#10;\end{bmatrix}&#10;\begin{bmatrix}&#10;rtp_{t+1} \\&#10;trolebus_{t+1} \\&#10;metrobus_{t+1} \\&#10;metro_{t+1}&#10;\end{bmatrix}&#10;+&#10;\begin{bmatrix}&#10; a^{inv}_{11} &amp; a^{inv}_{12} &amp; a^{inv}_{13} &amp; a^{inv}_{14} \\&#10; a^{inv}_{21} &amp; a^{inv}_{22} &amp; a^{inv}_{23} &amp; a^{inv}_{24} \\&#10; a^{inv}_{31} &amp; a^{inv}_{32} &amp; a^{inv}_{33} &amp; a^{inv}_{34} \\&#10; a^{inv}_{41} &amp; a^{inv}_{42} &amp; a^{inv}_{43} &amp; a^{inv}_{44}&#10;\end{bmatrix}&#10;\begin{bmatrix}&#10;a^2_{11} &amp;a^2_{12} &amp;a^2_{13} &amp;a^2_{14} \\&#10;a^2_{21} &amp;a^2_{22} &amp;a^2_{23} &amp;a^2_{24} \\&#10;a^2_{31} &amp;a^2_{32} &amp;a^2_{33} &amp;a^2_{34} \\&#10;a^2_{41} &amp;a^2_{42} &amp;a^2_{43} &amp;a^2_{44}&#10;\end{bmatrix}&#10;\begin{bmatrix}&#10;rtp_{t} \\&#10;trolebus_{t} \\&#10;metrobus_{t} \\&#10;metro_{t}&#10;\end{bmatrix}&#10;+&#10;\begin{bmatrix}&#10; a^{inv}_{11} &amp; a^{inv}_{12} &amp; a^{inv}_{13} &amp; a^{inv}_{14} \\&#10; a^{inv}_{21} &amp; a^{inv}_{22} &amp; a^{inv}_{23} &amp; a^{inv}_{24} \\&#10; a^{inv}_{31} &amp; a^{inv}_{32} &amp; a^{inv}_{33} &amp; a^{inv}_{34} \\&#10; a^{inv}_{41} &amp; a^{inv}_{42} &amp; a^{inv}_{43} &amp; a^{inv}_{44}&#10;\end{bmatrix}&#10;\begin{bmatrix}&#10;b_{11} &amp;b_{12} &amp;b_{13} &amp;b_{14} \\&#10;b_{21} &amp;b_{22} &amp;b_{23} &amp;b_{24} \\&#10;b_{31} &amp;b_{32} &amp;b_{33} &amp;b_{34} \\&#10;b_{41} &amp;b_{42} &amp;b_{43} &amp;b_{44}&#10;\end{bmatrix}&#10;\begin{bmatrix}&#10;e_{1,t+2} \\&#10;e_{2,t+2} \\&#10;e_{3,t+2} \\&#10;e_{4,t+2}&#10;\end{bmatrix}&#10;$&#10;&#10;\end{document}" title="IguanaTex Bitmap Display">
            <a:extLst>
              <a:ext uri="{FF2B5EF4-FFF2-40B4-BE49-F238E27FC236}">
                <a16:creationId xmlns:a16="http://schemas.microsoft.com/office/drawing/2014/main" id="{1BFBCB55-F928-B29A-B644-F6FAF97355BC}"/>
              </a:ext>
            </a:extLst>
          </p:cNvPr>
          <p:cNvPicPr>
            <a:picLocks noChangeAspect="1"/>
          </p:cNvPicPr>
          <p:nvPr>
            <p:custDataLst>
              <p:tags r:id="rId3"/>
            </p:custDataLst>
          </p:nvPr>
        </p:nvPicPr>
        <p:blipFill>
          <a:blip r:embed="rId18">
            <a:extLst>
              <a:ext uri="{28A0092B-C50C-407E-A947-70E740481C1C}">
                <a14:useLocalDpi xmlns:a14="http://schemas.microsoft.com/office/drawing/2010/main" val="0"/>
              </a:ext>
            </a:extLst>
          </a:blip>
          <a:stretch>
            <a:fillRect/>
          </a:stretch>
        </p:blipFill>
        <p:spPr>
          <a:xfrm>
            <a:off x="187949" y="4448433"/>
            <a:ext cx="11568925" cy="610135"/>
          </a:xfrm>
          <a:prstGeom prst="rect">
            <a:avLst/>
          </a:prstGeom>
        </p:spPr>
      </p:pic>
      <p:sp>
        <p:nvSpPr>
          <p:cNvPr id="40" name="Oval 39">
            <a:extLst>
              <a:ext uri="{FF2B5EF4-FFF2-40B4-BE49-F238E27FC236}">
                <a16:creationId xmlns:a16="http://schemas.microsoft.com/office/drawing/2014/main" id="{468AE849-0A68-8AA9-2FDF-0FD384B5ED43}"/>
              </a:ext>
            </a:extLst>
          </p:cNvPr>
          <p:cNvSpPr/>
          <p:nvPr/>
        </p:nvSpPr>
        <p:spPr>
          <a:xfrm>
            <a:off x="5897907" y="5282467"/>
            <a:ext cx="91440" cy="9144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4C2905EF-736C-ABD6-9FA8-FE1E626415AA}"/>
              </a:ext>
            </a:extLst>
          </p:cNvPr>
          <p:cNvSpPr/>
          <p:nvPr/>
        </p:nvSpPr>
        <p:spPr>
          <a:xfrm>
            <a:off x="5894645" y="5454318"/>
            <a:ext cx="91440" cy="9144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FA7961F1-E662-255B-65B8-7B68C47A74B8}"/>
              </a:ext>
            </a:extLst>
          </p:cNvPr>
          <p:cNvSpPr/>
          <p:nvPr/>
        </p:nvSpPr>
        <p:spPr>
          <a:xfrm>
            <a:off x="5894645" y="5626169"/>
            <a:ext cx="91440" cy="9144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Explosion: 8 Points 50">
            <a:extLst>
              <a:ext uri="{FF2B5EF4-FFF2-40B4-BE49-F238E27FC236}">
                <a16:creationId xmlns:a16="http://schemas.microsoft.com/office/drawing/2014/main" id="{AC17674D-7232-4E95-9CD1-6299FE17A1B1}"/>
              </a:ext>
            </a:extLst>
          </p:cNvPr>
          <p:cNvSpPr/>
          <p:nvPr/>
        </p:nvSpPr>
        <p:spPr>
          <a:xfrm>
            <a:off x="11567474" y="2261541"/>
            <a:ext cx="335018" cy="381845"/>
          </a:xfrm>
          <a:prstGeom prst="irregularSeal1">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Rounded Corners 51">
            <a:extLst>
              <a:ext uri="{FF2B5EF4-FFF2-40B4-BE49-F238E27FC236}">
                <a16:creationId xmlns:a16="http://schemas.microsoft.com/office/drawing/2014/main" id="{F64FA279-1C58-EEA1-9ADB-A955FD062A0B}"/>
              </a:ext>
            </a:extLst>
          </p:cNvPr>
          <p:cNvSpPr/>
          <p:nvPr/>
        </p:nvSpPr>
        <p:spPr>
          <a:xfrm>
            <a:off x="11220034" y="1840918"/>
            <a:ext cx="323015" cy="681332"/>
          </a:xfrm>
          <a:prstGeom prst="roundRect">
            <a:avLst/>
          </a:prstGeom>
          <a:solidFill>
            <a:schemeClr val="bg1">
              <a:lumMod val="50000"/>
              <a:alpha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Rounded Corners 59">
            <a:extLst>
              <a:ext uri="{FF2B5EF4-FFF2-40B4-BE49-F238E27FC236}">
                <a16:creationId xmlns:a16="http://schemas.microsoft.com/office/drawing/2014/main" id="{A6C5C403-2B56-BFA4-33EF-10A837AA94AF}"/>
              </a:ext>
            </a:extLst>
          </p:cNvPr>
          <p:cNvSpPr/>
          <p:nvPr/>
        </p:nvSpPr>
        <p:spPr>
          <a:xfrm>
            <a:off x="8832029" y="1851676"/>
            <a:ext cx="1458436" cy="665654"/>
          </a:xfrm>
          <a:prstGeom prst="roundRect">
            <a:avLst/>
          </a:prstGeom>
          <a:solidFill>
            <a:schemeClr val="bg1">
              <a:lumMod val="50000"/>
              <a:alpha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Rounded Corners 60">
            <a:extLst>
              <a:ext uri="{FF2B5EF4-FFF2-40B4-BE49-F238E27FC236}">
                <a16:creationId xmlns:a16="http://schemas.microsoft.com/office/drawing/2014/main" id="{9D3C3524-E9E0-11C6-BBA5-7106AA2A2AC7}"/>
              </a:ext>
            </a:extLst>
          </p:cNvPr>
          <p:cNvSpPr/>
          <p:nvPr/>
        </p:nvSpPr>
        <p:spPr>
          <a:xfrm>
            <a:off x="313933" y="1880657"/>
            <a:ext cx="642031" cy="618025"/>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Rounded Corners 61">
            <a:extLst>
              <a:ext uri="{FF2B5EF4-FFF2-40B4-BE49-F238E27FC236}">
                <a16:creationId xmlns:a16="http://schemas.microsoft.com/office/drawing/2014/main" id="{12A57A41-B111-5292-2FA5-BA9FE615A4AC}"/>
              </a:ext>
            </a:extLst>
          </p:cNvPr>
          <p:cNvSpPr/>
          <p:nvPr/>
        </p:nvSpPr>
        <p:spPr>
          <a:xfrm>
            <a:off x="3985387" y="3160600"/>
            <a:ext cx="642031" cy="618025"/>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Rounded Corners 62">
            <a:extLst>
              <a:ext uri="{FF2B5EF4-FFF2-40B4-BE49-F238E27FC236}">
                <a16:creationId xmlns:a16="http://schemas.microsoft.com/office/drawing/2014/main" id="{49600813-709C-8D0A-F1A9-876CE7BA9ABB}"/>
              </a:ext>
            </a:extLst>
          </p:cNvPr>
          <p:cNvSpPr/>
          <p:nvPr/>
        </p:nvSpPr>
        <p:spPr>
          <a:xfrm>
            <a:off x="7767678" y="4440543"/>
            <a:ext cx="642031" cy="618025"/>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Rounded Corners 63">
            <a:extLst>
              <a:ext uri="{FF2B5EF4-FFF2-40B4-BE49-F238E27FC236}">
                <a16:creationId xmlns:a16="http://schemas.microsoft.com/office/drawing/2014/main" id="{385533DD-EA8C-8551-F802-AEE592704685}"/>
              </a:ext>
            </a:extLst>
          </p:cNvPr>
          <p:cNvSpPr/>
          <p:nvPr/>
        </p:nvSpPr>
        <p:spPr>
          <a:xfrm>
            <a:off x="194874" y="3153577"/>
            <a:ext cx="768017" cy="618025"/>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Rounded Corners 64">
            <a:extLst>
              <a:ext uri="{FF2B5EF4-FFF2-40B4-BE49-F238E27FC236}">
                <a16:creationId xmlns:a16="http://schemas.microsoft.com/office/drawing/2014/main" id="{FBEEF1B4-D000-3086-0E84-6FC24C23F81B}"/>
              </a:ext>
            </a:extLst>
          </p:cNvPr>
          <p:cNvSpPr/>
          <p:nvPr/>
        </p:nvSpPr>
        <p:spPr>
          <a:xfrm>
            <a:off x="3985387" y="4444137"/>
            <a:ext cx="768017" cy="618025"/>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Rounded Corners 65">
            <a:extLst>
              <a:ext uri="{FF2B5EF4-FFF2-40B4-BE49-F238E27FC236}">
                <a16:creationId xmlns:a16="http://schemas.microsoft.com/office/drawing/2014/main" id="{DE0D0B4F-D7DD-9DF4-0B8A-DDF1837D5963}"/>
              </a:ext>
            </a:extLst>
          </p:cNvPr>
          <p:cNvSpPr/>
          <p:nvPr/>
        </p:nvSpPr>
        <p:spPr>
          <a:xfrm>
            <a:off x="194874" y="4440542"/>
            <a:ext cx="768017" cy="618025"/>
          </a:xfrm>
          <a:prstGeom prst="round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Rounded Corners 66">
            <a:extLst>
              <a:ext uri="{FF2B5EF4-FFF2-40B4-BE49-F238E27FC236}">
                <a16:creationId xmlns:a16="http://schemas.microsoft.com/office/drawing/2014/main" id="{09228696-FB62-8D1E-1ADD-CB94F8C3E8B3}"/>
              </a:ext>
            </a:extLst>
          </p:cNvPr>
          <p:cNvSpPr/>
          <p:nvPr/>
        </p:nvSpPr>
        <p:spPr>
          <a:xfrm>
            <a:off x="6431005" y="4408888"/>
            <a:ext cx="1276433" cy="681332"/>
          </a:xfrm>
          <a:prstGeom prst="roundRect">
            <a:avLst/>
          </a:prstGeom>
          <a:solidFill>
            <a:schemeClr val="bg1">
              <a:lumMod val="50000"/>
              <a:alpha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Rounded Corners 67">
            <a:extLst>
              <a:ext uri="{FF2B5EF4-FFF2-40B4-BE49-F238E27FC236}">
                <a16:creationId xmlns:a16="http://schemas.microsoft.com/office/drawing/2014/main" id="{A1178D49-AA7A-D0FA-E7C1-516D7B963597}"/>
              </a:ext>
            </a:extLst>
          </p:cNvPr>
          <p:cNvSpPr/>
          <p:nvPr/>
        </p:nvSpPr>
        <p:spPr>
          <a:xfrm>
            <a:off x="2652832" y="3128946"/>
            <a:ext cx="1258074" cy="681332"/>
          </a:xfrm>
          <a:prstGeom prst="roundRect">
            <a:avLst/>
          </a:prstGeom>
          <a:solidFill>
            <a:schemeClr val="bg1">
              <a:lumMod val="50000"/>
              <a:alpha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Rounded Corners 68">
            <a:extLst>
              <a:ext uri="{FF2B5EF4-FFF2-40B4-BE49-F238E27FC236}">
                <a16:creationId xmlns:a16="http://schemas.microsoft.com/office/drawing/2014/main" id="{BC19B423-6D39-408D-12DC-14FC4CA93E1F}"/>
              </a:ext>
            </a:extLst>
          </p:cNvPr>
          <p:cNvSpPr/>
          <p:nvPr/>
        </p:nvSpPr>
        <p:spPr>
          <a:xfrm>
            <a:off x="2652832" y="4408888"/>
            <a:ext cx="1263323" cy="681332"/>
          </a:xfrm>
          <a:prstGeom prst="roundRect">
            <a:avLst/>
          </a:prstGeom>
          <a:solidFill>
            <a:schemeClr val="bg1">
              <a:lumMod val="50000"/>
              <a:alpha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Rounded Corners 69">
            <a:extLst>
              <a:ext uri="{FF2B5EF4-FFF2-40B4-BE49-F238E27FC236}">
                <a16:creationId xmlns:a16="http://schemas.microsoft.com/office/drawing/2014/main" id="{B415A948-C983-B577-AC4B-8F7EC896AB25}"/>
              </a:ext>
            </a:extLst>
          </p:cNvPr>
          <p:cNvSpPr/>
          <p:nvPr/>
        </p:nvSpPr>
        <p:spPr>
          <a:xfrm>
            <a:off x="1194100" y="3128946"/>
            <a:ext cx="1437218" cy="681332"/>
          </a:xfrm>
          <a:prstGeom prst="roundRect">
            <a:avLst/>
          </a:prstGeom>
          <a:solidFill>
            <a:schemeClr val="bg1">
              <a:lumMod val="50000"/>
              <a:alpha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Rounded Corners 70">
            <a:extLst>
              <a:ext uri="{FF2B5EF4-FFF2-40B4-BE49-F238E27FC236}">
                <a16:creationId xmlns:a16="http://schemas.microsoft.com/office/drawing/2014/main" id="{9DB668EF-1826-4431-027E-DA9F7BCDB1F8}"/>
              </a:ext>
            </a:extLst>
          </p:cNvPr>
          <p:cNvSpPr/>
          <p:nvPr/>
        </p:nvSpPr>
        <p:spPr>
          <a:xfrm>
            <a:off x="1181102" y="4424865"/>
            <a:ext cx="1439456" cy="681332"/>
          </a:xfrm>
          <a:prstGeom prst="roundRect">
            <a:avLst/>
          </a:prstGeom>
          <a:solidFill>
            <a:schemeClr val="bg1">
              <a:lumMod val="50000"/>
              <a:alpha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Rounded Corners 71">
            <a:extLst>
              <a:ext uri="{FF2B5EF4-FFF2-40B4-BE49-F238E27FC236}">
                <a16:creationId xmlns:a16="http://schemas.microsoft.com/office/drawing/2014/main" id="{41BE69F4-0E7F-C8B1-46CF-6A847B9DEBF7}"/>
              </a:ext>
            </a:extLst>
          </p:cNvPr>
          <p:cNvSpPr/>
          <p:nvPr/>
        </p:nvSpPr>
        <p:spPr>
          <a:xfrm>
            <a:off x="4970033" y="4420319"/>
            <a:ext cx="1439456" cy="679426"/>
          </a:xfrm>
          <a:prstGeom prst="roundRect">
            <a:avLst/>
          </a:prstGeom>
          <a:solidFill>
            <a:schemeClr val="bg1">
              <a:lumMod val="50000"/>
              <a:alpha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427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500"/>
                                        <p:tgtEl>
                                          <p:spTgt spid="6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fade">
                                      <p:cBhvr>
                                        <p:cTn id="58" dur="500"/>
                                        <p:tgtEl>
                                          <p:spTgt spid="6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fade">
                                      <p:cBhvr>
                                        <p:cTn id="61" dur="500"/>
                                        <p:tgtEl>
                                          <p:spTgt spid="7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fade">
                                      <p:cBhvr>
                                        <p:cTn id="64" dur="500"/>
                                        <p:tgtEl>
                                          <p:spTgt spid="6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1"/>
                                        </p:tgtEl>
                                        <p:attrNameLst>
                                          <p:attrName>style.visibility</p:attrName>
                                        </p:attrNameLst>
                                      </p:cBhvr>
                                      <p:to>
                                        <p:strVal val="visible"/>
                                      </p:to>
                                    </p:set>
                                    <p:animEffect transition="in" filter="fade">
                                      <p:cBhvr>
                                        <p:cTn id="67" dur="500"/>
                                        <p:tgtEl>
                                          <p:spTgt spid="7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a:latin typeface="Inter" panose="02000503000000020004" pitchFamily="2" charset="0"/>
                <a:ea typeface="Inter" panose="02000503000000020004" pitchFamily="2" charset="0"/>
                <a:cs typeface="Arial" panose="020B0604020202020204" pitchFamily="34" charset="0"/>
              </a:rPr>
              <a:t>SVAR: Estimación</a:t>
            </a:r>
          </a:p>
        </p:txBody>
      </p:sp>
      <p:sp>
        <p:nvSpPr>
          <p:cNvPr id="2" name="TextBox 1">
            <a:extLst>
              <a:ext uri="{FF2B5EF4-FFF2-40B4-BE49-F238E27FC236}">
                <a16:creationId xmlns:a16="http://schemas.microsoft.com/office/drawing/2014/main" id="{07F7839C-30DF-EB98-0353-0A642A6B4326}"/>
              </a:ext>
            </a:extLst>
          </p:cNvPr>
          <p:cNvSpPr txBox="1"/>
          <p:nvPr/>
        </p:nvSpPr>
        <p:spPr>
          <a:xfrm>
            <a:off x="6661052" y="1580735"/>
            <a:ext cx="4760930" cy="4031873"/>
          </a:xfrm>
          <a:prstGeom prst="rect">
            <a:avLst/>
          </a:prstGeom>
          <a:solidFill>
            <a:schemeClr val="bg2"/>
          </a:solidFill>
        </p:spPr>
        <p:txBody>
          <a:bodyPr wrap="square" rtlCol="0">
            <a:spAutoFit/>
          </a:bodyPr>
          <a:lstStyle/>
          <a:p>
            <a:r>
              <a:rPr lang="fr-FR" sz="1600" dirty="0">
                <a:latin typeface="Consolas" panose="020B0609020204030204" pitchFamily="49" charset="0"/>
              </a:rPr>
              <a:t>. matrix input A =  ( 1,  0,  0,  0\ ///</a:t>
            </a:r>
          </a:p>
          <a:p>
            <a:r>
              <a:rPr lang="fr-FR" sz="1600" dirty="0">
                <a:latin typeface="Consolas" panose="020B0609020204030204" pitchFamily="49" charset="0"/>
              </a:rPr>
              <a:t>                      .,  1,  0,  0\ ///</a:t>
            </a:r>
          </a:p>
          <a:p>
            <a:r>
              <a:rPr lang="fr-FR" sz="1600" dirty="0">
                <a:latin typeface="Consolas" panose="020B0609020204030204" pitchFamily="49" charset="0"/>
              </a:rPr>
              <a:t>                      .,  .,  1,  0\ ///</a:t>
            </a:r>
          </a:p>
          <a:p>
            <a:r>
              <a:rPr lang="fr-FR" sz="1600" dirty="0">
                <a:latin typeface="Consolas" panose="020B0609020204030204" pitchFamily="49" charset="0"/>
              </a:rPr>
              <a:t>                      .,  .,  .,  1)</a:t>
            </a:r>
          </a:p>
          <a:p>
            <a:endParaRPr lang="fr-FR" sz="1600" dirty="0">
              <a:latin typeface="Consolas" panose="020B0609020204030204" pitchFamily="49" charset="0"/>
            </a:endParaRPr>
          </a:p>
          <a:p>
            <a:r>
              <a:rPr lang="fr-FR" sz="1600" dirty="0">
                <a:latin typeface="Consolas" panose="020B0609020204030204" pitchFamily="49" charset="0"/>
              </a:rPr>
              <a:t>. matrix input B =   ( .,  0,  0,  0\ ///</a:t>
            </a:r>
          </a:p>
          <a:p>
            <a:r>
              <a:rPr lang="fr-FR" sz="1600" dirty="0">
                <a:latin typeface="Consolas" panose="020B0609020204030204" pitchFamily="49" charset="0"/>
              </a:rPr>
              <a:t>                       0,  .,  0,  0\ ///</a:t>
            </a:r>
          </a:p>
          <a:p>
            <a:r>
              <a:rPr lang="fr-FR" sz="1600" dirty="0">
                <a:latin typeface="Consolas" panose="020B0609020204030204" pitchFamily="49" charset="0"/>
              </a:rPr>
              <a:t>                       0,  0,  .,  0\ ///</a:t>
            </a:r>
          </a:p>
          <a:p>
            <a:r>
              <a:rPr lang="fr-FR" sz="1600" dirty="0">
                <a:latin typeface="Consolas" panose="020B0609020204030204" pitchFamily="49" charset="0"/>
              </a:rPr>
              <a:t>                       0,  0,  0,  .)</a:t>
            </a:r>
          </a:p>
          <a:p>
            <a:endParaRPr lang="fr-FR" sz="1600" dirty="0">
              <a:latin typeface="Consolas" panose="020B0609020204030204" pitchFamily="49" charset="0"/>
            </a:endParaRPr>
          </a:p>
          <a:p>
            <a:r>
              <a:rPr lang="en-US" sz="1600" dirty="0">
                <a:latin typeface="Consolas" panose="020B0609020204030204" pitchFamily="49" charset="0"/>
              </a:rPr>
              <a:t>. </a:t>
            </a:r>
            <a:r>
              <a:rPr lang="en-US" sz="1600" dirty="0" err="1">
                <a:latin typeface="Consolas" panose="020B0609020204030204" pitchFamily="49" charset="0"/>
              </a:rPr>
              <a:t>svar</a:t>
            </a:r>
            <a:r>
              <a:rPr lang="en-US" sz="1600" dirty="0">
                <a:latin typeface="Consolas" panose="020B0609020204030204" pitchFamily="49" charset="0"/>
              </a:rPr>
              <a:t> </a:t>
            </a:r>
            <a:r>
              <a:rPr lang="en-US" sz="1600" dirty="0" err="1">
                <a:latin typeface="Consolas" panose="020B0609020204030204" pitchFamily="49" charset="0"/>
              </a:rPr>
              <a:t>d_rtp</a:t>
            </a:r>
            <a:r>
              <a:rPr lang="en-US" sz="1600" dirty="0">
                <a:latin typeface="Consolas" panose="020B0609020204030204" pitchFamily="49" charset="0"/>
              </a:rPr>
              <a:t> </a:t>
            </a:r>
            <a:r>
              <a:rPr lang="en-US" sz="1600" dirty="0" err="1">
                <a:latin typeface="Consolas" panose="020B0609020204030204" pitchFamily="49" charset="0"/>
              </a:rPr>
              <a:t>d_trolebus</a:t>
            </a:r>
            <a:r>
              <a:rPr lang="en-US" sz="1600" dirty="0">
                <a:latin typeface="Consolas" panose="020B0609020204030204" pitchFamily="49" charset="0"/>
              </a:rPr>
              <a:t> </a:t>
            </a:r>
            <a:r>
              <a:rPr lang="en-US" sz="1600" dirty="0" err="1">
                <a:latin typeface="Consolas" panose="020B0609020204030204" pitchFamily="49" charset="0"/>
              </a:rPr>
              <a:t>d_metrobus</a:t>
            </a:r>
            <a:endParaRPr lang="en-US" sz="1600" dirty="0">
              <a:latin typeface="Consolas" panose="020B0609020204030204" pitchFamily="49" charset="0"/>
            </a:endParaRPr>
          </a:p>
          <a:p>
            <a:r>
              <a:rPr lang="en-US" sz="1600" dirty="0">
                <a:latin typeface="Consolas" panose="020B0609020204030204" pitchFamily="49" charset="0"/>
              </a:rPr>
              <a:t>  </a:t>
            </a:r>
            <a:r>
              <a:rPr lang="en-US" sz="1600" dirty="0" err="1">
                <a:latin typeface="Consolas" panose="020B0609020204030204" pitchFamily="49" charset="0"/>
              </a:rPr>
              <a:t>d_metro</a:t>
            </a:r>
            <a:r>
              <a:rPr lang="en-US" sz="1600" dirty="0">
                <a:latin typeface="Consolas" panose="020B0609020204030204" pitchFamily="49" charset="0"/>
              </a:rPr>
              <a:t>, </a:t>
            </a:r>
            <a:r>
              <a:rPr lang="en-US" sz="1600" dirty="0" err="1">
                <a:latin typeface="Consolas" panose="020B0609020204030204" pitchFamily="49" charset="0"/>
              </a:rPr>
              <a:t>aeq</a:t>
            </a:r>
            <a:r>
              <a:rPr lang="en-US" sz="1600" dirty="0">
                <a:latin typeface="Consolas" panose="020B0609020204030204" pitchFamily="49" charset="0"/>
              </a:rPr>
              <a:t>(A) </a:t>
            </a:r>
            <a:r>
              <a:rPr lang="en-US" sz="1600" dirty="0" err="1">
                <a:latin typeface="Consolas" panose="020B0609020204030204" pitchFamily="49" charset="0"/>
              </a:rPr>
              <a:t>beq</a:t>
            </a:r>
            <a:r>
              <a:rPr lang="en-US" sz="1600" dirty="0">
                <a:latin typeface="Consolas" panose="020B0609020204030204" pitchFamily="49" charset="0"/>
              </a:rPr>
              <a:t>(B) lags(1 2)</a:t>
            </a: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pic>
        <p:nvPicPr>
          <p:cNvPr id="5" name="Picture 4">
            <a:extLst>
              <a:ext uri="{FF2B5EF4-FFF2-40B4-BE49-F238E27FC236}">
                <a16:creationId xmlns:a16="http://schemas.microsoft.com/office/drawing/2014/main" id="{F860DE0A-B009-4E5C-1D9A-AD49D4A903A7}"/>
              </a:ext>
            </a:extLst>
          </p:cNvPr>
          <p:cNvPicPr>
            <a:picLocks noChangeAspect="1"/>
          </p:cNvPicPr>
          <p:nvPr/>
        </p:nvPicPr>
        <p:blipFill>
          <a:blip r:embed="rId3"/>
          <a:stretch>
            <a:fillRect/>
          </a:stretch>
        </p:blipFill>
        <p:spPr>
          <a:xfrm>
            <a:off x="487277" y="1580735"/>
            <a:ext cx="3588964" cy="4595784"/>
          </a:xfrm>
          <a:prstGeom prst="rect">
            <a:avLst/>
          </a:prstGeom>
        </p:spPr>
      </p:pic>
    </p:spTree>
    <p:extLst>
      <p:ext uri="{BB962C8B-B14F-4D97-AF65-F5344CB8AC3E}">
        <p14:creationId xmlns:p14="http://schemas.microsoft.com/office/powerpoint/2010/main" val="35235269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Funciones de impulso-respuesta</a:t>
            </a:r>
          </a:p>
        </p:txBody>
      </p:sp>
      <p:sp>
        <p:nvSpPr>
          <p:cNvPr id="12" name="TextBox 11">
            <a:extLst>
              <a:ext uri="{FF2B5EF4-FFF2-40B4-BE49-F238E27FC236}">
                <a16:creationId xmlns:a16="http://schemas.microsoft.com/office/drawing/2014/main" id="{E359FC3A-C233-529A-D52B-FEA94D428C19}"/>
              </a:ext>
            </a:extLst>
          </p:cNvPr>
          <p:cNvSpPr txBox="1"/>
          <p:nvPr/>
        </p:nvSpPr>
        <p:spPr>
          <a:xfrm>
            <a:off x="6795840" y="1580735"/>
            <a:ext cx="4626142" cy="4031873"/>
          </a:xfrm>
          <a:prstGeom prst="rect">
            <a:avLst/>
          </a:prstGeom>
          <a:solidFill>
            <a:schemeClr val="bg2"/>
          </a:solidFill>
        </p:spPr>
        <p:txBody>
          <a:bodyPr wrap="square" rtlCol="0">
            <a:spAutoFit/>
          </a:bodyPr>
          <a:lstStyle/>
          <a:p>
            <a:r>
              <a:rPr lang="en-US" sz="1600" dirty="0">
                <a:latin typeface="Consolas" panose="020B0609020204030204" pitchFamily="49" charset="0"/>
              </a:rPr>
              <a:t>. </a:t>
            </a:r>
            <a:r>
              <a:rPr lang="nb-NO" sz="1600" dirty="0">
                <a:latin typeface="Consolas" panose="020B0609020204030204" pitchFamily="49" charset="0"/>
              </a:rPr>
              <a:t>irf set "myIRF"</a:t>
            </a:r>
          </a:p>
          <a:p>
            <a:endParaRPr lang="nb-NO" sz="1600" dirty="0">
              <a:latin typeface="Consolas" panose="020B0609020204030204" pitchFamily="49" charset="0"/>
            </a:endParaRPr>
          </a:p>
          <a:p>
            <a:r>
              <a:rPr lang="nb-NO" sz="1600" dirty="0">
                <a:latin typeface="Consolas" panose="020B0609020204030204" pitchFamily="49" charset="0"/>
              </a:rPr>
              <a:t>. </a:t>
            </a:r>
            <a:r>
              <a:rPr lang="en-US" sz="1600" dirty="0" err="1">
                <a:latin typeface="Consolas" panose="020B0609020204030204" pitchFamily="49" charset="0"/>
              </a:rPr>
              <a:t>irf</a:t>
            </a:r>
            <a:r>
              <a:rPr lang="en-US" sz="1600" dirty="0">
                <a:latin typeface="Consolas" panose="020B0609020204030204" pitchFamily="49" charset="0"/>
              </a:rPr>
              <a:t> create svar1</a:t>
            </a:r>
            <a:endParaRPr lang="it-IT" sz="1600" dirty="0">
              <a:latin typeface="Consolas" panose="020B0609020204030204" pitchFamily="49" charset="0"/>
            </a:endParaRPr>
          </a:p>
          <a:p>
            <a:endParaRPr lang="it-IT"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pic>
        <p:nvPicPr>
          <p:cNvPr id="6" name="Picture 5">
            <a:extLst>
              <a:ext uri="{FF2B5EF4-FFF2-40B4-BE49-F238E27FC236}">
                <a16:creationId xmlns:a16="http://schemas.microsoft.com/office/drawing/2014/main" id="{F0C157EA-5A75-8626-2C23-B8D15CE3C299}"/>
              </a:ext>
            </a:extLst>
          </p:cNvPr>
          <p:cNvPicPr>
            <a:picLocks noChangeAspect="1"/>
          </p:cNvPicPr>
          <p:nvPr/>
        </p:nvPicPr>
        <p:blipFill>
          <a:blip r:embed="rId3"/>
          <a:stretch>
            <a:fillRect/>
          </a:stretch>
        </p:blipFill>
        <p:spPr>
          <a:xfrm>
            <a:off x="487277" y="1580735"/>
            <a:ext cx="1866900" cy="1019175"/>
          </a:xfrm>
          <a:prstGeom prst="rect">
            <a:avLst/>
          </a:prstGeom>
        </p:spPr>
      </p:pic>
    </p:spTree>
    <p:extLst>
      <p:ext uri="{BB962C8B-B14F-4D97-AF65-F5344CB8AC3E}">
        <p14:creationId xmlns:p14="http://schemas.microsoft.com/office/powerpoint/2010/main" val="3580987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Gráficos de impulso-respuesta</a:t>
            </a:r>
          </a:p>
        </p:txBody>
      </p:sp>
      <p:sp>
        <p:nvSpPr>
          <p:cNvPr id="2" name="TextBox 1">
            <a:extLst>
              <a:ext uri="{FF2B5EF4-FFF2-40B4-BE49-F238E27FC236}">
                <a16:creationId xmlns:a16="http://schemas.microsoft.com/office/drawing/2014/main" id="{07F7839C-30DF-EB98-0353-0A642A6B4326}"/>
              </a:ext>
            </a:extLst>
          </p:cNvPr>
          <p:cNvSpPr txBox="1"/>
          <p:nvPr/>
        </p:nvSpPr>
        <p:spPr>
          <a:xfrm>
            <a:off x="6795840" y="1580735"/>
            <a:ext cx="4626142" cy="4031873"/>
          </a:xfrm>
          <a:prstGeom prst="rect">
            <a:avLst/>
          </a:prstGeom>
          <a:solidFill>
            <a:schemeClr val="bg2"/>
          </a:solidFill>
        </p:spPr>
        <p:txBody>
          <a:bodyPr wrap="square" rtlCol="0">
            <a:spAutoFit/>
          </a:bodyPr>
          <a:lstStyle/>
          <a:p>
            <a:r>
              <a:rPr lang="en-US" sz="1600" dirty="0">
                <a:latin typeface="Consolas" panose="020B0609020204030204" pitchFamily="49" charset="0"/>
              </a:rPr>
              <a:t>. </a:t>
            </a:r>
            <a:r>
              <a:rPr lang="nb-NO" sz="1600" dirty="0">
                <a:latin typeface="Consolas" panose="020B0609020204030204" pitchFamily="49" charset="0"/>
              </a:rPr>
              <a:t>irf graph sirf, byopts(yrescale)</a:t>
            </a:r>
          </a:p>
          <a:p>
            <a:endParaRPr lang="nb-NO" sz="1600" dirty="0">
              <a:latin typeface="Consolas" panose="020B0609020204030204" pitchFamily="49" charset="0"/>
            </a:endParaRPr>
          </a:p>
          <a:p>
            <a:endParaRPr lang="nb-NO" sz="1600" dirty="0">
              <a:latin typeface="Consolas" panose="020B0609020204030204" pitchFamily="49" charset="0"/>
            </a:endParaRPr>
          </a:p>
          <a:p>
            <a:endParaRPr lang="nb-NO" sz="1600" dirty="0">
              <a:latin typeface="Consolas" panose="020B0609020204030204" pitchFamily="49" charset="0"/>
            </a:endParaRPr>
          </a:p>
          <a:p>
            <a:endParaRPr lang="it-IT" sz="1600" dirty="0">
              <a:latin typeface="Consolas" panose="020B0609020204030204" pitchFamily="49" charset="0"/>
            </a:endParaRPr>
          </a:p>
          <a:p>
            <a:endParaRPr lang="it-IT"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pic>
        <p:nvPicPr>
          <p:cNvPr id="6" name="Picture 5">
            <a:extLst>
              <a:ext uri="{FF2B5EF4-FFF2-40B4-BE49-F238E27FC236}">
                <a16:creationId xmlns:a16="http://schemas.microsoft.com/office/drawing/2014/main" id="{DACF2097-BC9C-87C7-6CB4-842E598155DE}"/>
              </a:ext>
            </a:extLst>
          </p:cNvPr>
          <p:cNvPicPr>
            <a:picLocks noChangeAspect="1"/>
          </p:cNvPicPr>
          <p:nvPr/>
        </p:nvPicPr>
        <p:blipFill>
          <a:blip r:embed="rId3"/>
          <a:stretch>
            <a:fillRect/>
          </a:stretch>
        </p:blipFill>
        <p:spPr>
          <a:xfrm>
            <a:off x="487277" y="1580735"/>
            <a:ext cx="5486400" cy="3657600"/>
          </a:xfrm>
          <a:prstGeom prst="rect">
            <a:avLst/>
          </a:prstGeom>
        </p:spPr>
      </p:pic>
    </p:spTree>
    <p:extLst>
      <p:ext uri="{BB962C8B-B14F-4D97-AF65-F5344CB8AC3E}">
        <p14:creationId xmlns:p14="http://schemas.microsoft.com/office/powerpoint/2010/main" val="36533220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11FC6CF-6844-E858-E6A5-CBDE70752D7D}"/>
              </a:ext>
            </a:extLst>
          </p:cNvPr>
          <p:cNvPicPr>
            <a:picLocks noChangeAspect="1"/>
          </p:cNvPicPr>
          <p:nvPr/>
        </p:nvPicPr>
        <p:blipFill>
          <a:blip r:embed="rId3"/>
          <a:stretch>
            <a:fillRect/>
          </a:stretch>
        </p:blipFill>
        <p:spPr>
          <a:xfrm>
            <a:off x="1783774" y="554183"/>
            <a:ext cx="8624451" cy="5749634"/>
          </a:xfrm>
          <a:prstGeom prst="rect">
            <a:avLst/>
          </a:prstGeom>
        </p:spPr>
      </p:pic>
      <p:sp>
        <p:nvSpPr>
          <p:cNvPr id="11" name="Rectangle 10">
            <a:extLst>
              <a:ext uri="{FF2B5EF4-FFF2-40B4-BE49-F238E27FC236}">
                <a16:creationId xmlns:a16="http://schemas.microsoft.com/office/drawing/2014/main" id="{3E883623-EFF6-1B11-2AF6-B299BB824AC2}"/>
              </a:ext>
            </a:extLst>
          </p:cNvPr>
          <p:cNvSpPr/>
          <p:nvPr/>
        </p:nvSpPr>
        <p:spPr>
          <a:xfrm>
            <a:off x="2199984" y="761702"/>
            <a:ext cx="1737315" cy="1045583"/>
          </a:xfrm>
          <a:prstGeom prst="rect">
            <a:avLst/>
          </a:prstGeom>
          <a:solidFill>
            <a:schemeClr val="accent5">
              <a:lumMod val="5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5243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Los datos</a:t>
            </a:r>
          </a:p>
        </p:txBody>
      </p:sp>
      <p:pic>
        <p:nvPicPr>
          <p:cNvPr id="4" name="Picture 3">
            <a:extLst>
              <a:ext uri="{FF2B5EF4-FFF2-40B4-BE49-F238E27FC236}">
                <a16:creationId xmlns:a16="http://schemas.microsoft.com/office/drawing/2014/main" id="{EC9EFB76-9431-3843-AAFB-08101055ADC7}"/>
              </a:ext>
            </a:extLst>
          </p:cNvPr>
          <p:cNvPicPr>
            <a:picLocks noChangeAspect="1"/>
          </p:cNvPicPr>
          <p:nvPr/>
        </p:nvPicPr>
        <p:blipFill>
          <a:blip r:embed="rId3"/>
          <a:stretch>
            <a:fillRect/>
          </a:stretch>
        </p:blipFill>
        <p:spPr>
          <a:xfrm>
            <a:off x="1924801" y="1201756"/>
            <a:ext cx="8342393" cy="4916504"/>
          </a:xfrm>
          <a:prstGeom prst="rect">
            <a:avLst/>
          </a:prstGeom>
        </p:spPr>
      </p:pic>
    </p:spTree>
    <p:extLst>
      <p:ext uri="{BB962C8B-B14F-4D97-AF65-F5344CB8AC3E}">
        <p14:creationId xmlns:p14="http://schemas.microsoft.com/office/powerpoint/2010/main" val="12550992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8A80A4-AF49-2ACD-8258-9D18D696F4EB}"/>
              </a:ext>
            </a:extLst>
          </p:cNvPr>
          <p:cNvPicPr>
            <a:picLocks noChangeAspect="1"/>
          </p:cNvPicPr>
          <p:nvPr/>
        </p:nvPicPr>
        <p:blipFill>
          <a:blip r:embed="rId3"/>
          <a:stretch>
            <a:fillRect/>
          </a:stretch>
        </p:blipFill>
        <p:spPr>
          <a:xfrm>
            <a:off x="1783774" y="554183"/>
            <a:ext cx="8624451" cy="5749634"/>
          </a:xfrm>
          <a:prstGeom prst="rect">
            <a:avLst/>
          </a:prstGeom>
        </p:spPr>
      </p:pic>
      <p:sp>
        <p:nvSpPr>
          <p:cNvPr id="4" name="Rectangle 3">
            <a:extLst>
              <a:ext uri="{FF2B5EF4-FFF2-40B4-BE49-F238E27FC236}">
                <a16:creationId xmlns:a16="http://schemas.microsoft.com/office/drawing/2014/main" id="{9D247031-99D8-85F0-616C-98E090F2CEE8}"/>
              </a:ext>
            </a:extLst>
          </p:cNvPr>
          <p:cNvSpPr/>
          <p:nvPr/>
        </p:nvSpPr>
        <p:spPr>
          <a:xfrm>
            <a:off x="2199984" y="1815953"/>
            <a:ext cx="1737315" cy="1045583"/>
          </a:xfrm>
          <a:prstGeom prst="rect">
            <a:avLst/>
          </a:prstGeom>
          <a:solidFill>
            <a:schemeClr val="accent5">
              <a:lumMod val="5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97137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F0FAE2-ED0D-C69F-8931-C1B56D0499EF}"/>
              </a:ext>
            </a:extLst>
          </p:cNvPr>
          <p:cNvPicPr>
            <a:picLocks noChangeAspect="1"/>
          </p:cNvPicPr>
          <p:nvPr/>
        </p:nvPicPr>
        <p:blipFill>
          <a:blip r:embed="rId3"/>
          <a:stretch>
            <a:fillRect/>
          </a:stretch>
        </p:blipFill>
        <p:spPr>
          <a:xfrm>
            <a:off x="1783774" y="554183"/>
            <a:ext cx="8624451" cy="5749634"/>
          </a:xfrm>
          <a:prstGeom prst="rect">
            <a:avLst/>
          </a:prstGeom>
        </p:spPr>
      </p:pic>
      <p:sp>
        <p:nvSpPr>
          <p:cNvPr id="4" name="Rectangle 3">
            <a:extLst>
              <a:ext uri="{FF2B5EF4-FFF2-40B4-BE49-F238E27FC236}">
                <a16:creationId xmlns:a16="http://schemas.microsoft.com/office/drawing/2014/main" id="{884732FF-4DD0-0A4C-356A-C642CC82E2F7}"/>
              </a:ext>
            </a:extLst>
          </p:cNvPr>
          <p:cNvSpPr/>
          <p:nvPr/>
        </p:nvSpPr>
        <p:spPr>
          <a:xfrm>
            <a:off x="2199984" y="2870205"/>
            <a:ext cx="1737315" cy="1045583"/>
          </a:xfrm>
          <a:prstGeom prst="rect">
            <a:avLst/>
          </a:prstGeom>
          <a:solidFill>
            <a:schemeClr val="accent5">
              <a:lumMod val="5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83529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ECB0C4-CD49-343B-915D-A17CE1B5DFAD}"/>
              </a:ext>
            </a:extLst>
          </p:cNvPr>
          <p:cNvPicPr>
            <a:picLocks noChangeAspect="1"/>
          </p:cNvPicPr>
          <p:nvPr/>
        </p:nvPicPr>
        <p:blipFill>
          <a:blip r:embed="rId3"/>
          <a:stretch>
            <a:fillRect/>
          </a:stretch>
        </p:blipFill>
        <p:spPr>
          <a:xfrm>
            <a:off x="1783774" y="554183"/>
            <a:ext cx="8624451" cy="5749634"/>
          </a:xfrm>
          <a:prstGeom prst="rect">
            <a:avLst/>
          </a:prstGeom>
        </p:spPr>
      </p:pic>
      <p:sp>
        <p:nvSpPr>
          <p:cNvPr id="4" name="Rectangle 3">
            <a:extLst>
              <a:ext uri="{FF2B5EF4-FFF2-40B4-BE49-F238E27FC236}">
                <a16:creationId xmlns:a16="http://schemas.microsoft.com/office/drawing/2014/main" id="{89F9943B-30D5-BD47-0283-6AAB395180B4}"/>
              </a:ext>
            </a:extLst>
          </p:cNvPr>
          <p:cNvSpPr/>
          <p:nvPr/>
        </p:nvSpPr>
        <p:spPr>
          <a:xfrm>
            <a:off x="2199984" y="4021267"/>
            <a:ext cx="1737315" cy="1045583"/>
          </a:xfrm>
          <a:prstGeom prst="rect">
            <a:avLst/>
          </a:prstGeom>
          <a:solidFill>
            <a:schemeClr val="accent5">
              <a:lumMod val="5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61501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1614E1-AE40-F044-9790-169EC84987D8}"/>
              </a:ext>
            </a:extLst>
          </p:cNvPr>
          <p:cNvPicPr>
            <a:picLocks noChangeAspect="1"/>
          </p:cNvPicPr>
          <p:nvPr/>
        </p:nvPicPr>
        <p:blipFill>
          <a:blip r:embed="rId3"/>
          <a:stretch>
            <a:fillRect/>
          </a:stretch>
        </p:blipFill>
        <p:spPr>
          <a:xfrm>
            <a:off x="1783774" y="554183"/>
            <a:ext cx="8624451" cy="5749634"/>
          </a:xfrm>
          <a:prstGeom prst="rect">
            <a:avLst/>
          </a:prstGeom>
        </p:spPr>
      </p:pic>
      <p:sp>
        <p:nvSpPr>
          <p:cNvPr id="4" name="Rectangle 3">
            <a:extLst>
              <a:ext uri="{FF2B5EF4-FFF2-40B4-BE49-F238E27FC236}">
                <a16:creationId xmlns:a16="http://schemas.microsoft.com/office/drawing/2014/main" id="{0822E98E-A247-0D21-7ED7-B43955D28859}"/>
              </a:ext>
            </a:extLst>
          </p:cNvPr>
          <p:cNvSpPr/>
          <p:nvPr/>
        </p:nvSpPr>
        <p:spPr>
          <a:xfrm>
            <a:off x="4179430" y="675405"/>
            <a:ext cx="1780306" cy="4466750"/>
          </a:xfrm>
          <a:prstGeom prst="rect">
            <a:avLst/>
          </a:prstGeom>
          <a:solidFill>
            <a:schemeClr val="accent5">
              <a:lumMod val="5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30410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89101E-CC18-0E53-D46D-E640B8DC15C4}"/>
              </a:ext>
            </a:extLst>
          </p:cNvPr>
          <p:cNvPicPr>
            <a:picLocks noChangeAspect="1"/>
          </p:cNvPicPr>
          <p:nvPr/>
        </p:nvPicPr>
        <p:blipFill>
          <a:blip r:embed="rId3"/>
          <a:stretch>
            <a:fillRect/>
          </a:stretch>
        </p:blipFill>
        <p:spPr>
          <a:xfrm>
            <a:off x="1783774" y="554183"/>
            <a:ext cx="8624451" cy="5749634"/>
          </a:xfrm>
          <a:prstGeom prst="rect">
            <a:avLst/>
          </a:prstGeom>
        </p:spPr>
      </p:pic>
      <p:sp>
        <p:nvSpPr>
          <p:cNvPr id="5" name="Rectangle 4">
            <a:extLst>
              <a:ext uri="{FF2B5EF4-FFF2-40B4-BE49-F238E27FC236}">
                <a16:creationId xmlns:a16="http://schemas.microsoft.com/office/drawing/2014/main" id="{AAACDC98-5E73-8B52-B345-3E610E2B2EC6}"/>
              </a:ext>
            </a:extLst>
          </p:cNvPr>
          <p:cNvSpPr/>
          <p:nvPr/>
        </p:nvSpPr>
        <p:spPr>
          <a:xfrm>
            <a:off x="8342636" y="675405"/>
            <a:ext cx="1780306" cy="4466750"/>
          </a:xfrm>
          <a:prstGeom prst="rect">
            <a:avLst/>
          </a:prstGeom>
          <a:solidFill>
            <a:schemeClr val="accent5">
              <a:lumMod val="5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74766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F3B1C77-C5A6-EC8D-170B-B2FF5B357089}"/>
              </a:ext>
            </a:extLst>
          </p:cNvPr>
          <p:cNvPicPr>
            <a:picLocks noChangeAspect="1"/>
          </p:cNvPicPr>
          <p:nvPr/>
        </p:nvPicPr>
        <p:blipFill>
          <a:blip r:embed="rId3"/>
          <a:stretch>
            <a:fillRect/>
          </a:stretch>
        </p:blipFill>
        <p:spPr>
          <a:xfrm>
            <a:off x="1783774" y="554183"/>
            <a:ext cx="8624451" cy="5749634"/>
          </a:xfrm>
          <a:prstGeom prst="rect">
            <a:avLst/>
          </a:prstGeom>
        </p:spPr>
      </p:pic>
      <p:sp>
        <p:nvSpPr>
          <p:cNvPr id="5" name="Rectangle 4">
            <a:extLst>
              <a:ext uri="{FF2B5EF4-FFF2-40B4-BE49-F238E27FC236}">
                <a16:creationId xmlns:a16="http://schemas.microsoft.com/office/drawing/2014/main" id="{22D4C4D5-6746-59B5-0BCE-C6D60E632A00}"/>
              </a:ext>
            </a:extLst>
          </p:cNvPr>
          <p:cNvSpPr/>
          <p:nvPr/>
        </p:nvSpPr>
        <p:spPr>
          <a:xfrm>
            <a:off x="6223385" y="675405"/>
            <a:ext cx="1780306" cy="4466750"/>
          </a:xfrm>
          <a:prstGeom prst="rect">
            <a:avLst/>
          </a:prstGeom>
          <a:solidFill>
            <a:schemeClr val="accent5">
              <a:lumMod val="5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36854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A17A388-27C9-81A3-A2F4-79E3C847E60E}"/>
              </a:ext>
            </a:extLst>
          </p:cNvPr>
          <p:cNvSpPr txBox="1"/>
          <p:nvPr/>
        </p:nvSpPr>
        <p:spPr>
          <a:xfrm>
            <a:off x="487277" y="669758"/>
            <a:ext cx="11217443" cy="461665"/>
          </a:xfrm>
          <a:prstGeom prst="rect">
            <a:avLst/>
          </a:prstGeom>
          <a:noFill/>
        </p:spPr>
        <p:txBody>
          <a:bodyPr wrap="square" rtlCol="0">
            <a:spAutoFit/>
          </a:bodyPr>
          <a:lstStyle/>
          <a:p>
            <a:r>
              <a:rPr lang="es-MX" sz="2400" dirty="0" err="1">
                <a:latin typeface="Consolas" panose="020B0609020204030204" pitchFamily="49" charset="0"/>
                <a:ea typeface="Inter" panose="02000503000000020004" pitchFamily="2" charset="0"/>
                <a:cs typeface="Arial" panose="020B0604020202020204" pitchFamily="34" charset="0"/>
              </a:rPr>
              <a:t>lpirf</a:t>
            </a:r>
            <a:r>
              <a:rPr lang="es-MX" sz="2400" b="1" dirty="0">
                <a:latin typeface="Inter" panose="02000503000000020004" pitchFamily="2" charset="0"/>
                <a:ea typeface="Inter" panose="02000503000000020004" pitchFamily="2" charset="0"/>
                <a:cs typeface="Arial" panose="020B0604020202020204" pitchFamily="34" charset="0"/>
              </a:rPr>
              <a:t>: Impulso respuesta por proyección local</a:t>
            </a:r>
          </a:p>
        </p:txBody>
      </p:sp>
      <p:cxnSp>
        <p:nvCxnSpPr>
          <p:cNvPr id="14" name="Straight Connector 13">
            <a:extLst>
              <a:ext uri="{FF2B5EF4-FFF2-40B4-BE49-F238E27FC236}">
                <a16:creationId xmlns:a16="http://schemas.microsoft.com/office/drawing/2014/main" id="{92155E37-4667-E312-AE84-5FB6DF47F761}"/>
              </a:ext>
            </a:extLst>
          </p:cNvPr>
          <p:cNvCxnSpPr/>
          <p:nvPr/>
        </p:nvCxnSpPr>
        <p:spPr>
          <a:xfrm>
            <a:off x="2310520" y="2206748"/>
            <a:ext cx="0" cy="3744000"/>
          </a:xfrm>
          <a:prstGeom prst="line">
            <a:avLst/>
          </a:prstGeom>
          <a:ln w="571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FF17831-B195-6DB1-6155-8B2A4E353C2F}"/>
              </a:ext>
            </a:extLst>
          </p:cNvPr>
          <p:cNvCxnSpPr/>
          <p:nvPr/>
        </p:nvCxnSpPr>
        <p:spPr>
          <a:xfrm>
            <a:off x="3589075" y="2206748"/>
            <a:ext cx="0" cy="3744000"/>
          </a:xfrm>
          <a:prstGeom prst="line">
            <a:avLst/>
          </a:prstGeom>
          <a:ln w="571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952D05-9716-6E42-7B93-CAF88BADBC62}"/>
              </a:ext>
            </a:extLst>
          </p:cNvPr>
          <p:cNvCxnSpPr/>
          <p:nvPr/>
        </p:nvCxnSpPr>
        <p:spPr>
          <a:xfrm>
            <a:off x="4809879" y="2206748"/>
            <a:ext cx="0" cy="3744000"/>
          </a:xfrm>
          <a:prstGeom prst="line">
            <a:avLst/>
          </a:prstGeom>
          <a:ln w="571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BA60157-0EFF-55BB-6D5D-8097CA5E383E}"/>
              </a:ext>
            </a:extLst>
          </p:cNvPr>
          <p:cNvCxnSpPr/>
          <p:nvPr/>
        </p:nvCxnSpPr>
        <p:spPr>
          <a:xfrm>
            <a:off x="6049934" y="2204292"/>
            <a:ext cx="0" cy="3744000"/>
          </a:xfrm>
          <a:prstGeom prst="line">
            <a:avLst/>
          </a:prstGeom>
          <a:ln w="571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CADA13D-E061-3C9C-7485-625DC1B603A9}"/>
              </a:ext>
            </a:extLst>
          </p:cNvPr>
          <p:cNvCxnSpPr>
            <a:cxnSpLocks/>
          </p:cNvCxnSpPr>
          <p:nvPr/>
        </p:nvCxnSpPr>
        <p:spPr>
          <a:xfrm rot="5400000">
            <a:off x="3893410" y="26960"/>
            <a:ext cx="0" cy="5436000"/>
          </a:xfrm>
          <a:prstGeom prst="line">
            <a:avLst/>
          </a:prstGeom>
          <a:ln w="571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04219E2-9724-5323-6C64-91C857399C2D}"/>
              </a:ext>
            </a:extLst>
          </p:cNvPr>
          <p:cNvCxnSpPr>
            <a:cxnSpLocks/>
          </p:cNvCxnSpPr>
          <p:nvPr/>
        </p:nvCxnSpPr>
        <p:spPr>
          <a:xfrm rot="5400000">
            <a:off x="3893410" y="641373"/>
            <a:ext cx="0" cy="5436000"/>
          </a:xfrm>
          <a:prstGeom prst="line">
            <a:avLst/>
          </a:prstGeom>
          <a:ln w="571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0541B93-DACD-7812-2121-F38224FE1D1E}"/>
              </a:ext>
            </a:extLst>
          </p:cNvPr>
          <p:cNvCxnSpPr>
            <a:cxnSpLocks/>
          </p:cNvCxnSpPr>
          <p:nvPr/>
        </p:nvCxnSpPr>
        <p:spPr>
          <a:xfrm rot="5400000">
            <a:off x="3893410" y="1287068"/>
            <a:ext cx="0" cy="5436000"/>
          </a:xfrm>
          <a:prstGeom prst="line">
            <a:avLst/>
          </a:prstGeom>
          <a:ln w="571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A90FE3E-6899-8F93-7E9E-A5C983069D76}"/>
              </a:ext>
            </a:extLst>
          </p:cNvPr>
          <p:cNvCxnSpPr>
            <a:cxnSpLocks/>
          </p:cNvCxnSpPr>
          <p:nvPr/>
        </p:nvCxnSpPr>
        <p:spPr>
          <a:xfrm rot="5400000">
            <a:off x="3893410" y="1914313"/>
            <a:ext cx="0" cy="5436000"/>
          </a:xfrm>
          <a:prstGeom prst="line">
            <a:avLst/>
          </a:prstGeom>
          <a:ln w="571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980C78D-261B-6B85-DED1-3839A0A83CF4}"/>
              </a:ext>
            </a:extLst>
          </p:cNvPr>
          <p:cNvCxnSpPr>
            <a:cxnSpLocks/>
          </p:cNvCxnSpPr>
          <p:nvPr/>
        </p:nvCxnSpPr>
        <p:spPr>
          <a:xfrm rot="5400000">
            <a:off x="3893410" y="2538351"/>
            <a:ext cx="0" cy="5436000"/>
          </a:xfrm>
          <a:prstGeom prst="line">
            <a:avLst/>
          </a:prstGeom>
          <a:ln w="571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1AFE3220-74CE-8F8A-305D-5226743190DA}"/>
              </a:ext>
            </a:extLst>
          </p:cNvPr>
          <p:cNvCxnSpPr/>
          <p:nvPr/>
        </p:nvCxnSpPr>
        <p:spPr>
          <a:xfrm>
            <a:off x="993463" y="2206748"/>
            <a:ext cx="0" cy="3708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5BB4D24-1084-5E4E-B4E5-E57C6D230B5D}"/>
              </a:ext>
            </a:extLst>
          </p:cNvPr>
          <p:cNvCxnSpPr>
            <a:cxnSpLocks/>
          </p:cNvCxnSpPr>
          <p:nvPr/>
        </p:nvCxnSpPr>
        <p:spPr>
          <a:xfrm>
            <a:off x="751227" y="3360928"/>
            <a:ext cx="24223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19CD30F-FFF0-7CFA-34C8-13D39B021745}"/>
              </a:ext>
            </a:extLst>
          </p:cNvPr>
          <p:cNvCxnSpPr>
            <a:cxnSpLocks/>
          </p:cNvCxnSpPr>
          <p:nvPr/>
        </p:nvCxnSpPr>
        <p:spPr>
          <a:xfrm>
            <a:off x="751227" y="2740950"/>
            <a:ext cx="24223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F3BC123-E4FD-D6FE-0FE6-E530F7CDEE90}"/>
              </a:ext>
            </a:extLst>
          </p:cNvPr>
          <p:cNvCxnSpPr>
            <a:cxnSpLocks/>
          </p:cNvCxnSpPr>
          <p:nvPr/>
        </p:nvCxnSpPr>
        <p:spPr>
          <a:xfrm>
            <a:off x="751227" y="4008980"/>
            <a:ext cx="24223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8B98B78-3F85-EC11-5610-F9C38226F0D8}"/>
              </a:ext>
            </a:extLst>
          </p:cNvPr>
          <p:cNvCxnSpPr>
            <a:cxnSpLocks/>
          </p:cNvCxnSpPr>
          <p:nvPr/>
        </p:nvCxnSpPr>
        <p:spPr>
          <a:xfrm>
            <a:off x="751227" y="5255551"/>
            <a:ext cx="24223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318FBFC-792B-9469-3A09-BF3D582F2970}"/>
              </a:ext>
            </a:extLst>
          </p:cNvPr>
          <p:cNvCxnSpPr>
            <a:cxnSpLocks/>
          </p:cNvCxnSpPr>
          <p:nvPr/>
        </p:nvCxnSpPr>
        <p:spPr>
          <a:xfrm>
            <a:off x="751227" y="4645148"/>
            <a:ext cx="24223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3EDE7B4-EA42-9562-AC92-8DE4B8C48104}"/>
              </a:ext>
            </a:extLst>
          </p:cNvPr>
          <p:cNvCxnSpPr>
            <a:cxnSpLocks/>
          </p:cNvCxnSpPr>
          <p:nvPr/>
        </p:nvCxnSpPr>
        <p:spPr>
          <a:xfrm>
            <a:off x="751227" y="5893925"/>
            <a:ext cx="24223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03ABB5A-9BB0-CEAD-F4A1-7513D6B9A58E}"/>
              </a:ext>
            </a:extLst>
          </p:cNvPr>
          <p:cNvCxnSpPr>
            <a:cxnSpLocks/>
          </p:cNvCxnSpPr>
          <p:nvPr/>
        </p:nvCxnSpPr>
        <p:spPr>
          <a:xfrm rot="16200000">
            <a:off x="3981463" y="2905925"/>
            <a:ext cx="0" cy="5976000"/>
          </a:xfrm>
          <a:prstGeom prst="line">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31" name="Picture 30" descr="\documentclass{standalone}&#10;\usepackage{amsmath}&#10;\usepackage[margin=0.01in]{geometry}&#10;\pagestyle{empty}&#10;\begin{document}&#10;&#10;$&#10;y_{i,t+h}=\theta_{ijh}y_{j,t}+...+v_{t+h}&#10;$&#10;&#10;\end{document}" title="IguanaTex Bitmap Display">
            <a:extLst>
              <a:ext uri="{FF2B5EF4-FFF2-40B4-BE49-F238E27FC236}">
                <a16:creationId xmlns:a16="http://schemas.microsoft.com/office/drawing/2014/main" id="{2D6527A1-D687-0084-25A0-332B95EED3DE}"/>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7008417" y="2158321"/>
            <a:ext cx="4746419" cy="403888"/>
          </a:xfrm>
          <a:prstGeom prst="rect">
            <a:avLst/>
          </a:prstGeom>
        </p:spPr>
      </p:pic>
      <p:pic>
        <p:nvPicPr>
          <p:cNvPr id="33" name="Picture 32" descr="\documentclass{standalone}&#10;\usepackage{amsmath}&#10;\usepackage[margin=0.01in]{geometry}&#10;\pagestyle{empty}&#10;\begin{document}&#10;&#10;$&#10;y_{i,t+3}=\theta_{ij3}y_{j,t}+...+v_{t+3}&#10;$&#10;&#10;\end{document}" title="IguanaTex Bitmap Display">
            <a:extLst>
              <a:ext uri="{FF2B5EF4-FFF2-40B4-BE49-F238E27FC236}">
                <a16:creationId xmlns:a16="http://schemas.microsoft.com/office/drawing/2014/main" id="{DAE7DC62-6146-42D4-774A-D6FFBCB9965D}"/>
              </a:ext>
            </a:extLst>
          </p:cNvPr>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6969464" y="4225263"/>
            <a:ext cx="4667858" cy="407050"/>
          </a:xfrm>
          <a:prstGeom prst="rect">
            <a:avLst/>
          </a:prstGeom>
        </p:spPr>
      </p:pic>
      <p:pic>
        <p:nvPicPr>
          <p:cNvPr id="36" name="Picture 35" descr="\documentclass{standalone}&#10;\usepackage{amsmath}&#10;\usepackage[margin=0.01in]{geometry}&#10;\pagestyle{empty}&#10;\begin{document}&#10;&#10;$&#10;y_{i,t+1}=\theta_{ij1}y_{j,t}+...+v_{t+1}&#10;$&#10;&#10;\end{document}" title="IguanaTex Bitmap Display">
            <a:extLst>
              <a:ext uri="{FF2B5EF4-FFF2-40B4-BE49-F238E27FC236}">
                <a16:creationId xmlns:a16="http://schemas.microsoft.com/office/drawing/2014/main" id="{77135B12-D3E7-1DF0-2C31-F4F46EDC6F94}"/>
              </a:ext>
            </a:extLst>
          </p:cNvPr>
          <p:cNvPicPr>
            <a:picLocks noChangeAspect="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a:xfrm>
            <a:off x="7016600" y="3050706"/>
            <a:ext cx="4658025" cy="408640"/>
          </a:xfrm>
          <a:prstGeom prst="rect">
            <a:avLst/>
          </a:prstGeom>
        </p:spPr>
      </p:pic>
      <p:pic>
        <p:nvPicPr>
          <p:cNvPr id="39" name="Picture 38" descr="\documentclass{standalone}&#10;\usepackage{amsmath}&#10;\usepackage[margin=0.01in]{geometry}&#10;\pagestyle{empty}&#10;\begin{document}&#10;&#10;$&#10;y_{i,t+2}=\theta_{ij2}y_{j,t}+...+v_{t+2}&#10;$&#10;&#10;\end{document}" title="IguanaTex Bitmap Display">
            <a:extLst>
              <a:ext uri="{FF2B5EF4-FFF2-40B4-BE49-F238E27FC236}">
                <a16:creationId xmlns:a16="http://schemas.microsoft.com/office/drawing/2014/main" id="{574D75D4-69D0-CCCE-50A1-4034F824655A}"/>
              </a:ext>
            </a:extLst>
          </p:cNvPr>
          <p:cNvPicPr>
            <a:picLocks noChangeAspect="1"/>
          </p:cNvPicPr>
          <p:nvPr>
            <p:custDataLst>
              <p:tags r:id="rId4"/>
            </p:custDataLst>
          </p:nvPr>
        </p:nvPicPr>
        <p:blipFill>
          <a:blip r:embed="rId10">
            <a:extLst>
              <a:ext uri="{28A0092B-C50C-407E-A947-70E740481C1C}">
                <a14:useLocalDpi xmlns:a14="http://schemas.microsoft.com/office/drawing/2010/main" val="0"/>
              </a:ext>
            </a:extLst>
          </a:blip>
          <a:stretch>
            <a:fillRect/>
          </a:stretch>
        </p:blipFill>
        <p:spPr>
          <a:xfrm>
            <a:off x="6969464" y="3632750"/>
            <a:ext cx="4672925" cy="413448"/>
          </a:xfrm>
          <a:prstGeom prst="rect">
            <a:avLst/>
          </a:prstGeom>
        </p:spPr>
      </p:pic>
      <p:sp>
        <p:nvSpPr>
          <p:cNvPr id="43" name="Oval 42">
            <a:extLst>
              <a:ext uri="{FF2B5EF4-FFF2-40B4-BE49-F238E27FC236}">
                <a16:creationId xmlns:a16="http://schemas.microsoft.com/office/drawing/2014/main" id="{7BF34555-7705-5D67-F8C7-B66A53303729}"/>
              </a:ext>
            </a:extLst>
          </p:cNvPr>
          <p:cNvSpPr/>
          <p:nvPr/>
        </p:nvSpPr>
        <p:spPr>
          <a:xfrm>
            <a:off x="838140" y="2595247"/>
            <a:ext cx="288000" cy="28800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0A56432A-9430-7080-107D-046E360C73BE}"/>
              </a:ext>
            </a:extLst>
          </p:cNvPr>
          <p:cNvSpPr/>
          <p:nvPr/>
        </p:nvSpPr>
        <p:spPr>
          <a:xfrm>
            <a:off x="2166520" y="4498640"/>
            <a:ext cx="288000" cy="28800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2D5D7F4D-7CB3-B240-F5D5-CE348847712A}"/>
              </a:ext>
            </a:extLst>
          </p:cNvPr>
          <p:cNvSpPr/>
          <p:nvPr/>
        </p:nvSpPr>
        <p:spPr>
          <a:xfrm>
            <a:off x="3445075" y="5131832"/>
            <a:ext cx="288000" cy="28800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FD06DB24-B109-8CE2-C0B1-DE27B9F9F485}"/>
                  </a:ext>
                </a:extLst>
              </p:cNvPr>
              <p:cNvSpPr txBox="1"/>
              <p:nvPr/>
            </p:nvSpPr>
            <p:spPr>
              <a:xfrm>
                <a:off x="-53523" y="4392440"/>
                <a:ext cx="999240" cy="5579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𝜃</m:t>
                          </m:r>
                        </m:e>
                        <m:sub>
                          <m:r>
                            <a:rPr lang="en-US" sz="2800" b="0" i="1" smtClean="0">
                              <a:latin typeface="Cambria Math" panose="02040503050406030204" pitchFamily="18" charset="0"/>
                            </a:rPr>
                            <m:t>𝑖𝑗</m:t>
                          </m:r>
                          <m:r>
                            <a:rPr lang="es-MX" sz="2800" b="0" i="1" smtClean="0">
                              <a:latin typeface="Cambria Math" panose="02040503050406030204" pitchFamily="18" charset="0"/>
                            </a:rPr>
                            <m:t>2</m:t>
                          </m:r>
                        </m:sub>
                      </m:sSub>
                    </m:oMath>
                  </m:oMathPara>
                </a14:m>
                <a:endParaRPr lang="en-US" sz="2800" dirty="0"/>
              </a:p>
            </p:txBody>
          </p:sp>
        </mc:Choice>
        <mc:Fallback xmlns="">
          <p:sp>
            <p:nvSpPr>
              <p:cNvPr id="49" name="TextBox 48">
                <a:extLst>
                  <a:ext uri="{FF2B5EF4-FFF2-40B4-BE49-F238E27FC236}">
                    <a16:creationId xmlns:a16="http://schemas.microsoft.com/office/drawing/2014/main" id="{FD06DB24-B109-8CE2-C0B1-DE27B9F9F485}"/>
                  </a:ext>
                </a:extLst>
              </p:cNvPr>
              <p:cNvSpPr txBox="1">
                <a:spLocks noRot="1" noChangeAspect="1" noMove="1" noResize="1" noEditPoints="1" noAdjustHandles="1" noChangeArrowheads="1" noChangeShapeType="1" noTextEdit="1"/>
              </p:cNvSpPr>
              <p:nvPr/>
            </p:nvSpPr>
            <p:spPr>
              <a:xfrm>
                <a:off x="-53523" y="4392440"/>
                <a:ext cx="999240" cy="557910"/>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A5F7F206-C053-F660-CED9-EC48A61C6249}"/>
                  </a:ext>
                </a:extLst>
              </p:cNvPr>
              <p:cNvSpPr txBox="1"/>
              <p:nvPr/>
            </p:nvSpPr>
            <p:spPr>
              <a:xfrm>
                <a:off x="-85544" y="2492796"/>
                <a:ext cx="999240" cy="5579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𝜃</m:t>
                          </m:r>
                        </m:e>
                        <m:sub>
                          <m:r>
                            <a:rPr lang="en-US" sz="2800" b="0" i="1" smtClean="0">
                              <a:latin typeface="Cambria Math" panose="02040503050406030204" pitchFamily="18" charset="0"/>
                            </a:rPr>
                            <m:t>𝑖𝑗</m:t>
                          </m:r>
                          <m:r>
                            <a:rPr lang="es-MX" sz="2800" b="0" i="1" smtClean="0">
                              <a:latin typeface="Cambria Math" panose="02040503050406030204" pitchFamily="18" charset="0"/>
                            </a:rPr>
                            <m:t>1</m:t>
                          </m:r>
                        </m:sub>
                      </m:sSub>
                    </m:oMath>
                  </m:oMathPara>
                </a14:m>
                <a:endParaRPr lang="en-US" sz="2800" dirty="0"/>
              </a:p>
            </p:txBody>
          </p:sp>
        </mc:Choice>
        <mc:Fallback xmlns="">
          <p:sp>
            <p:nvSpPr>
              <p:cNvPr id="50" name="TextBox 49">
                <a:extLst>
                  <a:ext uri="{FF2B5EF4-FFF2-40B4-BE49-F238E27FC236}">
                    <a16:creationId xmlns:a16="http://schemas.microsoft.com/office/drawing/2014/main" id="{A5F7F206-C053-F660-CED9-EC48A61C6249}"/>
                  </a:ext>
                </a:extLst>
              </p:cNvPr>
              <p:cNvSpPr txBox="1">
                <a:spLocks noRot="1" noChangeAspect="1" noMove="1" noResize="1" noEditPoints="1" noAdjustHandles="1" noChangeArrowheads="1" noChangeShapeType="1" noTextEdit="1"/>
              </p:cNvSpPr>
              <p:nvPr/>
            </p:nvSpPr>
            <p:spPr>
              <a:xfrm>
                <a:off x="-85544" y="2492796"/>
                <a:ext cx="999240" cy="557910"/>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927ECF84-2299-EEA0-4FF0-C48534E505B0}"/>
                  </a:ext>
                </a:extLst>
              </p:cNvPr>
              <p:cNvSpPr txBox="1"/>
              <p:nvPr/>
            </p:nvSpPr>
            <p:spPr>
              <a:xfrm>
                <a:off x="-45265" y="4970729"/>
                <a:ext cx="999240" cy="5579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𝜃</m:t>
                          </m:r>
                        </m:e>
                        <m:sub>
                          <m:r>
                            <a:rPr lang="en-US" sz="2800" b="0" i="1" smtClean="0">
                              <a:latin typeface="Cambria Math" panose="02040503050406030204" pitchFamily="18" charset="0"/>
                            </a:rPr>
                            <m:t>𝑖𝑗</m:t>
                          </m:r>
                          <m:r>
                            <a:rPr lang="es-MX" sz="2800" b="0" i="1" smtClean="0">
                              <a:latin typeface="Cambria Math" panose="02040503050406030204" pitchFamily="18" charset="0"/>
                            </a:rPr>
                            <m:t>3</m:t>
                          </m:r>
                        </m:sub>
                      </m:sSub>
                    </m:oMath>
                  </m:oMathPara>
                </a14:m>
                <a:endParaRPr lang="en-US" sz="2800" dirty="0"/>
              </a:p>
            </p:txBody>
          </p:sp>
        </mc:Choice>
        <mc:Fallback xmlns="">
          <p:sp>
            <p:nvSpPr>
              <p:cNvPr id="51" name="TextBox 50">
                <a:extLst>
                  <a:ext uri="{FF2B5EF4-FFF2-40B4-BE49-F238E27FC236}">
                    <a16:creationId xmlns:a16="http://schemas.microsoft.com/office/drawing/2014/main" id="{927ECF84-2299-EEA0-4FF0-C48534E505B0}"/>
                  </a:ext>
                </a:extLst>
              </p:cNvPr>
              <p:cNvSpPr txBox="1">
                <a:spLocks noRot="1" noChangeAspect="1" noMove="1" noResize="1" noEditPoints="1" noAdjustHandles="1" noChangeArrowheads="1" noChangeShapeType="1" noTextEdit="1"/>
              </p:cNvSpPr>
              <p:nvPr/>
            </p:nvSpPr>
            <p:spPr>
              <a:xfrm>
                <a:off x="-45265" y="4970729"/>
                <a:ext cx="999240" cy="557910"/>
              </a:xfrm>
              <a:prstGeom prst="rect">
                <a:avLst/>
              </a:prstGeom>
              <a:blipFill>
                <a:blip r:embed="rId13"/>
                <a:stretch>
                  <a:fillRect/>
                </a:stretch>
              </a:blipFill>
            </p:spPr>
            <p:txBody>
              <a:bodyPr/>
              <a:lstStyle/>
              <a:p>
                <a:r>
                  <a:rPr lang="en-US">
                    <a:noFill/>
                  </a:rPr>
                  <a:t> </a:t>
                </a:r>
              </a:p>
            </p:txBody>
          </p:sp>
        </mc:Fallback>
      </mc:AlternateContent>
      <p:sp>
        <p:nvSpPr>
          <p:cNvPr id="54" name="TextBox 53">
            <a:extLst>
              <a:ext uri="{FF2B5EF4-FFF2-40B4-BE49-F238E27FC236}">
                <a16:creationId xmlns:a16="http://schemas.microsoft.com/office/drawing/2014/main" id="{5EE29A5E-4F47-3A29-75B6-A8EC6153B4B8}"/>
              </a:ext>
            </a:extLst>
          </p:cNvPr>
          <p:cNvSpPr txBox="1"/>
          <p:nvPr/>
        </p:nvSpPr>
        <p:spPr>
          <a:xfrm>
            <a:off x="5970223" y="5870115"/>
            <a:ext cx="999241" cy="461665"/>
          </a:xfrm>
          <a:prstGeom prst="rect">
            <a:avLst/>
          </a:prstGeom>
          <a:noFill/>
        </p:spPr>
        <p:txBody>
          <a:bodyPr wrap="square" rtlCol="0">
            <a:spAutoFit/>
          </a:bodyPr>
          <a:lstStyle/>
          <a:p>
            <a:r>
              <a:rPr lang="en-US" sz="2400" dirty="0">
                <a:latin typeface="Inter" panose="02000503000000020004" pitchFamily="2" charset="0"/>
                <a:ea typeface="Inter" panose="02000503000000020004" pitchFamily="2" charset="0"/>
                <a:cs typeface="Arial" panose="020B0604020202020204" pitchFamily="34" charset="0"/>
              </a:rPr>
              <a:t>time</a:t>
            </a:r>
          </a:p>
        </p:txBody>
      </p:sp>
      <p:cxnSp>
        <p:nvCxnSpPr>
          <p:cNvPr id="29" name="Straight Connector 28">
            <a:extLst>
              <a:ext uri="{FF2B5EF4-FFF2-40B4-BE49-F238E27FC236}">
                <a16:creationId xmlns:a16="http://schemas.microsoft.com/office/drawing/2014/main" id="{FAFFAED1-053B-2EDE-710B-F7364A285734}"/>
              </a:ext>
            </a:extLst>
          </p:cNvPr>
          <p:cNvCxnSpPr/>
          <p:nvPr/>
        </p:nvCxnSpPr>
        <p:spPr>
          <a:xfrm>
            <a:off x="7065813" y="2740950"/>
            <a:ext cx="464127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1637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10" presetClass="entr" presetSubtype="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9" grpId="0"/>
      <p:bldP spid="50" grpId="0"/>
      <p:bldP spid="5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F7839C-30DF-EB98-0353-0A642A6B4326}"/>
              </a:ext>
            </a:extLst>
          </p:cNvPr>
          <p:cNvSpPr txBox="1"/>
          <p:nvPr/>
        </p:nvSpPr>
        <p:spPr>
          <a:xfrm>
            <a:off x="6661052" y="1580735"/>
            <a:ext cx="4760930" cy="4031873"/>
          </a:xfrm>
          <a:prstGeom prst="rect">
            <a:avLst/>
          </a:prstGeom>
          <a:solidFill>
            <a:schemeClr val="bg2"/>
          </a:solidFill>
        </p:spPr>
        <p:txBody>
          <a:bodyPr wrap="square" rtlCol="0">
            <a:spAutoFit/>
          </a:bodyPr>
          <a:lstStyle/>
          <a:p>
            <a:r>
              <a:rPr lang="fr-FR" sz="1600" dirty="0">
                <a:latin typeface="Consolas" panose="020B0609020204030204" pitchFamily="49" charset="0"/>
              </a:rPr>
              <a:t>. </a:t>
            </a:r>
            <a:r>
              <a:rPr lang="fr-FR" sz="1600" dirty="0" err="1">
                <a:latin typeface="Consolas" panose="020B0609020204030204" pitchFamily="49" charset="0"/>
              </a:rPr>
              <a:t>lpirf</a:t>
            </a:r>
            <a:r>
              <a:rPr lang="fr-FR" sz="1600" dirty="0">
                <a:latin typeface="Consolas" panose="020B0609020204030204" pitchFamily="49" charset="0"/>
              </a:rPr>
              <a:t> </a:t>
            </a:r>
            <a:r>
              <a:rPr lang="fr-FR" sz="1600" dirty="0" err="1">
                <a:latin typeface="Consolas" panose="020B0609020204030204" pitchFamily="49" charset="0"/>
              </a:rPr>
              <a:t>d_rtp</a:t>
            </a:r>
            <a:r>
              <a:rPr lang="fr-FR" sz="1600" dirty="0">
                <a:latin typeface="Consolas" panose="020B0609020204030204" pitchFamily="49" charset="0"/>
              </a:rPr>
              <a:t> </a:t>
            </a:r>
            <a:r>
              <a:rPr lang="fr-FR" sz="1600" dirty="0" err="1">
                <a:latin typeface="Consolas" panose="020B0609020204030204" pitchFamily="49" charset="0"/>
              </a:rPr>
              <a:t>d_trolebus</a:t>
            </a:r>
            <a:r>
              <a:rPr lang="fr-FR" sz="1600" dirty="0">
                <a:latin typeface="Consolas" panose="020B0609020204030204" pitchFamily="49" charset="0"/>
              </a:rPr>
              <a:t> </a:t>
            </a:r>
            <a:r>
              <a:rPr lang="fr-FR" sz="1600" dirty="0" err="1">
                <a:latin typeface="Consolas" panose="020B0609020204030204" pitchFamily="49" charset="0"/>
              </a:rPr>
              <a:t>d_metrobus</a:t>
            </a:r>
            <a:r>
              <a:rPr lang="fr-FR" sz="1600" dirty="0">
                <a:latin typeface="Consolas" panose="020B0609020204030204" pitchFamily="49" charset="0"/>
              </a:rPr>
              <a:t> </a:t>
            </a:r>
            <a:r>
              <a:rPr lang="fr-FR" sz="1600" dirty="0" err="1">
                <a:latin typeface="Consolas" panose="020B0609020204030204" pitchFamily="49" charset="0"/>
              </a:rPr>
              <a:t>d_metro</a:t>
            </a:r>
            <a:r>
              <a:rPr lang="fr-FR" sz="1600" dirty="0">
                <a:latin typeface="Consolas" panose="020B0609020204030204" pitchFamily="49" charset="0"/>
              </a:rPr>
              <a:t>, lags(1 2) </a:t>
            </a:r>
            <a:r>
              <a:rPr lang="fr-FR" sz="1600" dirty="0" err="1">
                <a:latin typeface="Consolas" panose="020B0609020204030204" pitchFamily="49" charset="0"/>
              </a:rPr>
              <a:t>step</a:t>
            </a:r>
            <a:r>
              <a:rPr lang="fr-FR" sz="1600" dirty="0">
                <a:latin typeface="Consolas" panose="020B0609020204030204" pitchFamily="49" charset="0"/>
              </a:rPr>
              <a:t>(4)</a:t>
            </a:r>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sp>
        <p:nvSpPr>
          <p:cNvPr id="6" name="TextBox 5">
            <a:extLst>
              <a:ext uri="{FF2B5EF4-FFF2-40B4-BE49-F238E27FC236}">
                <a16:creationId xmlns:a16="http://schemas.microsoft.com/office/drawing/2014/main" id="{020A7B64-16D6-F765-5644-F9E10FAF0858}"/>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Ejemplo </a:t>
            </a:r>
            <a:r>
              <a:rPr lang="es-MX" sz="2400" b="1" dirty="0" err="1">
                <a:latin typeface="Consolas" panose="020B0609020204030204" pitchFamily="49" charset="0"/>
                <a:ea typeface="Inter" panose="02000503000000020004" pitchFamily="2" charset="0"/>
                <a:cs typeface="Arial" panose="020B0604020202020204" pitchFamily="34" charset="0"/>
              </a:rPr>
              <a:t>lpirf</a:t>
            </a:r>
            <a:r>
              <a:rPr lang="es-MX" sz="2400" b="1" dirty="0">
                <a:latin typeface="Inter" panose="02000503000000020004" pitchFamily="2" charset="0"/>
                <a:ea typeface="Inter" panose="02000503000000020004" pitchFamily="2" charset="0"/>
                <a:cs typeface="Arial" panose="020B0604020202020204" pitchFamily="34" charset="0"/>
              </a:rPr>
              <a:t>: Impulsos-Respuesta</a:t>
            </a:r>
          </a:p>
        </p:txBody>
      </p:sp>
      <p:pic>
        <p:nvPicPr>
          <p:cNvPr id="7" name="Picture 6">
            <a:extLst>
              <a:ext uri="{FF2B5EF4-FFF2-40B4-BE49-F238E27FC236}">
                <a16:creationId xmlns:a16="http://schemas.microsoft.com/office/drawing/2014/main" id="{0FBEAAF1-E574-8046-038D-65423873EACD}"/>
              </a:ext>
            </a:extLst>
          </p:cNvPr>
          <p:cNvPicPr>
            <a:picLocks noChangeAspect="1"/>
          </p:cNvPicPr>
          <p:nvPr/>
        </p:nvPicPr>
        <p:blipFill>
          <a:blip r:embed="rId3"/>
          <a:stretch>
            <a:fillRect/>
          </a:stretch>
        </p:blipFill>
        <p:spPr>
          <a:xfrm>
            <a:off x="649432" y="1580735"/>
            <a:ext cx="4255077" cy="4568851"/>
          </a:xfrm>
          <a:prstGeom prst="rect">
            <a:avLst/>
          </a:prstGeom>
        </p:spPr>
      </p:pic>
    </p:spTree>
    <p:extLst>
      <p:ext uri="{BB962C8B-B14F-4D97-AF65-F5344CB8AC3E}">
        <p14:creationId xmlns:p14="http://schemas.microsoft.com/office/powerpoint/2010/main" val="38899772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F7839C-30DF-EB98-0353-0A642A6B4326}"/>
              </a:ext>
            </a:extLst>
          </p:cNvPr>
          <p:cNvSpPr txBox="1"/>
          <p:nvPr/>
        </p:nvSpPr>
        <p:spPr>
          <a:xfrm>
            <a:off x="6661051" y="1580735"/>
            <a:ext cx="4894309" cy="4278094"/>
          </a:xfrm>
          <a:prstGeom prst="rect">
            <a:avLst/>
          </a:prstGeom>
          <a:solidFill>
            <a:schemeClr val="bg2"/>
          </a:solidFill>
        </p:spPr>
        <p:txBody>
          <a:bodyPr wrap="square" rtlCol="0">
            <a:spAutoFit/>
          </a:bodyPr>
          <a:lstStyle/>
          <a:p>
            <a:r>
              <a:rPr lang="fr-FR" sz="1600" dirty="0">
                <a:latin typeface="Consolas" panose="020B0609020204030204" pitchFamily="49" charset="0"/>
              </a:rPr>
              <a:t>. </a:t>
            </a:r>
            <a:r>
              <a:rPr lang="en-US" sz="1600" dirty="0" err="1">
                <a:latin typeface="Consolas" panose="020B0609020204030204" pitchFamily="49" charset="0"/>
              </a:rPr>
              <a:t>irf</a:t>
            </a:r>
            <a:r>
              <a:rPr lang="en-US" sz="1600" dirty="0">
                <a:latin typeface="Consolas" panose="020B0609020204030204" pitchFamily="49" charset="0"/>
              </a:rPr>
              <a:t> create </a:t>
            </a:r>
            <a:r>
              <a:rPr lang="en-US" sz="1600" dirty="0" err="1">
                <a:latin typeface="Consolas" panose="020B0609020204030204" pitchFamily="49" charset="0"/>
              </a:rPr>
              <a:t>lp</a:t>
            </a:r>
            <a:endParaRPr lang="en-US" sz="1600" dirty="0">
              <a:latin typeface="Consolas" panose="020B0609020204030204" pitchFamily="49" charset="0"/>
            </a:endParaRPr>
          </a:p>
          <a:p>
            <a:r>
              <a:rPr lang="en-US" sz="1600" dirty="0">
                <a:latin typeface="Consolas" panose="020B0609020204030204" pitchFamily="49" charset="0"/>
              </a:rPr>
              <a:t>. </a:t>
            </a:r>
            <a:r>
              <a:rPr lang="en-US" sz="1600" dirty="0" err="1">
                <a:latin typeface="Consolas" panose="020B0609020204030204" pitchFamily="49" charset="0"/>
              </a:rPr>
              <a:t>irf</a:t>
            </a:r>
            <a:r>
              <a:rPr lang="en-US" sz="1600" dirty="0">
                <a:latin typeface="Consolas" panose="020B0609020204030204" pitchFamily="49" charset="0"/>
              </a:rPr>
              <a:t> graph </a:t>
            </a:r>
            <a:r>
              <a:rPr lang="en-US" sz="1600" dirty="0" err="1">
                <a:latin typeface="Consolas" panose="020B0609020204030204" pitchFamily="49" charset="0"/>
              </a:rPr>
              <a:t>oirf</a:t>
            </a:r>
            <a:r>
              <a:rPr lang="en-US" sz="1600" dirty="0">
                <a:latin typeface="Consolas" panose="020B0609020204030204" pitchFamily="49" charset="0"/>
              </a:rPr>
              <a:t>, </a:t>
            </a:r>
            <a:r>
              <a:rPr lang="en-US" sz="1600" dirty="0" err="1">
                <a:latin typeface="Consolas" panose="020B0609020204030204" pitchFamily="49" charset="0"/>
              </a:rPr>
              <a:t>irf</a:t>
            </a:r>
            <a:r>
              <a:rPr lang="en-US" sz="1600" dirty="0">
                <a:latin typeface="Consolas" panose="020B0609020204030204" pitchFamily="49" charset="0"/>
              </a:rPr>
              <a:t>(</a:t>
            </a:r>
            <a:r>
              <a:rPr lang="en-US" sz="1600" dirty="0" err="1">
                <a:latin typeface="Consolas" panose="020B0609020204030204" pitchFamily="49" charset="0"/>
              </a:rPr>
              <a:t>lp</a:t>
            </a:r>
            <a:r>
              <a:rPr lang="en-US" sz="1600" dirty="0">
                <a:latin typeface="Consolas" panose="020B0609020204030204" pitchFamily="49" charset="0"/>
              </a:rPr>
              <a:t>)</a:t>
            </a:r>
            <a:r>
              <a:rPr lang="nb-NO" sz="1600" dirty="0">
                <a:latin typeface="Consolas" panose="020B0609020204030204" pitchFamily="49" charset="0"/>
              </a:rPr>
              <a:t> byopts(yrescale)</a:t>
            </a: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sp>
        <p:nvSpPr>
          <p:cNvPr id="3" name="TextBox 2">
            <a:extLst>
              <a:ext uri="{FF2B5EF4-FFF2-40B4-BE49-F238E27FC236}">
                <a16:creationId xmlns:a16="http://schemas.microsoft.com/office/drawing/2014/main" id="{37061697-8A47-4209-A352-BF3C01BC6B1B}"/>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Ejemplo </a:t>
            </a:r>
            <a:r>
              <a:rPr lang="es-MX" sz="2400" b="1" dirty="0" err="1">
                <a:latin typeface="Consolas" panose="020B0609020204030204" pitchFamily="49" charset="0"/>
                <a:ea typeface="Inter" panose="02000503000000020004" pitchFamily="2" charset="0"/>
                <a:cs typeface="Arial" panose="020B0604020202020204" pitchFamily="34" charset="0"/>
              </a:rPr>
              <a:t>lpirf</a:t>
            </a:r>
            <a:r>
              <a:rPr lang="es-MX" sz="2400" b="1" dirty="0">
                <a:latin typeface="Inter" panose="02000503000000020004" pitchFamily="2" charset="0"/>
                <a:ea typeface="Inter" panose="02000503000000020004" pitchFamily="2" charset="0"/>
                <a:cs typeface="Arial" panose="020B0604020202020204" pitchFamily="34" charset="0"/>
              </a:rPr>
              <a:t>: Impulsos-Respuesta</a:t>
            </a:r>
          </a:p>
        </p:txBody>
      </p:sp>
      <p:pic>
        <p:nvPicPr>
          <p:cNvPr id="6" name="Picture 5">
            <a:extLst>
              <a:ext uri="{FF2B5EF4-FFF2-40B4-BE49-F238E27FC236}">
                <a16:creationId xmlns:a16="http://schemas.microsoft.com/office/drawing/2014/main" id="{517A144A-0BA5-FE38-1FCC-C255F4830A64}"/>
              </a:ext>
            </a:extLst>
          </p:cNvPr>
          <p:cNvPicPr>
            <a:picLocks noChangeAspect="1"/>
          </p:cNvPicPr>
          <p:nvPr/>
        </p:nvPicPr>
        <p:blipFill>
          <a:blip r:embed="rId3"/>
          <a:stretch>
            <a:fillRect/>
          </a:stretch>
        </p:blipFill>
        <p:spPr>
          <a:xfrm>
            <a:off x="487275" y="1580734"/>
            <a:ext cx="5981786" cy="3987857"/>
          </a:xfrm>
          <a:prstGeom prst="rect">
            <a:avLst/>
          </a:prstGeom>
        </p:spPr>
      </p:pic>
    </p:spTree>
    <p:extLst>
      <p:ext uri="{BB962C8B-B14F-4D97-AF65-F5344CB8AC3E}">
        <p14:creationId xmlns:p14="http://schemas.microsoft.com/office/powerpoint/2010/main" val="34321666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F7839C-30DF-EB98-0353-0A642A6B4326}"/>
              </a:ext>
            </a:extLst>
          </p:cNvPr>
          <p:cNvSpPr txBox="1"/>
          <p:nvPr/>
        </p:nvSpPr>
        <p:spPr>
          <a:xfrm>
            <a:off x="6661052" y="1580735"/>
            <a:ext cx="4760930" cy="4031873"/>
          </a:xfrm>
          <a:prstGeom prst="rect">
            <a:avLst/>
          </a:prstGeom>
          <a:solidFill>
            <a:schemeClr val="bg2"/>
          </a:solidFill>
        </p:spPr>
        <p:txBody>
          <a:bodyPr wrap="square" rtlCol="0">
            <a:spAutoFit/>
          </a:bodyPr>
          <a:lstStyle/>
          <a:p>
            <a:r>
              <a:rPr lang="fr-FR" sz="1600" dirty="0">
                <a:latin typeface="Consolas" panose="020B0609020204030204" pitchFamily="49" charset="0"/>
              </a:rPr>
              <a:t>. </a:t>
            </a:r>
            <a:r>
              <a:rPr lang="fr-FR" sz="1600" dirty="0" err="1">
                <a:latin typeface="Consolas" panose="020B0609020204030204" pitchFamily="49" charset="0"/>
              </a:rPr>
              <a:t>lpirf</a:t>
            </a:r>
            <a:r>
              <a:rPr lang="fr-FR" sz="1600" dirty="0">
                <a:latin typeface="Consolas" panose="020B0609020204030204" pitchFamily="49" charset="0"/>
              </a:rPr>
              <a:t> </a:t>
            </a:r>
            <a:r>
              <a:rPr lang="fr-FR" sz="1600" dirty="0" err="1">
                <a:latin typeface="Consolas" panose="020B0609020204030204" pitchFamily="49" charset="0"/>
              </a:rPr>
              <a:t>d_rtp</a:t>
            </a:r>
            <a:r>
              <a:rPr lang="fr-FR" sz="1600" dirty="0">
                <a:latin typeface="Consolas" panose="020B0609020204030204" pitchFamily="49" charset="0"/>
              </a:rPr>
              <a:t> </a:t>
            </a:r>
            <a:r>
              <a:rPr lang="fr-FR" sz="1600" dirty="0" err="1">
                <a:latin typeface="Consolas" panose="020B0609020204030204" pitchFamily="49" charset="0"/>
              </a:rPr>
              <a:t>d_trolebus</a:t>
            </a:r>
            <a:r>
              <a:rPr lang="fr-FR" sz="1600" dirty="0">
                <a:latin typeface="Consolas" panose="020B0609020204030204" pitchFamily="49" charset="0"/>
              </a:rPr>
              <a:t> </a:t>
            </a:r>
            <a:r>
              <a:rPr lang="fr-FR" sz="1600" dirty="0" err="1">
                <a:latin typeface="Consolas" panose="020B0609020204030204" pitchFamily="49" charset="0"/>
              </a:rPr>
              <a:t>d_metrobus</a:t>
            </a:r>
            <a:r>
              <a:rPr lang="fr-FR" sz="1600" dirty="0">
                <a:latin typeface="Consolas" panose="020B0609020204030204" pitchFamily="49" charset="0"/>
              </a:rPr>
              <a:t> </a:t>
            </a:r>
            <a:r>
              <a:rPr lang="fr-FR" sz="1600" dirty="0" err="1">
                <a:latin typeface="Consolas" panose="020B0609020204030204" pitchFamily="49" charset="0"/>
              </a:rPr>
              <a:t>d_metro</a:t>
            </a:r>
            <a:r>
              <a:rPr lang="fr-FR" sz="1600" dirty="0">
                <a:latin typeface="Consolas" panose="020B0609020204030204" pitchFamily="49" charset="0"/>
              </a:rPr>
              <a:t>, lags(1 2) </a:t>
            </a:r>
            <a:r>
              <a:rPr lang="fr-FR" sz="1600" dirty="0" err="1">
                <a:latin typeface="Consolas" panose="020B0609020204030204" pitchFamily="49" charset="0"/>
              </a:rPr>
              <a:t>step</a:t>
            </a:r>
            <a:r>
              <a:rPr lang="fr-FR" sz="1600" dirty="0">
                <a:latin typeface="Consolas" panose="020B0609020204030204" pitchFamily="49" charset="0"/>
              </a:rPr>
              <a:t>(4) </a:t>
            </a:r>
            <a:r>
              <a:rPr lang="fr-FR" sz="1600" dirty="0" err="1">
                <a:latin typeface="Consolas" panose="020B0609020204030204" pitchFamily="49" charset="0"/>
              </a:rPr>
              <a:t>exog</a:t>
            </a:r>
            <a:r>
              <a:rPr lang="fr-FR" sz="1600" dirty="0">
                <a:latin typeface="Consolas" panose="020B0609020204030204" pitchFamily="49" charset="0"/>
              </a:rPr>
              <a:t>(protesta)</a:t>
            </a:r>
          </a:p>
          <a:p>
            <a:endParaRPr lang="fr-FR" sz="1600" dirty="0">
              <a:latin typeface="Consolas" panose="020B0609020204030204" pitchFamily="49" charset="0"/>
            </a:endParaRPr>
          </a:p>
          <a:p>
            <a:r>
              <a:rPr lang="fr-FR" sz="1600" dirty="0">
                <a:latin typeface="Consolas" panose="020B0609020204030204" pitchFamily="49" charset="0"/>
              </a:rPr>
              <a:t>. </a:t>
            </a:r>
            <a:r>
              <a:rPr lang="en-US" sz="1600" dirty="0" err="1">
                <a:latin typeface="Consolas" panose="020B0609020204030204" pitchFamily="49" charset="0"/>
              </a:rPr>
              <a:t>irf</a:t>
            </a:r>
            <a:r>
              <a:rPr lang="en-US" sz="1600" dirty="0">
                <a:latin typeface="Consolas" panose="020B0609020204030204" pitchFamily="49" charset="0"/>
              </a:rPr>
              <a:t> create </a:t>
            </a:r>
            <a:r>
              <a:rPr lang="en-US" sz="1600" dirty="0" err="1">
                <a:latin typeface="Consolas" panose="020B0609020204030204" pitchFamily="49" charset="0"/>
              </a:rPr>
              <a:t>lpexog</a:t>
            </a:r>
            <a:endParaRPr lang="en-US" sz="1600" dirty="0">
              <a:latin typeface="Consolas" panose="020B0609020204030204" pitchFamily="49" charset="0"/>
            </a:endParaRPr>
          </a:p>
          <a:p>
            <a:endParaRPr lang="en-US" sz="1600" dirty="0">
              <a:latin typeface="Consolas" panose="020B0609020204030204" pitchFamily="49" charset="0"/>
            </a:endParaRPr>
          </a:p>
          <a:p>
            <a:r>
              <a:rPr lang="en-US" sz="1600" dirty="0">
                <a:latin typeface="Consolas" panose="020B0609020204030204" pitchFamily="49" charset="0"/>
              </a:rPr>
              <a:t>. </a:t>
            </a:r>
            <a:r>
              <a:rPr lang="en-US" sz="1600" dirty="0" err="1">
                <a:latin typeface="Consolas" panose="020B0609020204030204" pitchFamily="49" charset="0"/>
              </a:rPr>
              <a:t>irf</a:t>
            </a:r>
            <a:r>
              <a:rPr lang="en-US" sz="1600" dirty="0">
                <a:latin typeface="Consolas" panose="020B0609020204030204" pitchFamily="49" charset="0"/>
              </a:rPr>
              <a:t> graph dm, </a:t>
            </a:r>
            <a:r>
              <a:rPr lang="en-US" sz="1600" dirty="0" err="1">
                <a:latin typeface="Consolas" panose="020B0609020204030204" pitchFamily="49" charset="0"/>
              </a:rPr>
              <a:t>irf</a:t>
            </a:r>
            <a:r>
              <a:rPr lang="en-US" sz="1600" dirty="0">
                <a:latin typeface="Consolas" panose="020B0609020204030204" pitchFamily="49" charset="0"/>
              </a:rPr>
              <a:t>(</a:t>
            </a:r>
            <a:r>
              <a:rPr lang="en-US" sz="1600" dirty="0" err="1">
                <a:latin typeface="Consolas" panose="020B0609020204030204" pitchFamily="49" charset="0"/>
              </a:rPr>
              <a:t>lpexog</a:t>
            </a:r>
            <a:r>
              <a:rPr lang="en-US" sz="1600" dirty="0">
                <a:latin typeface="Consolas" panose="020B0609020204030204" pitchFamily="49" charset="0"/>
              </a:rPr>
              <a:t>) impulse(</a:t>
            </a:r>
            <a:r>
              <a:rPr lang="en-US" sz="1600" dirty="0" err="1">
                <a:latin typeface="Consolas" panose="020B0609020204030204" pitchFamily="49" charset="0"/>
              </a:rPr>
              <a:t>protesta</a:t>
            </a:r>
            <a:r>
              <a:rPr lang="en-US" sz="1600" dirty="0">
                <a:latin typeface="Consolas" panose="020B0609020204030204" pitchFamily="49" charset="0"/>
              </a:rPr>
              <a:t>) </a:t>
            </a:r>
            <a:r>
              <a:rPr lang="en-US" sz="1600" dirty="0" err="1">
                <a:latin typeface="Consolas" panose="020B0609020204030204" pitchFamily="49" charset="0"/>
              </a:rPr>
              <a:t>byopts</a:t>
            </a:r>
            <a:r>
              <a:rPr lang="en-US" sz="1600" dirty="0">
                <a:latin typeface="Consolas" panose="020B0609020204030204" pitchFamily="49" charset="0"/>
              </a:rPr>
              <a:t>(</a:t>
            </a:r>
            <a:r>
              <a:rPr lang="en-US" sz="1600" dirty="0" err="1">
                <a:latin typeface="Consolas" panose="020B0609020204030204" pitchFamily="49" charset="0"/>
              </a:rPr>
              <a:t>yrescale</a:t>
            </a:r>
            <a:r>
              <a:rPr lang="en-US" sz="1600" dirty="0">
                <a:latin typeface="Consolas" panose="020B0609020204030204" pitchFamily="49" charset="0"/>
              </a:rPr>
              <a:t>)</a:t>
            </a: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a:p>
            <a:endParaRPr lang="en-US" sz="1600" dirty="0">
              <a:latin typeface="Consolas" panose="020B0609020204030204" pitchFamily="49" charset="0"/>
            </a:endParaRPr>
          </a:p>
        </p:txBody>
      </p:sp>
      <p:sp>
        <p:nvSpPr>
          <p:cNvPr id="3" name="TextBox 2">
            <a:extLst>
              <a:ext uri="{FF2B5EF4-FFF2-40B4-BE49-F238E27FC236}">
                <a16:creationId xmlns:a16="http://schemas.microsoft.com/office/drawing/2014/main" id="{080D9CD4-009E-8C31-86D2-88BD8BDAF743}"/>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Ejemplo </a:t>
            </a:r>
            <a:r>
              <a:rPr lang="es-MX" sz="2400" b="1" dirty="0" err="1">
                <a:latin typeface="Consolas" panose="020B0609020204030204" pitchFamily="49" charset="0"/>
                <a:ea typeface="Inter" panose="02000503000000020004" pitchFamily="2" charset="0"/>
                <a:cs typeface="Arial" panose="020B0604020202020204" pitchFamily="34" charset="0"/>
              </a:rPr>
              <a:t>lpirf</a:t>
            </a:r>
            <a:r>
              <a:rPr lang="es-MX" sz="2400" b="1" dirty="0">
                <a:latin typeface="Inter" panose="02000503000000020004" pitchFamily="2" charset="0"/>
                <a:ea typeface="Inter" panose="02000503000000020004" pitchFamily="2" charset="0"/>
                <a:cs typeface="Arial" panose="020B0604020202020204" pitchFamily="34" charset="0"/>
              </a:rPr>
              <a:t>: Multiplicador dinámico</a:t>
            </a:r>
          </a:p>
        </p:txBody>
      </p:sp>
      <p:pic>
        <p:nvPicPr>
          <p:cNvPr id="6" name="Picture 5">
            <a:extLst>
              <a:ext uri="{FF2B5EF4-FFF2-40B4-BE49-F238E27FC236}">
                <a16:creationId xmlns:a16="http://schemas.microsoft.com/office/drawing/2014/main" id="{41F67921-F70B-EF36-0238-46737F2826A1}"/>
              </a:ext>
            </a:extLst>
          </p:cNvPr>
          <p:cNvPicPr>
            <a:picLocks noChangeAspect="1"/>
          </p:cNvPicPr>
          <p:nvPr/>
        </p:nvPicPr>
        <p:blipFill>
          <a:blip r:embed="rId3"/>
          <a:stretch>
            <a:fillRect/>
          </a:stretch>
        </p:blipFill>
        <p:spPr>
          <a:xfrm>
            <a:off x="487275" y="1580734"/>
            <a:ext cx="5981786" cy="3987857"/>
          </a:xfrm>
          <a:prstGeom prst="rect">
            <a:avLst/>
          </a:prstGeom>
        </p:spPr>
      </p:pic>
    </p:spTree>
    <p:extLst>
      <p:ext uri="{BB962C8B-B14F-4D97-AF65-F5344CB8AC3E}">
        <p14:creationId xmlns:p14="http://schemas.microsoft.com/office/powerpoint/2010/main" val="3075765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A99F45-65E5-4D5D-AE89-4922D1A95090}"/>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Intuición de vectores autorregresivos</a:t>
            </a:r>
          </a:p>
        </p:txBody>
      </p:sp>
      <p:pic>
        <p:nvPicPr>
          <p:cNvPr id="13" name="Picture 12"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39040DA8-B363-1DBE-CD4F-3ED887B309BE}"/>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sp>
        <p:nvSpPr>
          <p:cNvPr id="2" name="Right Brace 1">
            <a:extLst>
              <a:ext uri="{FF2B5EF4-FFF2-40B4-BE49-F238E27FC236}">
                <a16:creationId xmlns:a16="http://schemas.microsoft.com/office/drawing/2014/main" id="{7795B0F4-1B9C-AF49-E8C3-9C0C70787A75}"/>
              </a:ext>
            </a:extLst>
          </p:cNvPr>
          <p:cNvSpPr/>
          <p:nvPr/>
        </p:nvSpPr>
        <p:spPr>
          <a:xfrm rot="5400000">
            <a:off x="3627518" y="1529271"/>
            <a:ext cx="289353" cy="2945809"/>
          </a:xfrm>
          <a:prstGeom prst="rightBrace">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Right Brace 2">
            <a:extLst>
              <a:ext uri="{FF2B5EF4-FFF2-40B4-BE49-F238E27FC236}">
                <a16:creationId xmlns:a16="http://schemas.microsoft.com/office/drawing/2014/main" id="{3D83D295-F63A-5B3F-CD4F-7F6ADE0F4A21}"/>
              </a:ext>
            </a:extLst>
          </p:cNvPr>
          <p:cNvSpPr/>
          <p:nvPr/>
        </p:nvSpPr>
        <p:spPr>
          <a:xfrm rot="5400000">
            <a:off x="6983303" y="1364177"/>
            <a:ext cx="289353" cy="3276000"/>
          </a:xfrm>
          <a:prstGeom prst="rightBrace">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Right Brace 3">
            <a:extLst>
              <a:ext uri="{FF2B5EF4-FFF2-40B4-BE49-F238E27FC236}">
                <a16:creationId xmlns:a16="http://schemas.microsoft.com/office/drawing/2014/main" id="{E689CAF3-DD93-884B-EC5C-CE65826CAEEE}"/>
              </a:ext>
            </a:extLst>
          </p:cNvPr>
          <p:cNvSpPr/>
          <p:nvPr/>
        </p:nvSpPr>
        <p:spPr>
          <a:xfrm rot="5400000">
            <a:off x="10346645" y="1814177"/>
            <a:ext cx="289353" cy="2376000"/>
          </a:xfrm>
          <a:prstGeom prst="rightBrace">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B382335B-5F9A-2BE6-2E5D-D472B1B405B4}"/>
              </a:ext>
            </a:extLst>
          </p:cNvPr>
          <p:cNvSpPr txBox="1"/>
          <p:nvPr/>
        </p:nvSpPr>
        <p:spPr>
          <a:xfrm>
            <a:off x="3475823" y="3332355"/>
            <a:ext cx="592741" cy="461665"/>
          </a:xfrm>
          <a:prstGeom prst="rect">
            <a:avLst/>
          </a:prstGeom>
          <a:noFill/>
        </p:spPr>
        <p:txBody>
          <a:bodyPr wrap="square" rtlCol="0">
            <a:spAutoFit/>
          </a:bodyPr>
          <a:lstStyle/>
          <a:p>
            <a:pPr algn="ctr"/>
            <a:r>
              <a:rPr lang="es-MX" sz="2400" b="1" dirty="0">
                <a:solidFill>
                  <a:schemeClr val="accent5"/>
                </a:solidFill>
                <a:latin typeface="Inter" panose="02000503000000020004" pitchFamily="2" charset="0"/>
                <a:ea typeface="Inter" panose="02000503000000020004" pitchFamily="2" charset="0"/>
                <a:cs typeface="Arial" panose="020B0604020202020204" pitchFamily="34" charset="0"/>
              </a:rPr>
              <a:t>1</a:t>
            </a:r>
          </a:p>
        </p:txBody>
      </p:sp>
      <p:sp>
        <p:nvSpPr>
          <p:cNvPr id="6" name="TextBox 5">
            <a:extLst>
              <a:ext uri="{FF2B5EF4-FFF2-40B4-BE49-F238E27FC236}">
                <a16:creationId xmlns:a16="http://schemas.microsoft.com/office/drawing/2014/main" id="{ACE0B4C5-A1DD-AEA5-05FB-2141C02E72FC}"/>
              </a:ext>
            </a:extLst>
          </p:cNvPr>
          <p:cNvSpPr txBox="1"/>
          <p:nvPr/>
        </p:nvSpPr>
        <p:spPr>
          <a:xfrm>
            <a:off x="6831608" y="3332355"/>
            <a:ext cx="592741" cy="461665"/>
          </a:xfrm>
          <a:prstGeom prst="rect">
            <a:avLst/>
          </a:prstGeom>
          <a:noFill/>
        </p:spPr>
        <p:txBody>
          <a:bodyPr wrap="square" rtlCol="0">
            <a:spAutoFit/>
          </a:bodyPr>
          <a:lstStyle/>
          <a:p>
            <a:pPr algn="ctr"/>
            <a:r>
              <a:rPr lang="es-MX" sz="2400" b="1" dirty="0">
                <a:solidFill>
                  <a:schemeClr val="accent5"/>
                </a:solidFill>
                <a:latin typeface="Inter" panose="02000503000000020004" pitchFamily="2" charset="0"/>
                <a:ea typeface="Inter" panose="02000503000000020004" pitchFamily="2" charset="0"/>
                <a:cs typeface="Arial" panose="020B0604020202020204" pitchFamily="34" charset="0"/>
              </a:rPr>
              <a:t>2</a:t>
            </a:r>
          </a:p>
        </p:txBody>
      </p:sp>
      <p:sp>
        <p:nvSpPr>
          <p:cNvPr id="7" name="TextBox 6">
            <a:extLst>
              <a:ext uri="{FF2B5EF4-FFF2-40B4-BE49-F238E27FC236}">
                <a16:creationId xmlns:a16="http://schemas.microsoft.com/office/drawing/2014/main" id="{4E994836-EE7A-1185-8F64-268595763CFC}"/>
              </a:ext>
            </a:extLst>
          </p:cNvPr>
          <p:cNvSpPr txBox="1"/>
          <p:nvPr/>
        </p:nvSpPr>
        <p:spPr>
          <a:xfrm>
            <a:off x="10194950" y="3332355"/>
            <a:ext cx="592741" cy="461665"/>
          </a:xfrm>
          <a:prstGeom prst="rect">
            <a:avLst/>
          </a:prstGeom>
          <a:noFill/>
        </p:spPr>
        <p:txBody>
          <a:bodyPr wrap="square" rtlCol="0">
            <a:spAutoFit/>
          </a:bodyPr>
          <a:lstStyle/>
          <a:p>
            <a:pPr algn="ctr"/>
            <a:r>
              <a:rPr lang="es-MX" sz="2400" b="1" dirty="0">
                <a:solidFill>
                  <a:schemeClr val="accent5"/>
                </a:solidFill>
                <a:latin typeface="Inter" panose="02000503000000020004" pitchFamily="2" charset="0"/>
                <a:ea typeface="Inter" panose="02000503000000020004" pitchFamily="2" charset="0"/>
                <a:cs typeface="Arial" panose="020B0604020202020204" pitchFamily="34" charset="0"/>
              </a:rPr>
              <a:t>3</a:t>
            </a:r>
          </a:p>
        </p:txBody>
      </p:sp>
    </p:spTree>
    <p:extLst>
      <p:ext uri="{BB962C8B-B14F-4D97-AF65-F5344CB8AC3E}">
        <p14:creationId xmlns:p14="http://schemas.microsoft.com/office/powerpoint/2010/main" val="201372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454B33A-3C1A-FF77-3429-D4C0AB158A24}"/>
              </a:ext>
            </a:extLst>
          </p:cNvPr>
          <p:cNvSpPr txBox="1"/>
          <p:nvPr/>
        </p:nvSpPr>
        <p:spPr>
          <a:xfrm>
            <a:off x="0" y="2979837"/>
            <a:ext cx="12189461" cy="1569660"/>
          </a:xfrm>
          <a:prstGeom prst="rect">
            <a:avLst/>
          </a:prstGeom>
          <a:noFill/>
        </p:spPr>
        <p:txBody>
          <a:bodyPr wrap="square" rtlCol="0">
            <a:spAutoFit/>
          </a:bodyPr>
          <a:lstStyle/>
          <a:p>
            <a:pPr algn="ctr"/>
            <a:r>
              <a:rPr lang="es-MX" sz="3600" b="1" dirty="0">
                <a:latin typeface="Inter" panose="02000503000000020004" pitchFamily="2" charset="0"/>
                <a:ea typeface="Inter" panose="02000503000000020004" pitchFamily="2" charset="0"/>
                <a:cs typeface="Arial" panose="020B0604020202020204" pitchFamily="34" charset="0"/>
              </a:rPr>
              <a:t>Gracias!</a:t>
            </a:r>
          </a:p>
          <a:p>
            <a:pPr algn="ctr"/>
            <a:endParaRPr lang="es-MX" sz="3600" b="1" dirty="0">
              <a:latin typeface="Inter" panose="02000503000000020004" pitchFamily="2" charset="0"/>
              <a:ea typeface="Inter" panose="02000503000000020004" pitchFamily="2" charset="0"/>
              <a:cs typeface="Arial" panose="020B0604020202020204" pitchFamily="34" charset="0"/>
            </a:endParaRPr>
          </a:p>
          <a:p>
            <a:pPr algn="ctr"/>
            <a:r>
              <a:rPr lang="es-MX" sz="2400" b="1" dirty="0" err="1">
                <a:latin typeface="Inter" panose="02000503000000020004" pitchFamily="2" charset="0"/>
                <a:ea typeface="Inter" panose="02000503000000020004" pitchFamily="2" charset="0"/>
                <a:cs typeface="Arial" panose="020B0604020202020204" pitchFamily="34" charset="0"/>
              </a:rPr>
              <a:t>ahiguera</a:t>
            </a:r>
            <a:r>
              <a:rPr lang="en-US" sz="2400" b="1" dirty="0">
                <a:latin typeface="Inter" panose="02000503000000020004" pitchFamily="2" charset="0"/>
                <a:ea typeface="Inter" panose="02000503000000020004" pitchFamily="2" charset="0"/>
                <a:cs typeface="Arial" panose="020B0604020202020204" pitchFamily="34" charset="0"/>
              </a:rPr>
              <a:t>@stata.com</a:t>
            </a:r>
            <a:endParaRPr lang="es-MX" sz="2400" b="1" dirty="0">
              <a:latin typeface="Inter" panose="02000503000000020004" pitchFamily="2" charset="0"/>
              <a:ea typeface="Inter" panose="02000503000000020004" pitchFamily="2" charset="0"/>
              <a:cs typeface="Arial" panose="020B0604020202020204" pitchFamily="34" charset="0"/>
            </a:endParaRPr>
          </a:p>
        </p:txBody>
      </p:sp>
    </p:spTree>
    <p:extLst>
      <p:ext uri="{BB962C8B-B14F-4D97-AF65-F5344CB8AC3E}">
        <p14:creationId xmlns:p14="http://schemas.microsoft.com/office/powerpoint/2010/main" val="4152583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B4847934-B751-AE76-7700-1193BA917BC9}"/>
              </a:ext>
            </a:extLst>
          </p:cNvPr>
          <p:cNvSpPr/>
          <p:nvPr/>
        </p:nvSpPr>
        <p:spPr>
          <a:xfrm>
            <a:off x="1154854" y="1801181"/>
            <a:ext cx="636876" cy="216669"/>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F55EBBFB-2014-63A3-1E26-2EE935F12591}"/>
              </a:ext>
            </a:extLst>
          </p:cNvPr>
          <p:cNvSpPr/>
          <p:nvPr/>
        </p:nvSpPr>
        <p:spPr>
          <a:xfrm>
            <a:off x="4282866" y="1801184"/>
            <a:ext cx="911013" cy="910857"/>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2758ED0E-6038-BBB4-58D8-B6DF476A501B}"/>
              </a:ext>
            </a:extLst>
          </p:cNvPr>
          <p:cNvSpPr/>
          <p:nvPr/>
        </p:nvSpPr>
        <p:spPr>
          <a:xfrm>
            <a:off x="2400421" y="1801181"/>
            <a:ext cx="1627881" cy="216669"/>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3F381B6-7753-E92E-83C9-00256EE0BE02}"/>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Intuición VAR: Efectos contemporáneos</a:t>
            </a:r>
          </a:p>
        </p:txBody>
      </p:sp>
      <p:pic>
        <p:nvPicPr>
          <p:cNvPr id="2" name="Picture 1"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C7641E6A-61E1-0E12-85EC-584E239B6E9F}"/>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spTree>
    <p:extLst>
      <p:ext uri="{BB962C8B-B14F-4D97-AF65-F5344CB8AC3E}">
        <p14:creationId xmlns:p14="http://schemas.microsoft.com/office/powerpoint/2010/main" val="1111036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B4847934-B751-AE76-7700-1193BA917BC9}"/>
              </a:ext>
            </a:extLst>
          </p:cNvPr>
          <p:cNvSpPr/>
          <p:nvPr/>
        </p:nvSpPr>
        <p:spPr>
          <a:xfrm>
            <a:off x="2388530" y="1990760"/>
            <a:ext cx="291253" cy="721281"/>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B44772A8-C31E-7122-E909-60BEE5CC574B}"/>
              </a:ext>
            </a:extLst>
          </p:cNvPr>
          <p:cNvSpPr/>
          <p:nvPr/>
        </p:nvSpPr>
        <p:spPr>
          <a:xfrm>
            <a:off x="4345912" y="1795190"/>
            <a:ext cx="741680" cy="257308"/>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48FFBDC-5AFE-0468-E5F2-4E83245506EF}"/>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Intuición VAR: Efectos contemporáneos</a:t>
            </a:r>
          </a:p>
        </p:txBody>
      </p:sp>
      <p:pic>
        <p:nvPicPr>
          <p:cNvPr id="4" name="Picture 3"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1F96EF92-8642-25CD-4295-4D521673CCD2}"/>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spTree>
    <p:extLst>
      <p:ext uri="{BB962C8B-B14F-4D97-AF65-F5344CB8AC3E}">
        <p14:creationId xmlns:p14="http://schemas.microsoft.com/office/powerpoint/2010/main" val="2738576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FDA9232F-3124-6F40-59B0-0E2B1DD828DB}"/>
              </a:ext>
            </a:extLst>
          </p:cNvPr>
          <p:cNvSpPr/>
          <p:nvPr/>
        </p:nvSpPr>
        <p:spPr>
          <a:xfrm>
            <a:off x="2378676" y="1940011"/>
            <a:ext cx="1538416" cy="772030"/>
          </a:xfrm>
          <a:prstGeom prst="rtTriangle">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1757BE41-E664-0057-5A28-2F0205ABD1A4}"/>
              </a:ext>
            </a:extLst>
          </p:cNvPr>
          <p:cNvSpPr/>
          <p:nvPr/>
        </p:nvSpPr>
        <p:spPr>
          <a:xfrm>
            <a:off x="4300151" y="1795189"/>
            <a:ext cx="852617" cy="910857"/>
          </a:xfrm>
          <a:prstGeom prst="roundRect">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381661C-15A3-DADF-F765-0871029E86A2}"/>
              </a:ext>
            </a:extLst>
          </p:cNvPr>
          <p:cNvSpPr/>
          <p:nvPr/>
        </p:nvSpPr>
        <p:spPr>
          <a:xfrm flipH="1" flipV="1">
            <a:off x="2494005" y="1795189"/>
            <a:ext cx="1538416" cy="772030"/>
          </a:xfrm>
          <a:prstGeom prst="rtTriangle">
            <a:avLst/>
          </a:prstGeom>
          <a:solidFill>
            <a:schemeClr val="accent5">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F536C81-2EFF-B3C4-CDE5-C54CF33E61E4}"/>
              </a:ext>
            </a:extLst>
          </p:cNvPr>
          <p:cNvSpPr txBox="1"/>
          <p:nvPr/>
        </p:nvSpPr>
        <p:spPr>
          <a:xfrm>
            <a:off x="2240678" y="2769320"/>
            <a:ext cx="4118945" cy="1200329"/>
          </a:xfrm>
          <a:prstGeom prst="rect">
            <a:avLst/>
          </a:prstGeom>
          <a:noFill/>
        </p:spPr>
        <p:txBody>
          <a:bodyPr wrap="square" rtlCol="0">
            <a:spAutoFit/>
          </a:bodyPr>
          <a:lstStyle/>
          <a:p>
            <a:pPr marL="285750" indent="-285750">
              <a:buFont typeface="Wingdings" panose="05000000000000000000" pitchFamily="2" charset="2"/>
              <a:buChar char="§"/>
            </a:pPr>
            <a:r>
              <a:rPr lang="es-MX" dirty="0">
                <a:solidFill>
                  <a:schemeClr val="accent5">
                    <a:lumMod val="50000"/>
                  </a:schemeClr>
                </a:solidFill>
                <a:latin typeface="Inter" panose="02000503000000020004" pitchFamily="2" charset="0"/>
                <a:ea typeface="Inter" panose="02000503000000020004" pitchFamily="2" charset="0"/>
                <a:cs typeface="Arial" panose="020B0604020202020204" pitchFamily="34" charset="0"/>
              </a:rPr>
              <a:t>Si no viajo por un medio de transporte hoy, puede ser que esté usando otro para llegar a mi destino.</a:t>
            </a:r>
          </a:p>
        </p:txBody>
      </p:sp>
      <p:sp>
        <p:nvSpPr>
          <p:cNvPr id="2" name="TextBox 1">
            <a:extLst>
              <a:ext uri="{FF2B5EF4-FFF2-40B4-BE49-F238E27FC236}">
                <a16:creationId xmlns:a16="http://schemas.microsoft.com/office/drawing/2014/main" id="{DE9DA550-1190-83C1-F0BE-80EA8B766F9E}"/>
              </a:ext>
            </a:extLst>
          </p:cNvPr>
          <p:cNvSpPr txBox="1"/>
          <p:nvPr/>
        </p:nvSpPr>
        <p:spPr>
          <a:xfrm>
            <a:off x="487277" y="669758"/>
            <a:ext cx="11217443" cy="461665"/>
          </a:xfrm>
          <a:prstGeom prst="rect">
            <a:avLst/>
          </a:prstGeom>
          <a:noFill/>
        </p:spPr>
        <p:txBody>
          <a:bodyPr wrap="square" rtlCol="0">
            <a:spAutoFit/>
          </a:bodyPr>
          <a:lstStyle/>
          <a:p>
            <a:r>
              <a:rPr lang="es-MX" sz="2400" b="1" dirty="0">
                <a:latin typeface="Inter" panose="02000503000000020004" pitchFamily="2" charset="0"/>
                <a:ea typeface="Inter" panose="02000503000000020004" pitchFamily="2" charset="0"/>
                <a:cs typeface="Arial" panose="020B0604020202020204" pitchFamily="34" charset="0"/>
              </a:rPr>
              <a:t>Intuición VAR: Efectos contemporáneos</a:t>
            </a:r>
          </a:p>
        </p:txBody>
      </p:sp>
      <p:pic>
        <p:nvPicPr>
          <p:cNvPr id="3" name="Picture 2" descr="\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title="IguanaTex Bitmap Display">
            <a:extLst>
              <a:ext uri="{FF2B5EF4-FFF2-40B4-BE49-F238E27FC236}">
                <a16:creationId xmlns:a16="http://schemas.microsoft.com/office/drawing/2014/main" id="{D604174B-53A7-9F6C-6EFE-99CFC61AE3F0}"/>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984396" y="1801184"/>
            <a:ext cx="10628764" cy="911887"/>
          </a:xfrm>
          <a:prstGeom prst="rect">
            <a:avLst/>
          </a:prstGeom>
        </p:spPr>
      </p:pic>
    </p:spTree>
    <p:extLst>
      <p:ext uri="{BB962C8B-B14F-4D97-AF65-F5344CB8AC3E}">
        <p14:creationId xmlns:p14="http://schemas.microsoft.com/office/powerpoint/2010/main" val="21705914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ags/tag10.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ags/tag11.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899,25"/>
  <p:tag name="LATEXFORMWIDTH" val="385"/>
  <p:tag name="LATEXFORMWRAP" val="True"/>
  <p:tag name="BITMAPVECTOR" val="0"/>
</p:tagLst>
</file>

<file path=ppt/tags/tag12.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ags/tag13.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483,689"/>
  <p:tag name="LATEXADDIN" val="\documentclass{article}&#10;\usepackage{amsmath}&#10;\usepackage[margin=0.01in]{geometry}&#10;\pagestyle{empty}&#10;\begin{document}&#10;&#10;$&#10;\begin{bmatrix}&#10;1 &amp;-a_{12} &amp;-a_{13} &amp;-a_{14} \\&#10;-a_{21} &amp;1 &amp;-a_{23} &amp;-a_{24} \\&#10;-a_{31} &amp;-a_{32} &amp;1 &amp;-a_{34} \\&#10;-a_{41} &amp;-a_{42} &amp;-a_{43} &amp;1&#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04"/>
  <p:tag name="TRANSPARENCY" val="True"/>
  <p:tag name="LATEXENGINEID" val="0"/>
  <p:tag name="TEMPFOLDER" val="c:\temp\"/>
  <p:tag name="LATEXFORMHEIGHT" val="773,25"/>
  <p:tag name="LATEXFORMWIDTH" val="384"/>
  <p:tag name="LATEXFORMWRAP" val="True"/>
  <p:tag name="BITMAPVECTOR" val="0"/>
</p:tagLst>
</file>

<file path=ppt/tags/tag14.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ags/tag15.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899,25"/>
  <p:tag name="LATEXFORMWIDTH" val="385"/>
  <p:tag name="LATEXFORMWRAP" val="True"/>
  <p:tag name="BITMAPVECTOR" val="0"/>
</p:tagLst>
</file>

<file path=ppt/tags/tag16.xml><?xml version="1.0" encoding="utf-8"?>
<p:tagLst xmlns:a="http://schemas.openxmlformats.org/drawingml/2006/main" xmlns:r="http://schemas.openxmlformats.org/officeDocument/2006/relationships" xmlns:p="http://schemas.openxmlformats.org/presentationml/2006/main">
  <p:tag name="OUTPUTDPI" val="1200"/>
  <p:tag name="ORIGINALHEIGHT" val="125.2343"/>
  <p:tag name="ORIGINALWIDTH" val="1871.766"/>
  <p:tag name="OUTPUTTYPE" val="PNG"/>
  <p:tag name="IGUANATEXVERSION" val="160"/>
  <p:tag name="LATEXADDIN" val="\documentclass{article}&#10;\usepackage{amsmath}&#10;\usepackage[margin=0.01in]{geometry}&#10;\pagestyle{empty}&#10;\begin{document}&#10;&#10;$Ay_t = A_1y_{t-1} + ... + A_py_{t-p} + B\epsilon_{t}$&#10;&#10;&#10;\end{document}"/>
  <p:tag name="IGUANATEXSIZE" val="20"/>
  <p:tag name="IGUANATEXCURSOR" val="159"/>
  <p:tag name="TRANSPARENCY" val="True"/>
  <p:tag name="LATEXENGINEID" val="0"/>
  <p:tag name="TEMPFOLDER" val="c:\temp\"/>
  <p:tag name="LATEXFORMHEIGHT" val="462.75"/>
  <p:tag name="LATEXFORMWIDTH" val="385"/>
  <p:tag name="LATEXFORMWRAP" val="True"/>
  <p:tag name="BITMAPVECTOR" val="0"/>
</p:tagLst>
</file>

<file path=ppt/tags/tag17.xml><?xml version="1.0" encoding="utf-8"?>
<p:tagLst xmlns:a="http://schemas.openxmlformats.org/drawingml/2006/main" xmlns:r="http://schemas.openxmlformats.org/officeDocument/2006/relationships" xmlns:p="http://schemas.openxmlformats.org/presentationml/2006/main">
  <p:tag name="OUTPUTDPI" val="1200"/>
  <p:tag name="ORIGINALHEIGHT" val="125.2343"/>
  <p:tag name="ORIGINALWIDTH" val="1871.766"/>
  <p:tag name="OUTPUTTYPE" val="PNG"/>
  <p:tag name="IGUANATEXVERSION" val="160"/>
  <p:tag name="LATEXADDIN" val="\documentclass{article}&#10;\usepackage{amsmath}&#10;\usepackage[margin=0.01in]{geometry}&#10;\pagestyle{empty}&#10;\begin{document}&#10;&#10;$Ay_t = A_1y_{t-1} + ... + A_py_{t-p} + B\epsilon_{t}$&#10;&#10;&#10;\end{document}"/>
  <p:tag name="IGUANATEXSIZE" val="20"/>
  <p:tag name="IGUANATEXCURSOR" val="159"/>
  <p:tag name="TRANSPARENCY" val="True"/>
  <p:tag name="LATEXENGINEID" val="0"/>
  <p:tag name="TEMPFOLDER" val="c:\temp\"/>
  <p:tag name="LATEXFORMHEIGHT" val="462.75"/>
  <p:tag name="LATEXFORMWIDTH" val="385"/>
  <p:tag name="LATEXFORMWRAP" val="True"/>
  <p:tag name="BITMAPVECTOR" val="0"/>
</p:tagLst>
</file>

<file path=ppt/tags/tag18.xml><?xml version="1.0" encoding="utf-8"?>
<p:tagLst xmlns:a="http://schemas.openxmlformats.org/drawingml/2006/main" xmlns:r="http://schemas.openxmlformats.org/officeDocument/2006/relationships" xmlns:p="http://schemas.openxmlformats.org/presentationml/2006/main">
  <p:tag name="OUTPUTDPI" val="1200"/>
  <p:tag name="ORIGINALHEIGHT" val="338.9576"/>
  <p:tag name="ORIGINALWIDTH" val="2515.936"/>
  <p:tag name="OUTPUTTYPE" val="PNG"/>
  <p:tag name="IGUANATEXVERSION" val="160"/>
  <p:tag name="LATEXADDIN" val="\documentclass{article}&#10;\usepackage{amsmath}&#10;\usepackage[margin=0.01in]{geometry}&#10;\pagestyle{empty}&#10;\begin{document}&#10;&#10;$y_t = \underbrace{A^{-1}A_1}_{\Phi_1}y_{t-1} + ... +  \underbrace{A^{-1}A_p}_{\Phi_p}y_{t-p} + \underbrace{A^{-1}B\epsilon_{t}}_{u_t}$&#10;&#10;&#10;\end{document}"/>
  <p:tag name="IGUANATEXSIZE" val="20"/>
  <p:tag name="IGUANATEXCURSOR" val="153"/>
  <p:tag name="TRANSPARENCY" val="True"/>
  <p:tag name="LATEXENGINEID" val="0"/>
  <p:tag name="TEMPFOLDER" val="c:\temp\"/>
  <p:tag name="LATEXFORMHEIGHT" val="462.75"/>
  <p:tag name="LATEXFORMWIDTH" val="385"/>
  <p:tag name="LATEXFORMWRAP" val="True"/>
  <p:tag name="BITMAPVECTOR" val="0"/>
</p:tagLst>
</file>

<file path=ppt/tags/tag19.xml><?xml version="1.0" encoding="utf-8"?>
<p:tagLst xmlns:a="http://schemas.openxmlformats.org/drawingml/2006/main" xmlns:r="http://schemas.openxmlformats.org/officeDocument/2006/relationships" xmlns:p="http://schemas.openxmlformats.org/presentationml/2006/main">
  <p:tag name="OUTPUTDPI" val="1200"/>
  <p:tag name="ORIGINALHEIGHT" val="125.2343"/>
  <p:tag name="ORIGINALWIDTH" val="1871.766"/>
  <p:tag name="OUTPUTTYPE" val="PNG"/>
  <p:tag name="IGUANATEXVERSION" val="160"/>
  <p:tag name="LATEXADDIN" val="\documentclass{article}&#10;\usepackage{amsmath}&#10;\usepackage[margin=0.01in]{geometry}&#10;\pagestyle{empty}&#10;\begin{document}&#10;&#10;$Ay_t = A_1y_{t-1} + ... + A_py_{t-p} + B\epsilon_{t}$&#10;&#10;&#10;\end{document}"/>
  <p:tag name="IGUANATEXSIZE" val="20"/>
  <p:tag name="IGUANATEXCURSOR" val="159"/>
  <p:tag name="TRANSPARENCY" val="True"/>
  <p:tag name="LATEXENGINEID" val="0"/>
  <p:tag name="TEMPFOLDER" val="c:\temp\"/>
  <p:tag name="LATEXFORMHEIGHT" val="462.75"/>
  <p:tag name="LATEXFORMWIDTH" val="385"/>
  <p:tag name="LATEXFORMWRAP" val="True"/>
  <p:tag name="BITMAPVECTOR" val="0"/>
</p:tagLst>
</file>

<file path=ppt/tags/tag2.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ags/tag20.xml><?xml version="1.0" encoding="utf-8"?>
<p:tagLst xmlns:a="http://schemas.openxmlformats.org/drawingml/2006/main" xmlns:r="http://schemas.openxmlformats.org/officeDocument/2006/relationships" xmlns:p="http://schemas.openxmlformats.org/presentationml/2006/main">
  <p:tag name="OUTPUTDPI" val="1200"/>
  <p:tag name="ORIGINALHEIGHT" val="120.7349"/>
  <p:tag name="ORIGINALWIDTH" val="1692.538"/>
  <p:tag name="OUTPUTTYPE" val="PNG"/>
  <p:tag name="IGUANATEXVERSION" val="160"/>
  <p:tag name="LATEXADDIN" val="\documentclass{article}&#10;\usepackage{amsmath}&#10;\usepackage[margin=0.01in]{geometry}&#10;\pagestyle{empty}&#10;\begin{document}&#10;&#10;$y_t = \Phi_1 y_{t-1} + ... + \Phi_p y_{t-p} + u_t$&#10;&#10;&#10;\end{document}"/>
  <p:tag name="IGUANATEXSIZE" val="20"/>
  <p:tag name="IGUANATEXCURSOR" val="152"/>
  <p:tag name="TRANSPARENCY" val="True"/>
  <p:tag name="LATEXENGINEID" val="0"/>
  <p:tag name="TEMPFOLDER" val="c:\temp\"/>
  <p:tag name="LATEXFORMHEIGHT" val="462.75"/>
  <p:tag name="LATEXFORMWIDTH" val="385"/>
  <p:tag name="LATEXFORMWRAP" val="True"/>
  <p:tag name="BITMAPVECTOR" val="0"/>
</p:tagLst>
</file>

<file path=ppt/tags/tag21.xml><?xml version="1.0" encoding="utf-8"?>
<p:tagLst xmlns:a="http://schemas.openxmlformats.org/drawingml/2006/main" xmlns:r="http://schemas.openxmlformats.org/officeDocument/2006/relationships" xmlns:p="http://schemas.openxmlformats.org/presentationml/2006/main">
  <p:tag name="OUTPUTDPI" val="1200"/>
  <p:tag name="ORIGINALHEIGHT" val="338.9576"/>
  <p:tag name="ORIGINALWIDTH" val="2515.936"/>
  <p:tag name="OUTPUTTYPE" val="PNG"/>
  <p:tag name="IGUANATEXVERSION" val="160"/>
  <p:tag name="LATEXADDIN" val="\documentclass{article}&#10;\usepackage{amsmath}&#10;\usepackage[margin=0.01in]{geometry}&#10;\pagestyle{empty}&#10;\begin{document}&#10;&#10;$y_t = \underbrace{A^{-1}A_1}_{\Phi_1}y_{t-1} + ... +  \underbrace{A^{-1}A_p}_{\Phi_p}y_{t-p} + \underbrace{A^{-1}B\epsilon_{t}}_{u_t}$&#10;&#10;&#10;\end{document}"/>
  <p:tag name="IGUANATEXSIZE" val="20"/>
  <p:tag name="IGUANATEXCURSOR" val="153"/>
  <p:tag name="TRANSPARENCY" val="True"/>
  <p:tag name="LATEXENGINEID" val="0"/>
  <p:tag name="TEMPFOLDER" val="c:\temp\"/>
  <p:tag name="LATEXFORMHEIGHT" val="462.75"/>
  <p:tag name="LATEXFORMWIDTH" val="385"/>
  <p:tag name="LATEXFORMWRAP" val="True"/>
  <p:tag name="BITMAPVECTOR" val="0"/>
</p:tagLst>
</file>

<file path=ppt/tags/tag22.xml><?xml version="1.0" encoding="utf-8"?>
<p:tagLst xmlns:a="http://schemas.openxmlformats.org/drawingml/2006/main" xmlns:r="http://schemas.openxmlformats.org/officeDocument/2006/relationships" xmlns:p="http://schemas.openxmlformats.org/presentationml/2006/main">
  <p:tag name="OUTPUTDPI" val="1200"/>
  <p:tag name="ORIGINALHEIGHT" val="125.2343"/>
  <p:tag name="ORIGINALWIDTH" val="1871.766"/>
  <p:tag name="OUTPUTTYPE" val="PNG"/>
  <p:tag name="IGUANATEXVERSION" val="160"/>
  <p:tag name="LATEXADDIN" val="\documentclass{article}&#10;\usepackage{amsmath}&#10;\usepackage[margin=0.01in]{geometry}&#10;\pagestyle{empty}&#10;\begin{document}&#10;&#10;$Ay_t = A_1y_{t-1} + ... + A_py_{t-p} + B\epsilon_{t}$&#10;&#10;&#10;\end{document}"/>
  <p:tag name="IGUANATEXSIZE" val="20"/>
  <p:tag name="IGUANATEXCURSOR" val="159"/>
  <p:tag name="TRANSPARENCY" val="True"/>
  <p:tag name="LATEXENGINEID" val="0"/>
  <p:tag name="TEMPFOLDER" val="c:\temp\"/>
  <p:tag name="LATEXFORMHEIGHT" val="462.75"/>
  <p:tag name="LATEXFORMWIDTH" val="385"/>
  <p:tag name="LATEXFORMWRAP" val="True"/>
  <p:tag name="BITMAPVECTOR" val="0"/>
</p:tagLst>
</file>

<file path=ppt/tags/tag23.xml><?xml version="1.0" encoding="utf-8"?>
<p:tagLst xmlns:a="http://schemas.openxmlformats.org/drawingml/2006/main" xmlns:r="http://schemas.openxmlformats.org/officeDocument/2006/relationships" xmlns:p="http://schemas.openxmlformats.org/presentationml/2006/main">
  <p:tag name="OUTPUTDPI" val="1200"/>
  <p:tag name="ORIGINALHEIGHT" val="120.7349"/>
  <p:tag name="ORIGINALWIDTH" val="1692.538"/>
  <p:tag name="OUTPUTTYPE" val="PNG"/>
  <p:tag name="IGUANATEXVERSION" val="160"/>
  <p:tag name="LATEXADDIN" val="\documentclass{article}&#10;\usepackage{amsmath}&#10;\usepackage[margin=0.01in]{geometry}&#10;\pagestyle{empty}&#10;\begin{document}&#10;&#10;$y_t = \Phi_1 y_{t-1} + ... + \Phi_p y_{t-p} + u_t$&#10;&#10;&#10;\end{document}"/>
  <p:tag name="IGUANATEXSIZE" val="20"/>
  <p:tag name="IGUANATEXCURSOR" val="152"/>
  <p:tag name="TRANSPARENCY" val="True"/>
  <p:tag name="LATEXENGINEID" val="0"/>
  <p:tag name="TEMPFOLDER" val="c:\temp\"/>
  <p:tag name="LATEXFORMHEIGHT" val="462.75"/>
  <p:tag name="LATEXFORMWIDTH" val="385"/>
  <p:tag name="LATEXFORMWRAP" val="True"/>
  <p:tag name="BITMAPVECTOR" val="0"/>
</p:tagLst>
</file>

<file path=ppt/tags/tag24.xml><?xml version="1.0" encoding="utf-8"?>
<p:tagLst xmlns:a="http://schemas.openxmlformats.org/drawingml/2006/main" xmlns:r="http://schemas.openxmlformats.org/officeDocument/2006/relationships" xmlns:p="http://schemas.openxmlformats.org/presentationml/2006/main">
  <p:tag name="OUTPUTDPI" val="1200"/>
  <p:tag name="ORIGINALHEIGHT" val="338.9576"/>
  <p:tag name="ORIGINALWIDTH" val="2515.936"/>
  <p:tag name="OUTPUTTYPE" val="PNG"/>
  <p:tag name="IGUANATEXVERSION" val="160"/>
  <p:tag name="LATEXADDIN" val="\documentclass{article}&#10;\usepackage{amsmath}&#10;\usepackage[margin=0.01in]{geometry}&#10;\pagestyle{empty}&#10;\begin{document}&#10;&#10;$y_t = \underbrace{A^{-1}A_1}_{\Phi_1}y_{t-1} + ... +  \underbrace{A^{-1}A_p}_{\Phi_p}y_{t-p} + \underbrace{A^{-1}B\epsilon_{t}}_{u_t}$&#10;&#10;&#10;\end{document}"/>
  <p:tag name="IGUANATEXSIZE" val="20"/>
  <p:tag name="IGUANATEXCURSOR" val="153"/>
  <p:tag name="TRANSPARENCY" val="True"/>
  <p:tag name="LATEXENGINEID" val="0"/>
  <p:tag name="TEMPFOLDER" val="c:\temp\"/>
  <p:tag name="LATEXFORMHEIGHT" val="462.75"/>
  <p:tag name="LATEXFORMWIDTH" val="385"/>
  <p:tag name="LATEXFORMWRAP" val="True"/>
  <p:tag name="BITMAPVECTOR" val="0"/>
</p:tagLst>
</file>

<file path=ppt/tags/tag25.xml><?xml version="1.0" encoding="utf-8"?>
<p:tagLst xmlns:a="http://schemas.openxmlformats.org/drawingml/2006/main" xmlns:r="http://schemas.openxmlformats.org/officeDocument/2006/relationships" xmlns:p="http://schemas.openxmlformats.org/presentationml/2006/main">
  <p:tag name="OUTPUTDPI" val="1200"/>
  <p:tag name="ORIGINALHEIGHT" val="148.4814"/>
  <p:tag name="ORIGINALWIDTH" val="643.4196"/>
  <p:tag name="OUTPUTTYPE" val="PNG"/>
  <p:tag name="IGUANATEXVERSION" val="160"/>
  <p:tag name="LATEXADDIN" val="\documentclass{article}&#10;\usepackage{amsmath}&#10;\usepackage[margin=0.01in]{geometry}&#10;\pagestyle{empty}&#10;\begin{document}&#10;&#10;$E[u_tu_t^{'}]=\Sigma$&#10;&#10;\end{document}"/>
  <p:tag name="IGUANATEXSIZE" val="20"/>
  <p:tag name="IGUANATEXCURSOR" val="139"/>
  <p:tag name="TRANSPARENCY" val="True"/>
  <p:tag name="LATEXENGINEID" val="0"/>
  <p:tag name="TEMPFOLDER" val="c:\temp\"/>
  <p:tag name="LATEXFORMHEIGHT" val="462.75"/>
  <p:tag name="LATEXFORMWIDTH" val="385"/>
  <p:tag name="LATEXFORMWRAP" val="True"/>
  <p:tag name="BITMAPVECTOR" val="0"/>
</p:tagLst>
</file>

<file path=ppt/tags/tag26.xml><?xml version="1.0" encoding="utf-8"?>
<p:tagLst xmlns:a="http://schemas.openxmlformats.org/drawingml/2006/main" xmlns:r="http://schemas.openxmlformats.org/officeDocument/2006/relationships" xmlns:p="http://schemas.openxmlformats.org/presentationml/2006/main">
  <p:tag name="OUTPUTDPI" val="1200"/>
  <p:tag name="ORIGINALHEIGHT" val="125.2343"/>
  <p:tag name="ORIGINALWIDTH" val="1871.766"/>
  <p:tag name="OUTPUTTYPE" val="PNG"/>
  <p:tag name="IGUANATEXVERSION" val="160"/>
  <p:tag name="LATEXADDIN" val="\documentclass{article}&#10;\usepackage{amsmath}&#10;\usepackage[margin=0.01in]{geometry}&#10;\pagestyle{empty}&#10;\begin{document}&#10;&#10;$Ay_t = A_1y_{t-1} + ... + A_py_{t-p} + B\epsilon_{t}$&#10;&#10;&#10;\end{document}"/>
  <p:tag name="IGUANATEXSIZE" val="20"/>
  <p:tag name="IGUANATEXCURSOR" val="159"/>
  <p:tag name="TRANSPARENCY" val="True"/>
  <p:tag name="LATEXENGINEID" val="0"/>
  <p:tag name="TEMPFOLDER" val="c:\temp\"/>
  <p:tag name="LATEXFORMHEIGHT" val="462.75"/>
  <p:tag name="LATEXFORMWIDTH" val="385"/>
  <p:tag name="LATEXFORMWRAP" val="True"/>
  <p:tag name="BITMAPVECTOR" val="0"/>
</p:tagLst>
</file>

<file path=ppt/tags/tag27.xml><?xml version="1.0" encoding="utf-8"?>
<p:tagLst xmlns:a="http://schemas.openxmlformats.org/drawingml/2006/main" xmlns:r="http://schemas.openxmlformats.org/officeDocument/2006/relationships" xmlns:p="http://schemas.openxmlformats.org/presentationml/2006/main">
  <p:tag name="OUTPUTDPI" val="1200"/>
  <p:tag name="ORIGINALHEIGHT" val="120.7349"/>
  <p:tag name="ORIGINALWIDTH" val="1692.538"/>
  <p:tag name="OUTPUTTYPE" val="PNG"/>
  <p:tag name="IGUANATEXVERSION" val="160"/>
  <p:tag name="LATEXADDIN" val="\documentclass{article}&#10;\usepackage{amsmath}&#10;\usepackage[margin=0.01in]{geometry}&#10;\pagestyle{empty}&#10;\begin{document}&#10;&#10;$y_t = \Phi_1 y_{t-1} + ... + \Phi_p y_{t-p} + u_t$&#10;&#10;&#10;\end{document}"/>
  <p:tag name="IGUANATEXSIZE" val="20"/>
  <p:tag name="IGUANATEXCURSOR" val="152"/>
  <p:tag name="TRANSPARENCY" val="True"/>
  <p:tag name="LATEXENGINEID" val="0"/>
  <p:tag name="TEMPFOLDER" val="c:\temp\"/>
  <p:tag name="LATEXFORMHEIGHT" val="462.75"/>
  <p:tag name="LATEXFORMWIDTH" val="385"/>
  <p:tag name="LATEXFORMWRAP" val="True"/>
  <p:tag name="BITMAPVECTOR" val="0"/>
</p:tagLst>
</file>

<file path=ppt/tags/tag28.xml><?xml version="1.0" encoding="utf-8"?>
<p:tagLst xmlns:a="http://schemas.openxmlformats.org/drawingml/2006/main" xmlns:r="http://schemas.openxmlformats.org/officeDocument/2006/relationships" xmlns:p="http://schemas.openxmlformats.org/presentationml/2006/main">
  <p:tag name="OUTPUTDPI" val="1200"/>
  <p:tag name="ORIGINALHEIGHT" val="338.9576"/>
  <p:tag name="ORIGINALWIDTH" val="2515.936"/>
  <p:tag name="OUTPUTTYPE" val="PNG"/>
  <p:tag name="IGUANATEXVERSION" val="160"/>
  <p:tag name="LATEXADDIN" val="\documentclass{article}&#10;\usepackage{amsmath}&#10;\usepackage[margin=0.01in]{geometry}&#10;\pagestyle{empty}&#10;\begin{document}&#10;&#10;$y_t = \underbrace{A^{-1}A_1}_{\Phi_1}y_{t-1} + ... +  \underbrace{A^{-1}A_p}_{\Phi_p}y_{t-p} + \underbrace{A^{-1}B\epsilon_{t}}_{u_t}$&#10;&#10;&#10;\end{document}"/>
  <p:tag name="IGUANATEXSIZE" val="20"/>
  <p:tag name="IGUANATEXCURSOR" val="153"/>
  <p:tag name="TRANSPARENCY" val="True"/>
  <p:tag name="LATEXENGINEID" val="0"/>
  <p:tag name="TEMPFOLDER" val="c:\temp\"/>
  <p:tag name="LATEXFORMHEIGHT" val="462.75"/>
  <p:tag name="LATEXFORMWIDTH" val="385"/>
  <p:tag name="LATEXFORMWRAP" val="True"/>
  <p:tag name="BITMAPVECTOR" val="0"/>
</p:tagLst>
</file>

<file path=ppt/tags/tag29.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1454.818"/>
  <p:tag name="OUTPUTTYPE" val="PNG"/>
  <p:tag name="IGUANATEXVERSION" val="160"/>
  <p:tag name="LATEXADDIN" val="\documentclass{article}&#10;\usepackage{amsmath}&#10;\usepackage[margin=0.01in]{geometry}&#10;\pagestyle{empty}&#10;\begin{document}&#10;&#10;$&#10;\Sigma&#10;=&#10;\begin{bmatrix}&#10;\sigma_{11} &amp;\sigma_{12} &amp;\sigma_{13} &amp;\sigma_{14} \\&#10;\sigma_{21} &amp;\sigma_{22} &amp;\sigma_{23} &amp;\sigma_{24} \\&#10;\sigma_{31} &amp;\sigma_{32} &amp;\sigma_{33} &amp;\sigma_{34} \\&#10;\sigma_{41} &amp;\sigma_{42} &amp;\sigma_{43} &amp;\sigma_{44}&#10;\end{bmatrix}&#10;$&#10;&#10;\end{document}"/>
  <p:tag name="IGUANATEXSIZE" val="15"/>
  <p:tag name="IGUANATEXCURSOR" val="347"/>
  <p:tag name="TRANSPARENCY" val="True"/>
  <p:tag name="LATEXENGINEID" val="0"/>
  <p:tag name="TEMPFOLDER" val="c:\temp\"/>
  <p:tag name="LATEXFORMHEIGHT" val="462.75"/>
  <p:tag name="LATEXFORMWIDTH" val="385"/>
  <p:tag name="LATEXFORMWRAP" val="True"/>
  <p:tag name="BITMAPVECTOR" val="0"/>
</p:tagLst>
</file>

<file path=ppt/tags/tag3.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ags/tag30.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1397.075"/>
  <p:tag name="OUTPUTTYPE" val="PNG"/>
  <p:tag name="IGUANATEXVERSION" val="160"/>
  <p:tag name="LATEXADDIN" val="\documentclass{article}&#10;\usepackage{amsmath}&#10;\usepackage[margin=0.01in]{geometry}&#10;\pagestyle{empty}&#10;\begin{document}&#10;&#10;$&#10;B&#10;=&#10;\begin{bmatrix}&#10;b_{11} &amp;b_{12} &amp;b_{13} &amp;b_{14} \\&#10;b_{21} &amp;b_{22} &amp;b_{23} &amp;b_{24} \\&#10;b_{31} &amp;b_{32} &amp;b_{33} &amp;b_{34} \\&#10;b_{41} &amp;b_{42} &amp;b_{43} &amp;b_{44}&#10;\end{bmatrix}&#10;$&#10;&#10;\end{document}"/>
  <p:tag name="IGUANATEXSIZE" val="15"/>
  <p:tag name="IGUANATEXCURSOR" val="267"/>
  <p:tag name="TRANSPARENCY" val="True"/>
  <p:tag name="LATEXENGINEID" val="0"/>
  <p:tag name="TEMPFOLDER" val="c:\temp\"/>
  <p:tag name="LATEXFORMHEIGHT" val="462.75"/>
  <p:tag name="LATEXFORMWIDTH" val="385"/>
  <p:tag name="LATEXFORMWRAP" val="True"/>
  <p:tag name="BITMAPVECTOR" val="0"/>
</p:tagLst>
</file>

<file path=ppt/tags/tag31.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1827.522"/>
  <p:tag name="OUTPUTTYPE" val="PNG"/>
  <p:tag name="IGUANATEXVERSION" val="160"/>
  <p:tag name="LATEXADDIN" val="\documentclass{article}&#10;\usepackage{amsmath}&#10;\usepackage[margin=0.01in]{geometry}&#10;\pagestyle{empty}&#10;\begin{document}&#10;&#10;$&#10;A&#10;=&#10;\begin{bmatrix}&#10;1 &amp;-a_{12} &amp;-a_{13} &amp;-a_{14} \\&#10;-a_{21} &amp;1 &amp;-a_{23} &amp;-a_{24} \\&#10;-a_{31} &amp;-a_{32} &amp;1 &amp;-a_{34} \\&#10;-a_{41} &amp;-a_{42} &amp;-a_{43} &amp;1&#10;\end{bmatrix}&#10;$&#10;&#10;\end{document}"/>
  <p:tag name="IGUANATEXSIZE" val="15"/>
  <p:tag name="IGUANATEXCURSOR" val="256"/>
  <p:tag name="TRANSPARENCY" val="True"/>
  <p:tag name="LATEXENGINEID" val="0"/>
  <p:tag name="TEMPFOLDER" val="c:\temp\"/>
  <p:tag name="LATEXFORMHEIGHT" val="462.75"/>
  <p:tag name="LATEXFORMWIDTH" val="385"/>
  <p:tag name="LATEXFORMWRAP" val="True"/>
  <p:tag name="BITMAPVECTOR" val="0"/>
</p:tagLst>
</file>

<file path=ppt/tags/tag32.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1454.818"/>
  <p:tag name="OUTPUTTYPE" val="PNG"/>
  <p:tag name="IGUANATEXVERSION" val="160"/>
  <p:tag name="LATEXADDIN" val="\documentclass{article}&#10;\usepackage{amsmath}&#10;\usepackage[margin=0.01in]{geometry}&#10;\pagestyle{empty}&#10;\begin{document}&#10;&#10;$&#10;\Sigma&#10;=&#10;\begin{bmatrix}&#10;\sigma_{11} &amp;\sigma_{12} &amp;\sigma_{13} &amp;\sigma_{14} \\&#10;\sigma_{21} &amp;\sigma_{22} &amp;\sigma_{23} &amp;\sigma_{24} \\&#10;\sigma_{31} &amp;\sigma_{32} &amp;\sigma_{33} &amp;\sigma_{34} \\&#10;\sigma_{41} &amp;\sigma_{42} &amp;\sigma_{43} &amp;\sigma_{44}&#10;\end{bmatrix}&#10;$&#10;&#10;\end{document}"/>
  <p:tag name="IGUANATEXSIZE" val="15"/>
  <p:tag name="IGUANATEXCURSOR" val="347"/>
  <p:tag name="TRANSPARENCY" val="True"/>
  <p:tag name="LATEXENGINEID" val="0"/>
  <p:tag name="TEMPFOLDER" val="c:\temp\"/>
  <p:tag name="LATEXFORMHEIGHT" val="462.75"/>
  <p:tag name="LATEXFORMWIDTH" val="385"/>
  <p:tag name="LATEXFORMWRAP" val="True"/>
  <p:tag name="BITMAPVECTOR" val="0"/>
</p:tagLst>
</file>

<file path=ppt/tags/tag33.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1397.075"/>
  <p:tag name="OUTPUTTYPE" val="PNG"/>
  <p:tag name="IGUANATEXVERSION" val="160"/>
  <p:tag name="LATEXADDIN" val="\documentclass{article}&#10;\usepackage{amsmath}&#10;\usepackage[margin=0.01in]{geometry}&#10;\pagestyle{empty}&#10;\begin{document}&#10;&#10;$&#10;B&#10;=&#10;\begin{bmatrix}&#10;b_{11} &amp;0 &amp;0 &amp;0 \\&#10;0 &amp;b_{22} &amp;0 &amp;0 \\&#10;0 &amp;0 &amp;b_{33} &amp;0 \\&#10;0 &amp;0 &amp;0 &amp;b_{44}&#10;\end{bmatrix}&#10;$&#10;&#10;\end{document}"/>
  <p:tag name="IGUANATEXSIZE" val="15"/>
  <p:tag name="IGUANATEXCURSOR" val="204"/>
  <p:tag name="TRANSPARENCY" val="True"/>
  <p:tag name="LATEXENGINEID" val="0"/>
  <p:tag name="TEMPFOLDER" val="c:\temp\"/>
  <p:tag name="LATEXFORMHEIGHT" val="462.75"/>
  <p:tag name="LATEXFORMWIDTH" val="385"/>
  <p:tag name="LATEXFORMWRAP" val="True"/>
  <p:tag name="BITMAPVECTOR" val="0"/>
</p:tagLst>
</file>

<file path=ppt/tags/tag34.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1621.297"/>
  <p:tag name="OUTPUTTYPE" val="PNG"/>
  <p:tag name="IGUANATEXVERSION" val="160"/>
  <p:tag name="LATEXADDIN" val="\documentclass{article}&#10;\usepackage{amsmath}&#10;\usepackage[margin=0.01in]{geometry}&#10;\pagestyle{empty}&#10;\begin{document}&#10;&#10;$&#10;A&#10;=&#10;\begin{bmatrix}&#10;1 &amp;0 &amp;0 &amp;0 \\&#10;-a_{21} &amp;1 &amp;0 &amp;0 \\&#10;-a_{31} &amp;-a_{32} &amp;1 &amp;0 \\&#10;-a_{41} &amp;-a_{42} &amp;-a_{43} &amp;1&#10;\end{bmatrix}&#10;$&#10;&#10;\end{document}"/>
  <p:tag name="IGUANATEXSIZE" val="15"/>
  <p:tag name="IGUANATEXCURSOR" val="220"/>
  <p:tag name="TRANSPARENCY" val="True"/>
  <p:tag name="LATEXENGINEID" val="0"/>
  <p:tag name="TEMPFOLDER" val="c:\temp\"/>
  <p:tag name="LATEXFORMHEIGHT" val="462.75"/>
  <p:tag name="LATEXFORMWIDTH" val="385"/>
  <p:tag name="LATEXFORMWRAP" val="True"/>
  <p:tag name="BITMAPVECTOR" val="0"/>
</p:tagLst>
</file>

<file path=ppt/tags/tag35.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44,1694"/>
  <p:tag name="LATEXADDIN" val="\documentclass{article}&#10;\usepackage{amsmath}&#10;\usepackage[margin=0.01in]{geometry}&#10;\pagestyle{empty}&#10;\begin{document}&#10;&#10;$&#10;\begin{bmatrix}&#10;rtp_t \\&#10;trolebus_t \\&#10;metrobus_t \\&#10;metro_t&#10;\end{bmatrix}&#10;$&#10;&#10;\end{document}"/>
  <p:tag name="IGUANATEXSIZE" val="35"/>
  <p:tag name="IGUANATEXCURSOR" val="153"/>
  <p:tag name="TRANSPARENCY" val="True"/>
  <p:tag name="LATEXENGINEID" val="0"/>
  <p:tag name="TEMPFOLDER" val="c:\temp\"/>
  <p:tag name="LATEXFORMHEIGHT" val="735,75"/>
  <p:tag name="LATEXFORMWIDTH" val="384"/>
  <p:tag name="LATEXFORMWRAP" val="True"/>
  <p:tag name="BITMAPVECTOR" val="0"/>
</p:tagLst>
</file>

<file path=ppt/tags/tag36.xml><?xml version="1.0" encoding="utf-8"?>
<p:tagLst xmlns:a="http://schemas.openxmlformats.org/drawingml/2006/main" xmlns:r="http://schemas.openxmlformats.org/officeDocument/2006/relationships" xmlns:p="http://schemas.openxmlformats.org/presentationml/2006/main">
  <p:tag name="OUTPUTDPI" val="1200"/>
  <p:tag name="ORIGINALHEIGHT" val="113.9857"/>
  <p:tag name="ORIGINALWIDTH" val="582.6772"/>
  <p:tag name="OUTPUTTYPE" val="PNG"/>
  <p:tag name="IGUANATEXVERSION" val="160"/>
  <p:tag name="LATEXADDIN" val="\documentclass{article}&#10;\usepackage{amsmath}&#10;\usepackage[margin=0.01in]{geometry}&#10;\pagestyle{empty}&#10;\begin{document}&#10;&#10;$y=\beta x + e$&#10;&#10;\end{document}"/>
  <p:tag name="IGUANATEXSIZE" val="20"/>
  <p:tag name="IGUANATEXCURSOR" val="128"/>
  <p:tag name="TRANSPARENCY" val="True"/>
  <p:tag name="LATEXENGINEID" val="0"/>
  <p:tag name="TEMPFOLDER" val="c:\temp\"/>
  <p:tag name="LATEXFORMHEIGHT" val="462.75"/>
  <p:tag name="LATEXFORMWIDTH" val="385"/>
  <p:tag name="LATEXFORMWRAP" val="True"/>
  <p:tag name="BITMAPVECTOR" val="0"/>
</p:tagLst>
</file>

<file path=ppt/tags/tag37.xml><?xml version="1.0" encoding="utf-8"?>
<p:tagLst xmlns:a="http://schemas.openxmlformats.org/drawingml/2006/main" xmlns:r="http://schemas.openxmlformats.org/officeDocument/2006/relationships" xmlns:p="http://schemas.openxmlformats.org/presentationml/2006/main">
  <p:tag name="OUTPUTDPI" val="1200"/>
  <p:tag name="ORIGINALHEIGHT" val="125.2343"/>
  <p:tag name="ORIGINALWIDTH" val="664.4169"/>
  <p:tag name="OUTPUTTYPE" val="PNG"/>
  <p:tag name="IGUANATEXVERSION" val="160"/>
  <p:tag name="LATEXADDIN" val="\documentclass{article}&#10;\usepackage{amsmath}&#10;\usepackage[margin=0.01in]{geometry}&#10;\pagestyle{empty}&#10;\begin{document}&#10;&#10;$E[z'x]=p_{zx}$&#10;&#10;\end{document}"/>
  <p:tag name="IGUANATEXSIZE" val="20"/>
  <p:tag name="IGUANATEXCURSOR" val="123"/>
  <p:tag name="TRANSPARENCY" val="True"/>
  <p:tag name="LATEXENGINEID" val="0"/>
  <p:tag name="TEMPFOLDER" val="c:\temp\"/>
  <p:tag name="LATEXFORMHEIGHT" val="462.75"/>
  <p:tag name="LATEXFORMWIDTH" val="385"/>
  <p:tag name="LATEXFORMWRAP" val="True"/>
  <p:tag name="BITMAPVECTOR" val="0"/>
</p:tagLst>
</file>

<file path=ppt/tags/tag38.xml><?xml version="1.0" encoding="utf-8"?>
<p:tagLst xmlns:a="http://schemas.openxmlformats.org/drawingml/2006/main" xmlns:r="http://schemas.openxmlformats.org/officeDocument/2006/relationships" xmlns:p="http://schemas.openxmlformats.org/presentationml/2006/main">
  <p:tag name="OUTPUTDPI" val="1200"/>
  <p:tag name="ORIGINALHEIGHT" val="125.2343"/>
  <p:tag name="ORIGINALWIDTH" val="543.6821"/>
  <p:tag name="OUTPUTTYPE" val="PNG"/>
  <p:tag name="IGUANATEXVERSION" val="160"/>
  <p:tag name="LATEXADDIN" val="\documentclass{article}&#10;\usepackage{amsmath}&#10;\usepackage[margin=0.01in]{geometry}&#10;\pagestyle{empty}&#10;\begin{document}&#10;&#10;$E[z'e]=0$&#10;&#10;\end{document}"/>
  <p:tag name="IGUANATEXSIZE" val="20"/>
  <p:tag name="IGUANATEXCURSOR" val="127"/>
  <p:tag name="TRANSPARENCY" val="True"/>
  <p:tag name="LATEXENGINEID" val="0"/>
  <p:tag name="TEMPFOLDER" val="c:\temp\"/>
  <p:tag name="LATEXFORMHEIGHT" val="462.75"/>
  <p:tag name="LATEXFORMWIDTH" val="385"/>
  <p:tag name="LATEXFORMWRAP" val="True"/>
  <p:tag name="BITMAPVECTOR" val="0"/>
</p:tagLst>
</file>

<file path=ppt/tags/tag39.xml><?xml version="1.0" encoding="utf-8"?>
<p:tagLst xmlns:a="http://schemas.openxmlformats.org/drawingml/2006/main" xmlns:r="http://schemas.openxmlformats.org/officeDocument/2006/relationships" xmlns:p="http://schemas.openxmlformats.org/presentationml/2006/main">
  <p:tag name="OUTPUTDPI" val="1200"/>
  <p:tag name="ORIGINALHEIGHT" val="125,2343"/>
  <p:tag name="ORIGINALWIDTH" val="551,931"/>
  <p:tag name="LATEXADDIN" val="\documentclass{article}&#10;\usepackage{xcolor}&#10;\usepackage{amsmath}&#10;\usepackage[margin=0.01in]{geometry}&#10;\pagestyle{empty}&#10;\begin{document}&#10;&#10;\color{red}&#10;$E[x'e]\neq 0$&#10;&#10;\end{document}"/>
  <p:tag name="IGUANATEXSIZE" val="20"/>
  <p:tag name="IGUANATEXCURSOR" val="149"/>
  <p:tag name="TRANSPARENCY" val="True"/>
  <p:tag name="LATEXENGINEID" val="0"/>
  <p:tag name="TEMPFOLDER" val="c:\temp\"/>
  <p:tag name="LATEXFORMHEIGHT" val="326,25"/>
  <p:tag name="LATEXFORMWIDTH" val="385"/>
  <p:tag name="LATEXFORMWRAP" val="True"/>
  <p:tag name="BITMAPVECTOR" val="0"/>
</p:tagLst>
</file>

<file path=ppt/tags/tag4.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ags/tag40.xml><?xml version="1.0" encoding="utf-8"?>
<p:tagLst xmlns:a="http://schemas.openxmlformats.org/drawingml/2006/main" xmlns:r="http://schemas.openxmlformats.org/officeDocument/2006/relationships" xmlns:p="http://schemas.openxmlformats.org/presentationml/2006/main">
  <p:tag name="OUTPUTDPI" val="1200"/>
  <p:tag name="ORIGINALHEIGHT" val="129.7338"/>
  <p:tag name="ORIGINALWIDTH" val="721.4099"/>
  <p:tag name="OUTPUTTYPE" val="PNG"/>
  <p:tag name="IGUANATEXVERSION" val="160"/>
  <p:tag name="LATEXADDIN" val="\documentclass{article}&#10;\usepackage{amsmath}&#10;\usepackage[margin=0.01in]{geometry}&#10;\pagestyle{empty}&#10;\begin{document}&#10;&#10;$E[z_t e_{4,t}]=p_z$&#10;&#10;\end{document}"/>
  <p:tag name="IGUANATEXSIZE" val="20"/>
  <p:tag name="IGUANATEXCURSOR" val="129"/>
  <p:tag name="TRANSPARENCY" val="True"/>
  <p:tag name="LATEXENGINEID" val="0"/>
  <p:tag name="TEMPFOLDER" val="c:\temp\"/>
  <p:tag name="LATEXFORMHEIGHT" val="462.75"/>
  <p:tag name="LATEXFORMWIDTH" val="385"/>
  <p:tag name="LATEXFORMWRAP" val="True"/>
  <p:tag name="BITMAPVECTOR" val="0"/>
</p:tagLst>
</file>

<file path=ppt/tags/tag41.xml><?xml version="1.0" encoding="utf-8"?>
<p:tagLst xmlns:a="http://schemas.openxmlformats.org/drawingml/2006/main" xmlns:r="http://schemas.openxmlformats.org/officeDocument/2006/relationships" xmlns:p="http://schemas.openxmlformats.org/presentationml/2006/main">
  <p:tag name="OUTPUTDPI" val="1200"/>
  <p:tag name="ORIGINALHEIGHT" val="130.4837"/>
  <p:tag name="ORIGINALWIDTH" val="661.4173"/>
  <p:tag name="OUTPUTTYPE" val="PNG"/>
  <p:tag name="IGUANATEXVERSION" val="160"/>
  <p:tag name="LATEXADDIN" val="\documentclass{article}&#10;\usepackage{amsmath}&#10;\usepackage[margin=0.01in]{geometry}&#10;\pagestyle{empty}&#10;\begin{document}&#10;&#10;$E[z_t e_{j,t}]=0$&#10;&#10;\end{document}"/>
  <p:tag name="IGUANATEXSIZE" val="20"/>
  <p:tag name="IGUANATEXCURSOR" val="126"/>
  <p:tag name="TRANSPARENCY" val="True"/>
  <p:tag name="LATEXENGINEID" val="0"/>
  <p:tag name="TEMPFOLDER" val="c:\temp\"/>
  <p:tag name="LATEXFORMHEIGHT" val="462.75"/>
  <p:tag name="LATEXFORMWIDTH" val="385"/>
  <p:tag name="LATEXFORMWRAP" val="True"/>
  <p:tag name="BITMAPVECTOR" val="0"/>
</p:tagLst>
</file>

<file path=ppt/tags/tag42.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491,188"/>
  <p:tag name="LATEXADDIN" val="\documentclass{article}&#10;\usepackage{amsmath}&#10;\usepackage[margin=0.01in]{geometry}&#10;\pagestyle{empty}&#10;\begin{document}&#10;&#10;$&#10;\begin{bmatrix}&#10;1 &amp;-a_{12} &amp;-a_{13} &amp;-a_{14} \\&#10;-a_{21} &amp;1 &amp;-a_{23} &amp;-a_{24} \\&#10;-a_{31} &amp;-a_{32} &amp;1 &amp;-a_{34} \\&#10;-a_{41} &amp;-a_{42} &amp;-a_{43} &amp;1&#10;\end{bmatrix}&#10;\begin{bmatrix}&#10;rtp_t \\&#10;trolebus_t \\&#10;metrobus_t \\&#10;metro_t&#10;\end{bmatrix}&#10;=&#10;\begin{bmatrix}&#10;a^1_{11} &amp;a^1_{12} &amp;a^1_{13} &amp;a^1_{14} \\&#10;a^1_{21} &amp;a^1_{22} &amp;a^1_{23} &amp;a^1_{24} \\&#10;a^1_{31} &amp;a^1_{32} &amp;a^1_{33} &amp;a^1_{34} \\&#10;a^1_{41} &amp;a^1_{42} &amp;a^1_{43} &amp;a^1_{44}&#10;\end{bmatrix}&#10;\begin{bmatrix}&#10;rtp_{t-1} \\&#10;trolebus_{t-1} \\&#10;metrobus_{t-1} \\&#10;metro_{t-1}&#10;\end{bmatrix}&#10;+...+&#10;\begin{bmatrix}&#10;b_{11} &amp;b_{12} &amp;b_{13} &amp;b_{14} \\&#10;b_{21} &amp;b_{22} &amp;b_{23} &amp;b_{24} \\&#10;b_{31} &amp;b_{32} &amp;b_{33} &amp;b_{34} \\&#10;b_{41} &amp;b_{42} &amp;b_{43} &amp;b_{44}&#10;\end{bmatrix}&#10;\begin{bmatrix}&#10;e_{1,t} \\&#10;e_{2,t} \\&#10;e_{3,t} \\&#10;e_{4,t}&#10;\end{bmatrix}&#10;$&#10;&#10;\end{document}"/>
  <p:tag name="IGUANATEXSIZE" val="15"/>
  <p:tag name="IGUANATEXCURSOR" val="584"/>
  <p:tag name="TRANSPARENCY" val="True"/>
  <p:tag name="LATEXENGINEID" val="0"/>
  <p:tag name="TEMPFOLDER" val="c:\temp\"/>
  <p:tag name="LATEXFORMHEIGHT" val="403,5"/>
  <p:tag name="LATEXFORMWIDTH" val="384"/>
  <p:tag name="LATEXFORMWRAP" val="True"/>
  <p:tag name="BITMAPVECTOR" val="0"/>
</p:tagLst>
</file>

<file path=ppt/tags/tag43.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491,188"/>
  <p:tag name="LATEXADDIN" val="\documentclass{article}&#10;\usepackage{amsmath}&#10;\usepackage[margin=0.01in]{geometry}&#10;\pagestyle{empty}&#10;\begin{document}&#10;&#10;$&#10;\begin{bmatrix}&#10;1 &amp;-a_{12} &amp;-a_{13} &amp;-a_{14} \\&#10;-a_{21} &amp;1 &amp;-a_{23} &amp;-a_{24} \\&#10;-a_{31} &amp;-a_{32} &amp;1 &amp;-a_{34} \\&#10;-a_{41} &amp;-a_{42} &amp;-a_{43} &amp;1&#10;\end{bmatrix}&#10;\begin{bmatrix}&#10;rtp_t \\&#10;trolebus_t \\&#10;metrobus_t \\&#10;metro_t&#10;\end{bmatrix}&#10;=&#10;\begin{bmatrix}&#10;a^1_{11} &amp;a^1_{12} &amp;a^1_{13} &amp;a^1_{14} \\&#10;a^1_{21} &amp;a^1_{22} &amp;a^1_{23} &amp;a^1_{24} \\&#10;a^1_{31} &amp;a^1_{32} &amp;a^1_{33} &amp;a^1_{34} \\&#10;a^1_{41} &amp;a^1_{42} &amp;a^1_{43} &amp;a^1_{44}&#10;\end{bmatrix}&#10;\begin{bmatrix}&#10;rtp_{t-1} \\&#10;trolebus_{t-1} \\&#10;metrobus_{t-1} \\&#10;metro_{t-1}&#10;\end{bmatrix}&#10;+...+&#10;\begin{bmatrix}&#10;b_{11} &amp;b_{12} &amp;b_{13} &amp;b_{14} \\&#10;b_{21} &amp;b_{22} &amp;b_{23} &amp;b_{24} \\&#10;b_{31} &amp;b_{32} &amp;b_{33} &amp;b_{34} \\&#10;b_{41} &amp;b_{42} &amp;b_{43} &amp;b_{44}&#10;\end{bmatrix}&#10;\begin{bmatrix}&#10;e_{1,t} \\&#10;e_{2,t} \\&#10;e_{3,t} \\&#10;e_{4,t}&#10;\end{bmatrix}&#10;$&#10;&#10;\end{document}"/>
  <p:tag name="IGUANATEXSIZE" val="15"/>
  <p:tag name="IGUANATEXCURSOR" val="584"/>
  <p:tag name="TRANSPARENCY" val="True"/>
  <p:tag name="LATEXENGINEID" val="0"/>
  <p:tag name="TEMPFOLDER" val="c:\temp\"/>
  <p:tag name="LATEXFORMHEIGHT" val="549,75"/>
  <p:tag name="LATEXFORMWIDTH" val="384"/>
  <p:tag name="LATEXFORMWRAP" val="True"/>
  <p:tag name="BITMAPVECTOR" val="0"/>
</p:tagLst>
</file>

<file path=ppt/tags/tag44.xml><?xml version="1.0" encoding="utf-8"?>
<p:tagLst xmlns:a="http://schemas.openxmlformats.org/drawingml/2006/main" xmlns:r="http://schemas.openxmlformats.org/officeDocument/2006/relationships" xmlns:p="http://schemas.openxmlformats.org/presentationml/2006/main">
  <p:tag name="OUTPUTDPI" val="1200"/>
  <p:tag name="ORIGINALHEIGHT" val="299,2126"/>
  <p:tag name="ORIGINALWIDTH" val="2459,693"/>
  <p:tag name="LATEXADDIN" val="\documentclass{article}&#10;\usepackage{amsmath}&#10;\usepackage[margin=0.01in]{geometry}&#10;\pagestyle{empty}&#10;\begin{document}&#10;&#10;$&#10;\begin{bmatrix}&#10;cerrado\_mtro_t \\&#10;cerrado\_mbus_t&#10;\end{bmatrix}&#10;=&#10;\begin{bmatrix}&#10;p_{11} &amp; 0 \\&#10;0 &amp; p_{22}&#10;\end{bmatrix}&#10;\begin{bmatrix}&#10;e_{4,t} \\&#10;e_{3,t}&#10;\end{bmatrix}&#10;+&#10;\begin{bmatrix}&#10;w_{1,t} \\&#10;w_{2,t}&#10;\end{bmatrix}&#10;$&#10;&#10;\end{document}"/>
  <p:tag name="IGUANATEXSIZE" val="15"/>
  <p:tag name="IGUANATEXCURSOR" val="292"/>
  <p:tag name="TRANSPARENCY" val="True"/>
  <p:tag name="LATEXENGINEID" val="0"/>
  <p:tag name="TEMPFOLDER" val="c:\temp\"/>
  <p:tag name="LATEXFORMHEIGHT" val="549,75"/>
  <p:tag name="LATEXFORMWIDTH" val="384"/>
  <p:tag name="LATEXFORMWRAP" val="True"/>
  <p:tag name="BITMAPVECTOR" val="0"/>
</p:tagLst>
</file>

<file path=ppt/tags/tag45.xml><?xml version="1.0" encoding="utf-8"?>
<p:tagLst xmlns:a="http://schemas.openxmlformats.org/drawingml/2006/main" xmlns:r="http://schemas.openxmlformats.org/officeDocument/2006/relationships" xmlns:p="http://schemas.openxmlformats.org/presentationml/2006/main">
  <p:tag name="OUTPUTDPI" val="1200"/>
  <p:tag name="ORIGINALHEIGHT" val="51,27323"/>
  <p:tag name="ORIGINALWIDTH" val="960,4457"/>
  <p:tag name="LATEXADDIN" val="\documentclass{standalone}&#10;\usepackage{amsmath}&#10;\usepackage[margin=0.01in]{geometry}&#10;\pagestyle{empty}&#10;\begin{document}&#10;&#10;$&#10;\begin{bmatrix}&#10;rtp_{t} \\&#10;trolebus_{t} \\&#10;metrobus_{t} \\&#10;metro_{t}&#10;\end{bmatrix}&#10;=&#10;\begin{bmatrix}&#10; a^{inv}_{11} &amp; a^{inv}_{12} &amp; a^{inv}_{13} &amp; a^{inv}_{14} \\&#10; a^{inv}_{21} &amp; a^{inv}_{22} &amp; a^{inv}_{23} &amp; a^{inv}_{24} \\&#10; a^{inv}_{31} &amp; a^{inv}_{32} &amp; a^{inv}_{33} &amp; a^{inv}_{34} \\&#10; a^{inv}_{41} &amp; a^{inv}_{42} &amp; a^{inv}_{43} &amp; a^{inv}_{44}&#10;\end{bmatrix}&#10;\begin{bmatrix}&#10;a^1_{11} &amp;a^1_{12} &amp;a^1_{13} &amp;a^1_{14} \\&#10;a^1_{21} &amp;a^1_{22} &amp;a^1_{23} &amp;a^1_{24} \\&#10;a^1_{31} &amp;a^1_{32} &amp;a^1_{33} &amp;a^1_{34} \\&#10;a^1_{41} &amp;a^1_{42} &amp;a^1_{43} &amp;a^1_{44}&#10;\end{bmatrix}&#10;\begin{bmatrix}&#10;rtp_{t-1} \\&#10;trolebus_{t-1} \\&#10;metrobus_{t-1} \\&#10;metro_{t-1}&#10;\end{bmatrix}&#10;+&#10;\begin{bmatrix}&#10; a^{inv}_{11} &amp; a^{inv}_{12} &amp; a^{inv}_{13} &amp; a^{inv}_{14} \\&#10; a^{inv}_{21} &amp; a^{inv}_{22} &amp; a^{inv}_{23} &amp; a^{inv}_{24} \\&#10; a^{inv}_{31} &amp; a^{inv}_{32} &amp; a^{inv}_{33} &amp; a^{inv}_{34} \\&#10; a^{inv}_{41} &amp; a^{inv}_{42} &amp; a^{inv}_{43} &amp; a^{inv}_{44}&#10;\end{bmatrix}&#10;\begin{bmatrix}&#10;a^2_{11} &amp;a^2_{12} &amp;a^2_{13} &amp;a^2_{14} \\&#10;a^2_{21} &amp;a^2_{22} &amp;a^2_{23} &amp;a^2_{24} \\&#10;a^2_{31} &amp;a^2_{32} &amp;a^2_{33} &amp;a^2_{34} \\&#10;a^2_{41} &amp;a^2_{42} &amp;a^2_{43} &amp;a^2_{44}&#10;\end{bmatrix}&#10;\begin{bmatrix}&#10;rtp_{t-2} \\&#10;trolebus_{t-2} \\&#10;metrobus_{t-2} \\&#10;metro_{t-2}&#10;\end{bmatrix}&#10;+&#10;\begin{bmatrix}&#10; a^{inv}_{11} &amp; a^{inv}_{12} &amp; a^{inv}_{13} &amp; a^{inv}_{14} \\&#10; a^{inv}_{21} &amp; a^{inv}_{22} &amp; a^{inv}_{23} &amp; a^{inv}_{24} \\&#10; a^{inv}_{31} &amp; a^{inv}_{32} &amp; a^{inv}_{33} &amp; a^{inv}_{34} \\&#10; a^{inv}_{41} &amp; a^{inv}_{42} &amp; a^{inv}_{43} &amp; a^{inv}_{44}&#10;\end{bmatrix}&#10;\begin{bmatrix}&#10;b_{11} &amp;b_{12} &amp;b_{13} &amp;b_{14} \\&#10;b_{21} &amp;b_{22} &amp;b_{23} &amp;b_{24} \\&#10;b_{31} &amp;b_{32} &amp;b_{33} &amp;b_{34} \\&#10;b_{41} &amp;b_{42} &amp;b_{43} &amp;b_{44}&#10;\end{bmatrix}&#10;\begin{bmatrix}&#10;e_{1,t} \\&#10;e_{2,t} \\&#10;e_{3,t} \\&#10;e_{4,t}&#10;\end{bmatrix}&#10;$&#10;&#10;\end{document}"/>
  <p:tag name="IGUANATEXSIZE" val="20"/>
  <p:tag name="IGUANATEXCURSOR" val="1278"/>
  <p:tag name="TRANSPARENCY" val="True"/>
  <p:tag name="LATEXENGINEID" val="0"/>
  <p:tag name="TEMPFOLDER" val="c:\temp\"/>
  <p:tag name="LATEXFORMHEIGHT" val="484,5"/>
  <p:tag name="LATEXFORMWIDTH" val="384"/>
  <p:tag name="LATEXFORMWRAP" val="True"/>
  <p:tag name="BITMAPVECTOR" val="0"/>
</p:tagLst>
</file>

<file path=ppt/tags/tag46.xml><?xml version="1.0" encoding="utf-8"?>
<p:tagLst xmlns:a="http://schemas.openxmlformats.org/drawingml/2006/main" xmlns:r="http://schemas.openxmlformats.org/officeDocument/2006/relationships" xmlns:p="http://schemas.openxmlformats.org/presentationml/2006/main">
  <p:tag name="OUTPUTDPI" val="1200"/>
  <p:tag name="ORIGINALHEIGHT" val="50,61866"/>
  <p:tag name="ORIGINALWIDTH" val="960,0093"/>
  <p:tag name="LATEXADDIN" val="\documentclass{standalone}&#10;\usepackage{amsmath}&#10;\usepackage[margin=0.01in]{geometry}&#10;\pagestyle{empty}&#10;\begin{document}&#10;&#10;$&#10;\begin{bmatrix}&#10;rtp_{t+1} \\&#10;trolebus_{t+1} \\&#10;metrobus_{t+1} \\&#10;metro_{t+1}&#10;\end{bmatrix}&#10;=&#10;\begin{bmatrix}&#10; a^{inv}_{11} &amp; a^{inv}_{12} &amp; a^{inv}_{13} &amp; a^{inv}_{14} \\&#10; a^{inv}_{21} &amp; a^{inv}_{22} &amp; a^{inv}_{23} &amp; a^{inv}_{24} \\&#10; a^{inv}_{31} &amp; a^{inv}_{32} &amp; a^{inv}_{33} &amp; a^{inv}_{34} \\&#10; a^{inv}_{41} &amp; a^{inv}_{42} &amp; a^{inv}_{43} &amp; a^{inv}_{44}&#10;\end{bmatrix}&#10;\begin{bmatrix}&#10;a^1_{11} &amp;a^1_{12} &amp;a^1_{13} &amp;a^1_{14} \\&#10;a^1_{21} &amp;a^1_{22} &amp;a^1_{23} &amp;a^1_{24} \\&#10;a^1_{31} &amp;a^1_{32} &amp;a^1_{33} &amp;a^1_{34} \\&#10;a^1_{41} &amp;a^1_{42} &amp;a^1_{43} &amp;a^1_{44}&#10;\end{bmatrix}&#10;\begin{bmatrix}&#10;rtp_{t} \\&#10;trolebus_{t} \\&#10;metrobus_{t} \\&#10;metro_{t}&#10;\end{bmatrix}&#10;+&#10;\begin{bmatrix}&#10; a^{inv}_{11} &amp; a^{inv}_{12} &amp; a^{inv}_{13} &amp; a^{inv}_{14} \\&#10; a^{inv}_{21} &amp; a^{inv}_{22} &amp; a^{inv}_{23} &amp; a^{inv}_{24} \\&#10; a^{inv}_{31} &amp; a^{inv}_{32} &amp; a^{inv}_{33} &amp; a^{inv}_{34} \\&#10; a^{inv}_{41} &amp; a^{inv}_{42} &amp; a^{inv}_{43} &amp; a^{inv}_{44}&#10;\end{bmatrix}&#10;\begin{bmatrix}&#10;a^2_{11} &amp;a^2_{12} &amp;a^2_{13} &amp;a^2_{14} \\&#10;a^2_{21} &amp;a^2_{22} &amp;a^2_{23} &amp;a^2_{24} \\&#10;a^2_{31} &amp;a^2_{32} &amp;a^2_{33} &amp;a^2_{34} \\&#10;a^2_{41} &amp;a^2_{42} &amp;a^2_{43} &amp;a^2_{44}&#10;\end{bmatrix}&#10;\begin{bmatrix}&#10;rtp_{t-1} \\&#10;trolebus_{t-1} \\&#10;metrobus_{t-1} \\&#10;metro_{t-1}&#10;\end{bmatrix}&#10;+&#10;\begin{bmatrix}&#10; a^{inv}_{11} &amp; a^{inv}_{12} &amp; a^{inv}_{13} &amp; a^{inv}_{14} \\&#10; a^{inv}_{21} &amp; a^{inv}_{22} &amp; a^{inv}_{23} &amp; a^{inv}_{24} \\&#10; a^{inv}_{31} &amp; a^{inv}_{32} &amp; a^{inv}_{33} &amp; a^{inv}_{34} \\&#10; a^{inv}_{41} &amp; a^{inv}_{42} &amp; a^{inv}_{43} &amp; a^{inv}_{44}&#10;\end{bmatrix}&#10;\begin{bmatrix}&#10;b_{11} &amp;b_{12} &amp;b_{13} &amp;b_{14} \\&#10;b_{21} &amp;b_{22} &amp;b_{23} &amp;b_{24} \\&#10;b_{31} &amp;b_{32} &amp;b_{33} &amp;b_{34} \\&#10;b_{41} &amp;b_{42} &amp;b_{43} &amp;b_{44}&#10;\end{bmatrix}&#10;\begin{bmatrix}&#10;e_{1,t+1} \\&#10;e_{2,t+1} \\&#10;e_{3,t+1} \\&#10;e_{4,t+1}&#10;\end{bmatrix}&#10;$&#10;&#10;\end{document}"/>
  <p:tag name="IGUANATEXSIZE" val="20"/>
  <p:tag name="IGUANATEXCURSOR" val="1278"/>
  <p:tag name="TRANSPARENCY" val="True"/>
  <p:tag name="LATEXENGINEID" val="0"/>
  <p:tag name="TEMPFOLDER" val="c:\temp\"/>
  <p:tag name="LATEXFORMHEIGHT" val="624,75"/>
  <p:tag name="LATEXFORMWIDTH" val="384"/>
  <p:tag name="LATEXFORMWRAP" val="True"/>
  <p:tag name="BITMAPVECTOR" val="0"/>
</p:tagLst>
</file>

<file path=ppt/tags/tag47.xml><?xml version="1.0" encoding="utf-8"?>
<p:tagLst xmlns:a="http://schemas.openxmlformats.org/drawingml/2006/main" xmlns:r="http://schemas.openxmlformats.org/officeDocument/2006/relationships" xmlns:p="http://schemas.openxmlformats.org/presentationml/2006/main">
  <p:tag name="OUTPUTDPI" val="1200"/>
  <p:tag name="ORIGINALHEIGHT" val="50,61866"/>
  <p:tag name="ORIGINALWIDTH" val="959,7911"/>
  <p:tag name="LATEXADDIN" val="\documentclass{standalone}&#10;\usepackage{amsmath}&#10;\usepackage[margin=0.01in]{geometry}&#10;\pagestyle{empty}&#10;\begin{document}&#10;&#10;$&#10;\begin{bmatrix}&#10;rtp_{t+2} \\&#10;trolebus_{t+2} \\&#10;metrobus_{t+2} \\&#10;metro_{t+2}&#10;\end{bmatrix}&#10;=&#10;\begin{bmatrix}&#10; a^{inv}_{11} &amp; a^{inv}_{12} &amp; a^{inv}_{13} &amp; a^{inv}_{14} \\&#10; a^{inv}_{21} &amp; a^{inv}_{22} &amp; a^{inv}_{23} &amp; a^{inv}_{24} \\&#10; a^{inv}_{31} &amp; a^{inv}_{32} &amp; a^{inv}_{33} &amp; a^{inv}_{34} \\&#10; a^{inv}_{41} &amp; a^{inv}_{42} &amp; a^{inv}_{43} &amp; a^{inv}_{44}&#10;\end{bmatrix}&#10;\begin{bmatrix}&#10;a^1_{11} &amp;a^1_{12} &amp;a^1_{13} &amp;a^1_{14} \\&#10;a^1_{21} &amp;a^1_{22} &amp;a^1_{23} &amp;a^1_{24} \\&#10;a^1_{31} &amp;a^1_{32} &amp;a^1_{33} &amp;a^1_{34} \\&#10;a^1_{41} &amp;a^1_{42} &amp;a^1_{43} &amp;a^1_{44}&#10;\end{bmatrix}&#10;\begin{bmatrix}&#10;rtp_{t+1} \\&#10;trolebus_{t+1} \\&#10;metrobus_{t+1} \\&#10;metro_{t+1}&#10;\end{bmatrix}&#10;+&#10;\begin{bmatrix}&#10; a^{inv}_{11} &amp; a^{inv}_{12} &amp; a^{inv}_{13} &amp; a^{inv}_{14} \\&#10; a^{inv}_{21} &amp; a^{inv}_{22} &amp; a^{inv}_{23} &amp; a^{inv}_{24} \\&#10; a^{inv}_{31} &amp; a^{inv}_{32} &amp; a^{inv}_{33} &amp; a^{inv}_{34} \\&#10; a^{inv}_{41} &amp; a^{inv}_{42} &amp; a^{inv}_{43} &amp; a^{inv}_{44}&#10;\end{bmatrix}&#10;\begin{bmatrix}&#10;a^2_{11} &amp;a^2_{12} &amp;a^2_{13} &amp;a^2_{14} \\&#10;a^2_{21} &amp;a^2_{22} &amp;a^2_{23} &amp;a^2_{24} \\&#10;a^2_{31} &amp;a^2_{32} &amp;a^2_{33} &amp;a^2_{34} \\&#10;a^2_{41} &amp;a^2_{42} &amp;a^2_{43} &amp;a^2_{44}&#10;\end{bmatrix}&#10;\begin{bmatrix}&#10;rtp_{t} \\&#10;trolebus_{t} \\&#10;metrobus_{t} \\&#10;metro_{t}&#10;\end{bmatrix}&#10;+&#10;\begin{bmatrix}&#10; a^{inv}_{11} &amp; a^{inv}_{12} &amp; a^{inv}_{13} &amp; a^{inv}_{14} \\&#10; a^{inv}_{21} &amp; a^{inv}_{22} &amp; a^{inv}_{23} &amp; a^{inv}_{24} \\&#10; a^{inv}_{31} &amp; a^{inv}_{32} &amp; a^{inv}_{33} &amp; a^{inv}_{34} \\&#10; a^{inv}_{41} &amp; a^{inv}_{42} &amp; a^{inv}_{43} &amp; a^{inv}_{44}&#10;\end{bmatrix}&#10;\begin{bmatrix}&#10;b_{11} &amp;b_{12} &amp;b_{13} &amp;b_{14} \\&#10;b_{21} &amp;b_{22} &amp;b_{23} &amp;b_{24} \\&#10;b_{31} &amp;b_{32} &amp;b_{33} &amp;b_{34} \\&#10;b_{41} &amp;b_{42} &amp;b_{43} &amp;b_{44}&#10;\end{bmatrix}&#10;\begin{bmatrix}&#10;e_{1,t+2} \\&#10;e_{2,t+2} \\&#10;e_{3,t+2} \\&#10;e_{4,t+2}&#10;\end{bmatrix}&#10;$&#10;&#10;\end{document}"/>
  <p:tag name="IGUANATEXSIZE" val="20"/>
  <p:tag name="IGUANATEXCURSOR" val="1284"/>
  <p:tag name="TRANSPARENCY" val="True"/>
  <p:tag name="LATEXENGINEID" val="0"/>
  <p:tag name="TEMPFOLDER" val="c:\temp\"/>
  <p:tag name="LATEXFORMHEIGHT" val="468"/>
  <p:tag name="LATEXFORMWIDTH" val="384"/>
  <p:tag name="LATEXFORMWRAP" val="True"/>
  <p:tag name="BITMAPVECTOR" val="0"/>
</p:tagLst>
</file>

<file path=ppt/tags/tag48.xml><?xml version="1.0" encoding="utf-8"?>
<p:tagLst xmlns:a="http://schemas.openxmlformats.org/drawingml/2006/main" xmlns:r="http://schemas.openxmlformats.org/officeDocument/2006/relationships" xmlns:p="http://schemas.openxmlformats.org/presentationml/2006/main">
  <p:tag name="OUTPUTDPI" val="1200"/>
  <p:tag name="ORIGINALHEIGHT" val="124,4844"/>
  <p:tag name="ORIGINALWIDTH" val="1482,565"/>
  <p:tag name="LATEXADDIN" val="\documentclass{standalone}&#10;\usepackage{amsmath}&#10;\usepackage[margin=0.01in]{geometry}&#10;\pagestyle{empty}&#10;\begin{document}&#10;&#10;$&#10;y_{i,t+h}=\theta_{ijh}y_{j,t}+...+v_{t+h}&#10;$&#10;&#10;\end{document}"/>
  <p:tag name="IGUANATEXSIZE" val="20"/>
  <p:tag name="IGUANATEXCURSOR" val="157"/>
  <p:tag name="TRANSPARENCY" val="True"/>
  <p:tag name="LATEXENGINEID" val="0"/>
  <p:tag name="TEMPFOLDER" val="c:\temp\"/>
  <p:tag name="LATEXFORMHEIGHT" val="423"/>
  <p:tag name="LATEXFORMWIDTH" val="384"/>
  <p:tag name="LATEXFORMWRAP" val="True"/>
  <p:tag name="BITMAPVECTOR" val="0"/>
</p:tagLst>
</file>

<file path=ppt/tags/tag49.xml><?xml version="1.0" encoding="utf-8"?>
<p:tagLst xmlns:a="http://schemas.openxmlformats.org/drawingml/2006/main" xmlns:r="http://schemas.openxmlformats.org/officeDocument/2006/relationships" xmlns:p="http://schemas.openxmlformats.org/presentationml/2006/main">
  <p:tag name="OUTPUTDPI" val="1200"/>
  <p:tag name="ORIGINALHEIGHT" val="124,4844"/>
  <p:tag name="ORIGINALWIDTH" val="1456,318"/>
  <p:tag name="LATEXADDIN" val="\documentclass{standalone}&#10;\usepackage{amsmath}&#10;\usepackage[margin=0.01in]{geometry}&#10;\pagestyle{empty}&#10;\begin{document}&#10;&#10;$&#10;y_{i,t+3}=\theta_{ij3}y_{j,t}+...+v_{t+3}&#10;$&#10;&#10;\end{document}"/>
  <p:tag name="IGUANATEXSIZE" val="20"/>
  <p:tag name="IGUANATEXCURSOR" val="157"/>
  <p:tag name="TRANSPARENCY" val="True"/>
  <p:tag name="LATEXENGINEID" val="0"/>
  <p:tag name="TEMPFOLDER" val="c:\temp\"/>
  <p:tag name="LATEXFORMHEIGHT" val="423"/>
  <p:tag name="LATEXFORMWIDTH" val="385"/>
  <p:tag name="LATEXFORMWRAP" val="True"/>
  <p:tag name="BITMAPVECTOR" val="0"/>
</p:tagLst>
</file>

<file path=ppt/tags/tag5.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ags/tag50.xml><?xml version="1.0" encoding="utf-8"?>
<p:tagLst xmlns:a="http://schemas.openxmlformats.org/drawingml/2006/main" xmlns:r="http://schemas.openxmlformats.org/officeDocument/2006/relationships" xmlns:p="http://schemas.openxmlformats.org/presentationml/2006/main">
  <p:tag name="OUTPUTDPI" val="1200"/>
  <p:tag name="ORIGINALHEIGHT" val="124,4844"/>
  <p:tag name="ORIGINALWIDTH" val="1452,568"/>
  <p:tag name="LATEXADDIN" val="\documentclass{standalone}&#10;\usepackage{amsmath}&#10;\usepackage[margin=0.01in]{geometry}&#10;\pagestyle{empty}&#10;\begin{document}&#10;&#10;$&#10;y_{i,t+1}=\theta_{ij1}y_{j,t}+...+v_{t+1}&#10;$&#10;&#10;\end{document}"/>
  <p:tag name="IGUANATEXSIZE" val="20"/>
  <p:tag name="IGUANATEXCURSOR" val="156"/>
  <p:tag name="TRANSPARENCY" val="True"/>
  <p:tag name="LATEXENGINEID" val="0"/>
  <p:tag name="TEMPFOLDER" val="c:\temp\"/>
  <p:tag name="LATEXFORMHEIGHT" val="423"/>
  <p:tag name="LATEXFORMWIDTH" val="385"/>
  <p:tag name="LATEXFORMWRAP" val="True"/>
  <p:tag name="BITMAPVECTOR" val="0"/>
</p:tagLst>
</file>

<file path=ppt/tags/tag51.xml><?xml version="1.0" encoding="utf-8"?>
<p:tagLst xmlns:a="http://schemas.openxmlformats.org/drawingml/2006/main" xmlns:r="http://schemas.openxmlformats.org/officeDocument/2006/relationships" xmlns:p="http://schemas.openxmlformats.org/presentationml/2006/main">
  <p:tag name="OUTPUTDPI" val="1200"/>
  <p:tag name="ORIGINALHEIGHT" val="124,4844"/>
  <p:tag name="ORIGINALWIDTH" val="1455,568"/>
  <p:tag name="LATEXADDIN" val="\documentclass{standalone}&#10;\usepackage{amsmath}&#10;\usepackage[margin=0.01in]{geometry}&#10;\pagestyle{empty}&#10;\begin{document}&#10;&#10;$&#10;y_{i,t+2}=\theta_{ij2}y_{j,t}+...+v_{t+2}&#10;$&#10;&#10;\end{document}"/>
  <p:tag name="IGUANATEXSIZE" val="20"/>
  <p:tag name="IGUANATEXCURSOR" val="156"/>
  <p:tag name="TRANSPARENCY" val="True"/>
  <p:tag name="LATEXENGINEID" val="0"/>
  <p:tag name="TEMPFOLDER" val="c:\temp\"/>
  <p:tag name="LATEXFORMHEIGHT" val="423"/>
  <p:tag name="LATEXFORMWIDTH" val="385"/>
  <p:tag name="LATEXFORMWRAP" val="True"/>
  <p:tag name="BITMAPVECTOR" val="0"/>
</p:tagLst>
</file>

<file path=ppt/tags/tag6.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ags/tag7.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ags/tag8.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ags/tag9.xml><?xml version="1.0" encoding="utf-8"?>
<p:tagLst xmlns:a="http://schemas.openxmlformats.org/drawingml/2006/main" xmlns:r="http://schemas.openxmlformats.org/officeDocument/2006/relationships" xmlns:p="http://schemas.openxmlformats.org/presentationml/2006/main">
  <p:tag name="OUTPUTDPI" val="1200"/>
  <p:tag name="ORIGINALHEIGHT" val="597,6753"/>
  <p:tag name="ORIGINALWIDTH" val="6974,128"/>
  <p:tag name="LATEXADDIN" val="\documentclass{article}&#10;\usepackage{amsmath}&#10;\usepackage[margin=0.01in]{geometry}&#10;\pagestyle{empty}&#10;\begin{document}&#10;&#10;$&#10;\begin{bmatrix}&#10;metro_t \\&#10;metrobus_t \\&#10;trolebus_t \\&#10;rtp_t&#10;\end{bmatrix}&#10;=&#10;\begin{bmatrix}&#10;0 &amp;a_{12} &amp;a_{13} &amp;a_{14} \\&#10;a_{21} &amp;0 &amp;a_{23} &amp;a_{24} \\&#10;a_{31} &amp;a_{32} &amp;0 &amp;a_{34} \\&#10;a_{41} &amp;a_{42} &amp;a_{43} &amp;0&#10;\end{bmatrix}&#10;\begin{bmatrix}&#10;metro_t \\&#10;metrobus_t \\&#10;trolebus_t \\&#10;rtp_t&#10;\end{bmatrix}&#10;+&#10;\begin{bmatrix}&#10;a^1_{11} &amp;a^1_{12} &amp;a^1_{13} &amp;a^1_{14} \\&#10;a^1_{21} &amp;a^1_{22} &amp;a^1_{23} &amp;a^1_{24} \\&#10;a^1_{31} &amp;a^1_{32} &amp;a^1_{33} &amp;a^1_{34} \\&#10;a^1_{41} &amp;a^1_{42} &amp;a^1_{43} &amp;a^1_{44}&#10;\end{bmatrix}&#10;\begin{bmatrix}&#10;metro_{t-1} \\&#10;metrobus_{t-1} \\&#10;trolebus_{t-1} \\&#10;rtp_{t-1}&#10;\end{bmatrix}&#10;+...+&#10;\begin{bmatrix}&#10;b_{11} &amp;b_{12} &amp;b_{13} &amp;b_{14} \\&#10;b_{21} &amp;b_{22} &amp;b_{23} &amp;b_{24} \\&#10;b_{31} &amp;b_{32} &amp;b_{33} &amp;b_{34} \\&#10;b_{41} &amp;b_{42} &amp;b_{43} &amp;b_{44}&#10;\end{bmatrix}&#10;\begin{bmatrix}&#10;\epsilon_{1,t} \\&#10;\epsilon_{2,t} \\&#10;\epsilon_{3,t} \\&#10;\epsilon_{4,t}&#10;\end{bmatrix}&#10;$&#10;&#10;\end{document}"/>
  <p:tag name="IGUANATEXSIZE" val="15"/>
  <p:tag name="IGUANATEXCURSOR" val="669"/>
  <p:tag name="TRANSPARENCY" val="True"/>
  <p:tag name="LATEXENGINEID" val="0"/>
  <p:tag name="TEMPFOLDER" val="c:\temp\"/>
  <p:tag name="LATEXFORMHEIGHT" val="795"/>
  <p:tag name="LATEXFORMWIDTH" val="385"/>
  <p:tag name="LATEXFORMWRAP" val="True"/>
  <p:tag name="BITMAPVECTOR"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30315</TotalTime>
  <Words>5762</Words>
  <Application>Microsoft Office PowerPoint</Application>
  <PresentationFormat>Widescreen</PresentationFormat>
  <Paragraphs>623</Paragraphs>
  <Slides>60</Slides>
  <Notes>60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60</vt:i4>
      </vt:variant>
    </vt:vector>
  </HeadingPairs>
  <TitlesOfParts>
    <vt:vector size="68" baseType="lpstr">
      <vt:lpstr>Arial</vt:lpstr>
      <vt:lpstr>Calibri</vt:lpstr>
      <vt:lpstr>Calibri Light</vt:lpstr>
      <vt:lpstr>Cambria Math</vt:lpstr>
      <vt:lpstr>Consolas</vt:lpstr>
      <vt:lpstr>Inter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Alvaro Higuera</dc:creator>
  <cp:lastModifiedBy>Alvaro Higuera</cp:lastModifiedBy>
  <cp:revision>1403</cp:revision>
  <dcterms:created xsi:type="dcterms:W3CDTF">2023-03-09T15:13:01Z</dcterms:created>
  <dcterms:modified xsi:type="dcterms:W3CDTF">2024-10-01T18:32:35Z</dcterms:modified>
</cp:coreProperties>
</file>