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86" r:id="rId6"/>
    <p:sldId id="266" r:id="rId7"/>
    <p:sldId id="287" r:id="rId8"/>
    <p:sldId id="267" r:id="rId9"/>
    <p:sldId id="302" r:id="rId10"/>
    <p:sldId id="288" r:id="rId11"/>
    <p:sldId id="289" r:id="rId12"/>
    <p:sldId id="263" r:id="rId13"/>
    <p:sldId id="305" r:id="rId14"/>
    <p:sldId id="276" r:id="rId15"/>
    <p:sldId id="277" r:id="rId16"/>
    <p:sldId id="290" r:id="rId17"/>
    <p:sldId id="301" r:id="rId18"/>
    <p:sldId id="291" r:id="rId19"/>
    <p:sldId id="292" r:id="rId20"/>
    <p:sldId id="293" r:id="rId21"/>
    <p:sldId id="294" r:id="rId22"/>
    <p:sldId id="295" r:id="rId23"/>
    <p:sldId id="296" r:id="rId24"/>
    <p:sldId id="303" r:id="rId25"/>
    <p:sldId id="304" r:id="rId26"/>
    <p:sldId id="268" r:id="rId27"/>
    <p:sldId id="297" r:id="rId28"/>
    <p:sldId id="298" r:id="rId29"/>
    <p:sldId id="279" r:id="rId30"/>
    <p:sldId id="299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87860" autoAdjust="0"/>
  </p:normalViewPr>
  <p:slideViewPr>
    <p:cSldViewPr>
      <p:cViewPr varScale="1">
        <p:scale>
          <a:sx n="66" d="100"/>
          <a:sy n="66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F2897-9D07-440D-B22F-6241CD65F5A0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D4B1DA-0955-4A62-AE1D-0407C0C6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E7A08A-D4DB-49F1-A3E4-C7E1A92C445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consider efficiency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</a:t>
            </a:r>
            <a:r>
              <a:rPr lang="en-US" dirty="0" err="1" smtClean="0"/>
              <a:t>l_L</a:t>
            </a:r>
            <a:r>
              <a:rPr lang="en-US" dirty="0" smtClean="0"/>
              <a:t>(beta) is the log of the modified</a:t>
            </a:r>
            <a:r>
              <a:rPr lang="en-US" baseline="0" dirty="0" smtClean="0"/>
              <a:t> Cox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4B1DA-0955-4A62-AE1D-0407C0C65C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1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00D2-87C7-4755-AE19-B31974766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1B70-134B-434F-AD19-6FB428E2B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D175-A707-4232-985C-E0ADEBA1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50BF-6631-4DA5-968C-D4E558DBC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8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2C8-72F5-4DBF-9AC2-E32ED6E9E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3FD3-021E-4929-8B64-950CD0CBB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C2A6-A6B3-4985-9EA8-F5FFEF40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B23C-C2F8-4520-AE1E-C4C5115B9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0BE2-02C1-4387-8937-150276C7E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BFF3-5E99-480C-A5F9-7ADD846B3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0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F815-608F-4466-BFD5-2175932C8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15935-3F17-4FEE-BA28-E919988A8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219200" y="3124200"/>
            <a:ext cx="66294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/>
              <a:t>Theodore Karrison, </a:t>
            </a:r>
            <a:r>
              <a:rPr lang="en-US" altLang="en-US" sz="2800" dirty="0" smtClean="0"/>
              <a:t>PhD</a:t>
            </a:r>
          </a:p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 smtClean="0"/>
              <a:t>Mihai </a:t>
            </a:r>
            <a:r>
              <a:rPr lang="en-US" altLang="en-US" sz="2800" dirty="0" err="1" smtClean="0"/>
              <a:t>Giurcanu</a:t>
            </a:r>
            <a:r>
              <a:rPr lang="en-US" altLang="en-US" sz="2800" dirty="0" smtClean="0"/>
              <a:t>, PhD</a:t>
            </a:r>
            <a:endParaRPr lang="en-US" altLang="en-US" sz="2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University of </a:t>
            </a:r>
            <a:r>
              <a:rPr lang="en-US" altLang="en-US" sz="2800" dirty="0" smtClean="0"/>
              <a:t>Chicago</a:t>
            </a:r>
            <a:endParaRPr lang="en-US" altLang="en-US" sz="2800" dirty="0"/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</a:rPr>
              <a:t>Nonparametric Inference in the Accelerated Failure Time Model Using Restricted Means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8830215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4209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provides a straightforward expression for the asymptotic variance of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68283"/>
                <a:ext cx="275717" cy="310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/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8283"/>
                <a:ext cx="275717" cy="310150"/>
              </a:xfrm>
              <a:prstGeom prst="rect">
                <a:avLst/>
              </a:prstGeom>
              <a:blipFill>
                <a:blip r:embed="rId4"/>
                <a:stretch>
                  <a:fillRect t="-15686" r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968283"/>
                <a:ext cx="210570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8283"/>
                <a:ext cx="210570" cy="292003"/>
              </a:xfrm>
              <a:prstGeom prst="rect">
                <a:avLst/>
              </a:prstGeom>
              <a:blipFill>
                <a:blip r:embed="rId5"/>
                <a:stretch>
                  <a:fillRect l="-37143" t="-25000" r="-74286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5700" y="5459615"/>
                <a:ext cx="381000" cy="292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5459615"/>
                <a:ext cx="381000" cy="292003"/>
              </a:xfrm>
              <a:prstGeom prst="rect">
                <a:avLst/>
              </a:prstGeom>
              <a:blipFill>
                <a:blip r:embed="rId6"/>
                <a:stretch>
                  <a:fillRect t="-25000" r="-42857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308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Random </a:t>
            </a:r>
            <a:r>
              <a:rPr lang="en-US" i="1" dirty="0"/>
              <a:t>point of restriction </a:t>
            </a:r>
          </a:p>
          <a:p>
            <a:endParaRPr lang="en-US" dirty="0" smtClean="0"/>
          </a:p>
          <a:p>
            <a:r>
              <a:rPr lang="en-US" dirty="0" smtClean="0"/>
              <a:t>Up to this point we have assumed the point of restriction, t*, is fixed.  It can be shown that, under certain regularity conditions, if t* is chosen as the minimum of the maximum observed survival times in the two treatment groups, the </a:t>
            </a:r>
            <a:r>
              <a:rPr lang="en-US" dirty="0" err="1" smtClean="0"/>
              <a:t>asymptotics</a:t>
            </a:r>
            <a:r>
              <a:rPr lang="en-US" dirty="0" smtClean="0"/>
              <a:t> still hold.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2171436"/>
            <a:ext cx="8153400" cy="3231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" y="5778286"/>
            <a:ext cx="81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of a clinical trial with accrual period a and follow-up period f, the LHS = t and thus (3) holds</a:t>
            </a:r>
            <a:r>
              <a:rPr lang="en-US" dirty="0"/>
              <a:t>. </a:t>
            </a:r>
            <a:r>
              <a:rPr lang="en-US" dirty="0" smtClean="0"/>
              <a:t>   </a:t>
            </a:r>
            <a:r>
              <a:rPr lang="en-US" i="1" dirty="0" smtClean="0"/>
              <a:t>See </a:t>
            </a:r>
            <a:r>
              <a:rPr lang="en-US" i="1" dirty="0"/>
              <a:t>also</a:t>
            </a:r>
            <a:r>
              <a:rPr lang="en-US" dirty="0"/>
              <a:t> Tian et al (</a:t>
            </a:r>
            <a:r>
              <a:rPr lang="en-US" dirty="0" smtClean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64" y="2241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Stata Code Snippets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364" y="6858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739" y="870466"/>
            <a:ext cx="88040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stset</a:t>
            </a:r>
            <a:r>
              <a:rPr lang="en-US" dirty="0" smtClean="0"/>
              <a:t> </a:t>
            </a:r>
            <a:r>
              <a:rPr lang="en-US" dirty="0" err="1" smtClean="0"/>
              <a:t>stime</a:t>
            </a:r>
            <a:r>
              <a:rPr lang="en-US" dirty="0" smtClean="0"/>
              <a:t>, failure(</a:t>
            </a:r>
            <a:r>
              <a:rPr lang="en-US" dirty="0" err="1" smtClean="0"/>
              <a:t>indic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* Random point of restriction</a:t>
            </a:r>
          </a:p>
          <a:p>
            <a:r>
              <a:rPr lang="en-US" dirty="0" smtClean="0"/>
              <a:t>   sort group </a:t>
            </a:r>
            <a:r>
              <a:rPr lang="en-US" dirty="0" err="1" smtClean="0"/>
              <a:t>stime</a:t>
            </a:r>
            <a:endParaRPr lang="en-US" dirty="0" smtClean="0"/>
          </a:p>
          <a:p>
            <a:r>
              <a:rPr lang="en-US" dirty="0" smtClean="0"/>
              <a:t>   by group: gen </a:t>
            </a:r>
            <a:r>
              <a:rPr lang="en-US" dirty="0" err="1" smtClean="0"/>
              <a:t>newvar</a:t>
            </a:r>
            <a:r>
              <a:rPr lang="en-US" dirty="0" smtClean="0"/>
              <a:t>=</a:t>
            </a:r>
            <a:r>
              <a:rPr lang="en-US" dirty="0" err="1" smtClean="0"/>
              <a:t>stime</a:t>
            </a:r>
            <a:r>
              <a:rPr lang="en-US" dirty="0" smtClean="0"/>
              <a:t>[_N] </a:t>
            </a:r>
          </a:p>
          <a:p>
            <a:r>
              <a:rPr lang="en-US" dirty="0" smtClean="0"/>
              <a:t>   scalar max0=</a:t>
            </a:r>
            <a:r>
              <a:rPr lang="en-US" dirty="0" err="1" smtClean="0"/>
              <a:t>newvar</a:t>
            </a:r>
            <a:r>
              <a:rPr lang="en-US" dirty="0" smtClean="0"/>
              <a:t>[1]</a:t>
            </a:r>
          </a:p>
          <a:p>
            <a:r>
              <a:rPr lang="en-US" dirty="0" smtClean="0"/>
              <a:t>   scalar max1=</a:t>
            </a:r>
            <a:r>
              <a:rPr lang="en-US" dirty="0" err="1" smtClean="0"/>
              <a:t>newvar</a:t>
            </a:r>
            <a:r>
              <a:rPr lang="en-US" dirty="0" smtClean="0"/>
              <a:t>[_N]</a:t>
            </a:r>
          </a:p>
          <a:p>
            <a:r>
              <a:rPr lang="en-US" dirty="0" smtClean="0"/>
              <a:t>   scalar </a:t>
            </a:r>
            <a:r>
              <a:rPr lang="en-US" dirty="0" err="1" smtClean="0"/>
              <a:t>tstar</a:t>
            </a:r>
            <a:r>
              <a:rPr lang="en-US" dirty="0" smtClean="0"/>
              <a:t>=min(max0, max1)</a:t>
            </a:r>
          </a:p>
          <a:p>
            <a:r>
              <a:rPr lang="en-US" dirty="0"/>
              <a:t> </a:t>
            </a:r>
            <a:r>
              <a:rPr lang="en-US" dirty="0" smtClean="0"/>
              <a:t>  . . . . .</a:t>
            </a:r>
          </a:p>
          <a:p>
            <a:endParaRPr lang="en-US" dirty="0" smtClean="0"/>
          </a:p>
          <a:p>
            <a:r>
              <a:rPr lang="en-US" dirty="0" smtClean="0"/>
              <a:t>* Obtain restricted means and variances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stci</a:t>
            </a:r>
            <a:r>
              <a:rPr lang="en-US" dirty="0" smtClean="0"/>
              <a:t> </a:t>
            </a:r>
            <a:r>
              <a:rPr lang="en-US" dirty="0"/>
              <a:t>if `group'==0, </a:t>
            </a:r>
            <a:r>
              <a:rPr lang="en-US" dirty="0" err="1"/>
              <a:t>rmean</a:t>
            </a:r>
            <a:endParaRPr lang="en-US" dirty="0"/>
          </a:p>
          <a:p>
            <a:r>
              <a:rPr lang="en-US" dirty="0"/>
              <a:t>   scalar `rm0'=r(</a:t>
            </a:r>
            <a:r>
              <a:rPr lang="en-US" dirty="0" err="1"/>
              <a:t>rmean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   scalar </a:t>
            </a:r>
            <a:r>
              <a:rPr lang="en-US" dirty="0"/>
              <a:t>`varrm0'=r(se)^</a:t>
            </a:r>
            <a:r>
              <a:rPr lang="en-US" dirty="0" smtClean="0"/>
              <a:t>2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stci</a:t>
            </a:r>
            <a:r>
              <a:rPr lang="en-US" dirty="0" smtClean="0"/>
              <a:t> </a:t>
            </a:r>
            <a:r>
              <a:rPr lang="en-US" dirty="0"/>
              <a:t>if `group'==1, </a:t>
            </a:r>
            <a:r>
              <a:rPr lang="en-US" dirty="0" err="1" smtClean="0"/>
              <a:t>rmean</a:t>
            </a:r>
            <a:endParaRPr lang="en-US" dirty="0"/>
          </a:p>
          <a:p>
            <a:r>
              <a:rPr lang="en-US" dirty="0"/>
              <a:t>   scalar `rm1'=r(</a:t>
            </a:r>
            <a:r>
              <a:rPr lang="en-US" dirty="0" err="1"/>
              <a:t>rmean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scalar </a:t>
            </a:r>
            <a:r>
              <a:rPr lang="en-US" dirty="0"/>
              <a:t>`varrm1'=r(se)^2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* </a:t>
            </a:r>
            <a:r>
              <a:rPr lang="en-US" dirty="0" smtClean="0"/>
              <a:t>Solve </a:t>
            </a:r>
            <a:r>
              <a:rPr lang="en-US" dirty="0"/>
              <a:t>estimating equation                   </a:t>
            </a:r>
          </a:p>
          <a:p>
            <a:r>
              <a:rPr lang="en-US" dirty="0"/>
              <a:t>   bisect </a:t>
            </a:r>
            <a:r>
              <a:rPr lang="en-US" dirty="0" err="1"/>
              <a:t>auc</a:t>
            </a:r>
            <a:r>
              <a:rPr lang="en-US" dirty="0"/>
              <a:t> X gvar1 gvar0 returns </a:t>
            </a:r>
            <a:r>
              <a:rPr lang="en-US" dirty="0" err="1"/>
              <a:t>exp</a:t>
            </a:r>
            <a:r>
              <a:rPr lang="en-US" dirty="0"/>
              <a:t> beta = 0 from 0 to -log(0.01/</a:t>
            </a:r>
            <a:r>
              <a:rPr lang="en-US" dirty="0" err="1"/>
              <a:t>tstar</a:t>
            </a:r>
            <a:r>
              <a:rPr lang="en-US" dirty="0"/>
              <a:t>)</a:t>
            </a:r>
          </a:p>
          <a:p>
            <a:r>
              <a:rPr lang="en-US" dirty="0"/>
              <a:t>   return scalar beta=$S_1</a:t>
            </a:r>
          </a:p>
          <a:p>
            <a:r>
              <a:rPr lang="en-US" dirty="0"/>
              <a:t>   . . . .</a:t>
            </a:r>
          </a:p>
          <a:p>
            <a:endParaRPr lang="en-US" dirty="0"/>
          </a:p>
          <a:p>
            <a:r>
              <a:rPr lang="en-US" dirty="0"/>
              <a:t>* </a:t>
            </a:r>
            <a:r>
              <a:rPr lang="en-US" dirty="0" smtClean="0"/>
              <a:t>Estimate </a:t>
            </a:r>
            <a:r>
              <a:rPr lang="en-US" dirty="0"/>
              <a:t>variance via delta method </a:t>
            </a:r>
          </a:p>
          <a:p>
            <a:r>
              <a:rPr lang="en-US" dirty="0"/>
              <a:t>   scalar </a:t>
            </a:r>
            <a:r>
              <a:rPr lang="en-US" dirty="0" err="1"/>
              <a:t>vargn</a:t>
            </a:r>
            <a:r>
              <a:rPr lang="en-US" dirty="0"/>
              <a:t>=varrm1/rmean1^2 + varrm0/rmean0^2</a:t>
            </a:r>
          </a:p>
          <a:p>
            <a:r>
              <a:rPr lang="en-US" dirty="0"/>
              <a:t>   scalar </a:t>
            </a:r>
            <a:r>
              <a:rPr lang="en-US" dirty="0" err="1"/>
              <a:t>gprime</a:t>
            </a:r>
            <a:r>
              <a:rPr lang="en-US" dirty="0"/>
              <a:t>=</a:t>
            </a:r>
            <a:r>
              <a:rPr lang="en-US" dirty="0" err="1"/>
              <a:t>tauembeta</a:t>
            </a:r>
            <a:r>
              <a:rPr lang="en-US" dirty="0"/>
              <a:t>*</a:t>
            </a:r>
            <a:r>
              <a:rPr lang="en-US" dirty="0" err="1"/>
              <a:t>stauembeta</a:t>
            </a:r>
            <a:r>
              <a:rPr lang="en-US" dirty="0"/>
              <a:t>/rmean0 - 1</a:t>
            </a:r>
          </a:p>
          <a:p>
            <a:r>
              <a:rPr lang="en-US" dirty="0"/>
              <a:t>   return scalar </a:t>
            </a:r>
            <a:r>
              <a:rPr lang="en-US" dirty="0" err="1"/>
              <a:t>sebeta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vargn</a:t>
            </a:r>
            <a:r>
              <a:rPr lang="en-US" dirty="0"/>
              <a:t>/gprime^2)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.ado command in progress</a:t>
            </a:r>
            <a:r>
              <a:rPr lang="en-US" dirty="0"/>
              <a:t>: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</a:t>
            </a:r>
            <a:r>
              <a:rPr lang="en-US" dirty="0" err="1"/>
              <a:t>rmaft</a:t>
            </a:r>
            <a:r>
              <a:rPr lang="en-US" dirty="0"/>
              <a:t>  </a:t>
            </a:r>
            <a:r>
              <a:rPr lang="en-US" i="1" dirty="0" err="1"/>
              <a:t>stime</a:t>
            </a:r>
            <a:r>
              <a:rPr lang="en-US" i="1" dirty="0"/>
              <a:t> </a:t>
            </a:r>
            <a:r>
              <a:rPr lang="en-US" i="1" dirty="0" err="1"/>
              <a:t>indic</a:t>
            </a:r>
            <a:r>
              <a:rPr lang="en-US" i="1" dirty="0"/>
              <a:t> group   </a:t>
            </a:r>
            <a:r>
              <a:rPr lang="en-US" dirty="0"/>
              <a:t>[</a:t>
            </a:r>
            <a:r>
              <a:rPr lang="en-US" i="1" dirty="0"/>
              <a:t>if</a:t>
            </a:r>
            <a:r>
              <a:rPr lang="en-US" dirty="0"/>
              <a:t>] [</a:t>
            </a:r>
            <a:r>
              <a:rPr lang="en-US" i="1" dirty="0"/>
              <a:t>in</a:t>
            </a:r>
            <a:r>
              <a:rPr lang="en-US" dirty="0"/>
              <a:t>],   [</a:t>
            </a:r>
            <a:r>
              <a:rPr lang="en-US" i="1" dirty="0" err="1"/>
              <a:t>tstar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22274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Simulation Study</a:t>
            </a:r>
          </a:p>
          <a:p>
            <a:endParaRPr lang="en-US" dirty="0"/>
          </a:p>
          <a:p>
            <a:endParaRPr lang="en-US" sz="2400" dirty="0">
              <a:ea typeface="Cambria Math"/>
            </a:endParaRPr>
          </a:p>
          <a:p>
            <a:endParaRPr lang="en-US" b="0" dirty="0" smtClean="0">
              <a:ea typeface="Cambria Math"/>
            </a:endParaRPr>
          </a:p>
          <a:p>
            <a:endParaRPr lang="en-US" b="0" dirty="0" smtClean="0">
              <a:ea typeface="Cambria Math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874003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57" y="5479423"/>
            <a:ext cx="836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 censoring times were uniformly distributed over [f, </a:t>
            </a:r>
            <a:r>
              <a:rPr lang="en-US" dirty="0" err="1" smtClean="0"/>
              <a:t>a+f</a:t>
            </a:r>
            <a:r>
              <a:rPr lang="en-US" dirty="0" smtClean="0"/>
              <a:t>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7948"/>
            <a:ext cx="8840979" cy="521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evaluated bias, efficiency, and confidence interval coverage rates for the Louis, RMST-based, and parametric estimators.  </a:t>
            </a:r>
            <a:r>
              <a:rPr lang="en-US" smtClean="0"/>
              <a:t>R=10,000 </a:t>
            </a:r>
            <a:r>
              <a:rPr lang="en-US" dirty="0" smtClean="0"/>
              <a:t>simulations were performed for each scenario.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12542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survival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2" y="794042"/>
            <a:ext cx="7885445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997" y="6095552"/>
            <a:ext cx="864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estimates </a:t>
            </a:r>
            <a:r>
              <a:rPr lang="en-US" dirty="0"/>
              <a:t>unbiased except when fitting wrong </a:t>
            </a:r>
            <a:r>
              <a:rPr lang="en-US" dirty="0" smtClean="0"/>
              <a:t>parametric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48701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838200"/>
            <a:ext cx="8601473" cy="5004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318" y="6159194"/>
            <a:ext cx="857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 of Louis greater than  efficiency of RMST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01143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 of RMST greater than efficiency of Louis for smaller sample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772400" cy="86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Outline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   Accelerated Failure Time Model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Louis Estimator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Restricted Means-Based Estimator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000" i="1" dirty="0"/>
              <a:t> </a:t>
            </a:r>
            <a:r>
              <a:rPr lang="en-US" altLang="en-US" sz="2000" i="1" dirty="0" smtClean="0"/>
              <a:t>      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Stata Routine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/>
              <a:t>Simulation </a:t>
            </a:r>
            <a:r>
              <a:rPr lang="en-US" altLang="en-US" sz="2000" dirty="0" smtClean="0"/>
              <a:t>Study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Example:  </a:t>
            </a:r>
            <a:r>
              <a:rPr lang="en-US" altLang="en-US" sz="2000" dirty="0" err="1" smtClean="0"/>
              <a:t>DeCIDE</a:t>
            </a:r>
            <a:r>
              <a:rPr lang="en-US" altLang="en-US" sz="2000" dirty="0" smtClean="0"/>
              <a:t> Head and Neck Cancer Trial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000" dirty="0" smtClean="0"/>
              <a:t>Summary and Future Research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28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onfidence interval coverage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73051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Coverage rates of Louis a little less than 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477" y="5867400"/>
            <a:ext cx="827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Coverage rates of Louis again a little less than nominal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7" y="609600"/>
            <a:ext cx="871462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4249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ASE and 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139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52" y="1015328"/>
            <a:ext cx="5743096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3432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Weibull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Agreement between Louis and RMST-based estimators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63880"/>
            <a:ext cx="6019800" cy="604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152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Example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DeCIDE</a:t>
            </a:r>
            <a:r>
              <a:rPr lang="en-US" dirty="0" smtClean="0">
                <a:solidFill>
                  <a:schemeClr val="tx2"/>
                </a:solidFill>
              </a:rPr>
              <a:t> was a randomized, phase III clinical trial comparing induction therapy plus </a:t>
            </a:r>
            <a:r>
              <a:rPr lang="en-US" dirty="0" err="1" smtClean="0">
                <a:solidFill>
                  <a:schemeClr val="tx2"/>
                </a:solidFill>
              </a:rPr>
              <a:t>chemoradiotherapy</a:t>
            </a:r>
            <a:r>
              <a:rPr lang="en-US" dirty="0" smtClean="0">
                <a:solidFill>
                  <a:schemeClr val="tx2"/>
                </a:solidFill>
              </a:rPr>
              <a:t> (I+CRT) vs. </a:t>
            </a:r>
            <a:r>
              <a:rPr lang="en-US" dirty="0" err="1" smtClean="0">
                <a:solidFill>
                  <a:schemeClr val="tx2"/>
                </a:solidFill>
              </a:rPr>
              <a:t>chemoradiotherapy</a:t>
            </a:r>
            <a:r>
              <a:rPr lang="en-US" dirty="0" smtClean="0">
                <a:solidFill>
                  <a:schemeClr val="tx2"/>
                </a:solidFill>
              </a:rPr>
              <a:t> alone (CRT) in patients with locally advanced head and neck cancer  (Cohen et al, J </a:t>
            </a:r>
            <a:r>
              <a:rPr lang="en-US" dirty="0" err="1" smtClean="0">
                <a:solidFill>
                  <a:schemeClr val="tx2"/>
                </a:solidFill>
              </a:rPr>
              <a:t>Clin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Oncol</a:t>
            </a:r>
            <a:r>
              <a:rPr lang="en-US" dirty="0" smtClean="0">
                <a:solidFill>
                  <a:schemeClr val="tx2"/>
                </a:solidFill>
              </a:rPr>
              <a:t> 2014)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114438" cy="4446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600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Recurrence-free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7" y="914400"/>
            <a:ext cx="9101813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093" y="3886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		Estimate		95% CI</a:t>
            </a:r>
          </a:p>
          <a:p>
            <a:endParaRPr lang="en-US" dirty="0" smtClean="0"/>
          </a:p>
          <a:p>
            <a:r>
              <a:rPr lang="en-US" dirty="0"/>
              <a:t>RMST-based	0.593		(-0.06, 1.25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Louis		0.595		(-0.21, 1.20)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25" y="990600"/>
            <a:ext cx="5931993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88" y="3048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388" y="1423081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Our estimator provides similar results to the Louis estimator and neither can be strongly recommended over the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RMST-based approach does have the advantage of providing a standard error without the need to estimate hazard functions or resort to a test-based CI.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Confidence interval coverage rates were close to the nominal values—a little better for RMST-based vs. Louis estimator.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Efficiencies relative to fitting the correct parametric model ranged from 75%-95%.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Fitting the wrong parametric model yielded biased estimates.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 we have the usual bias-variance tradeoff.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799" y="76200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</a:rPr>
              <a:t>Accelerated Failure Time Model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We consider the problem of comparing two survival curves.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RCT comparing an experimental treatment with a control group.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6" y="1828800"/>
            <a:ext cx="8611773" cy="358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5715000"/>
                <a:ext cx="8764172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The AFT model can also be framed as a model linear in log T:</a:t>
                </a:r>
              </a:p>
              <a:p>
                <a:r>
                  <a:rPr lang="en-US" b="0" dirty="0" smtClean="0"/>
                  <a:t>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Z+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, where Z is an indicator variable for treatment group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15000"/>
                <a:ext cx="8764172" cy="723275"/>
              </a:xfrm>
              <a:prstGeom prst="rect">
                <a:avLst/>
              </a:prstGeom>
              <a:blipFill>
                <a:blip r:embed="rId4"/>
                <a:stretch>
                  <a:fillRect l="-626" t="-5085" b="-1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4" y="1371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Given a readily computed standard error (SE), a stratified estimate from the RMST-based approach should be straightforward:  derive estimate and SE within each stratum and construct weighted average, weighted by stratum size or inverse variance.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 the method for other types of censoring, such as interval censoring.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Looking into incorporating covariates (analogous to Buckley-James (1979) regression model for censored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r>
              <a:rPr lang="en-US" sz="2000" dirty="0" smtClean="0"/>
              <a:t>Thank you for your attention!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Future Research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91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Cohen EW, </a:t>
            </a:r>
            <a:r>
              <a:rPr lang="en-US" sz="1400" dirty="0" err="1"/>
              <a:t>Karrison</a:t>
            </a:r>
            <a:r>
              <a:rPr lang="en-US" sz="1400" dirty="0"/>
              <a:t> TG, </a:t>
            </a:r>
            <a:r>
              <a:rPr lang="en-US" sz="1400" dirty="0" err="1"/>
              <a:t>Kocherginsky</a:t>
            </a:r>
            <a:r>
              <a:rPr lang="en-US" sz="1400" dirty="0"/>
              <a:t> M et al. (2014). Phase III randomized trial of induction chemotherapy in patients with N2 or N3 locally advanced head and neck cancer, </a:t>
            </a:r>
            <a:r>
              <a:rPr lang="en-US" sz="1400" i="1" dirty="0"/>
              <a:t>J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Onc</a:t>
            </a:r>
            <a:r>
              <a:rPr lang="en-US" sz="1400" i="1" dirty="0"/>
              <a:t> </a:t>
            </a:r>
            <a:r>
              <a:rPr lang="en-US" sz="1400" dirty="0"/>
              <a:t>32:2735-2743.</a:t>
            </a:r>
          </a:p>
          <a:p>
            <a:endParaRPr lang="en-US" sz="1400" dirty="0"/>
          </a:p>
          <a:p>
            <a:r>
              <a:rPr lang="en-US" sz="1400" dirty="0"/>
              <a:t>Cox DR (1972).  Regression models and life tables (with discussion), </a:t>
            </a:r>
            <a:r>
              <a:rPr lang="en-US" sz="1400" i="1" dirty="0"/>
              <a:t>JRSS B</a:t>
            </a:r>
            <a:r>
              <a:rPr lang="en-US" sz="1400" dirty="0"/>
              <a:t>, 34:187-220.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Irwin JO (1949).  The standard error of an estimate of </a:t>
            </a:r>
            <a:r>
              <a:rPr lang="en-US" sz="1400" dirty="0" err="1"/>
              <a:t>expectational</a:t>
            </a:r>
            <a:r>
              <a:rPr lang="en-US" sz="1400" dirty="0"/>
              <a:t> life, </a:t>
            </a:r>
            <a:r>
              <a:rPr lang="en-US" sz="1400" i="1" dirty="0"/>
              <a:t>Journal of Hygiene</a:t>
            </a:r>
            <a:r>
              <a:rPr lang="en-US" sz="1400" dirty="0"/>
              <a:t> 47:188-189.</a:t>
            </a:r>
          </a:p>
          <a:p>
            <a:endParaRPr lang="en-US" sz="1400" dirty="0"/>
          </a:p>
          <a:p>
            <a:r>
              <a:rPr lang="en-US" sz="1400" dirty="0"/>
              <a:t>Kaplan EL, Meier P (1958). Nonparametric estimation from incomplete observations, </a:t>
            </a:r>
            <a:r>
              <a:rPr lang="en-US" sz="1400" i="1" dirty="0"/>
              <a:t>JASA</a:t>
            </a:r>
            <a:r>
              <a:rPr lang="en-US" sz="1400" dirty="0"/>
              <a:t> 53:457-481.</a:t>
            </a:r>
          </a:p>
          <a:p>
            <a:endParaRPr lang="en-US" sz="1400" dirty="0"/>
          </a:p>
          <a:p>
            <a:r>
              <a:rPr lang="en-US" sz="1400" dirty="0" err="1"/>
              <a:t>Karrison</a:t>
            </a:r>
            <a:r>
              <a:rPr lang="en-US" sz="1400" dirty="0"/>
              <a:t> T (1987). Restricted mean life with adjustment for covariates, </a:t>
            </a:r>
            <a:r>
              <a:rPr lang="en-US" sz="1400" i="1" dirty="0"/>
              <a:t>JASA</a:t>
            </a:r>
            <a:r>
              <a:rPr lang="en-US" sz="1400" dirty="0"/>
              <a:t> 82:1169-1176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 smtClean="0"/>
              <a:t>Karrison</a:t>
            </a:r>
            <a:r>
              <a:rPr lang="en-US" sz="1400" dirty="0" smtClean="0"/>
              <a:t> T (1997).  Using Irwin’s restricted mean as an index for comparing survival in  different treatment groups—Interpretation and power considerations, </a:t>
            </a:r>
            <a:r>
              <a:rPr lang="en-US" sz="1400" i="1" dirty="0" smtClean="0"/>
              <a:t>Controlled Clinical Trials</a:t>
            </a:r>
            <a:r>
              <a:rPr lang="en-US" sz="1400" dirty="0" smtClean="0"/>
              <a:t> 18:151-167.</a:t>
            </a:r>
          </a:p>
          <a:p>
            <a:endParaRPr lang="en-US" sz="1400" dirty="0" smtClean="0"/>
          </a:p>
          <a:p>
            <a:r>
              <a:rPr lang="en-US" sz="1400" dirty="0"/>
              <a:t>Meier P (1975). Estimation of a distribution function from incomplete observations, Perspectives in Probability and Statistics: Papers in </a:t>
            </a:r>
            <a:r>
              <a:rPr lang="en-US" sz="1400" dirty="0" err="1"/>
              <a:t>honour</a:t>
            </a:r>
            <a:r>
              <a:rPr lang="en-US" sz="1400" dirty="0"/>
              <a:t> of M.S. Bartlett, ed. J. </a:t>
            </a:r>
            <a:r>
              <a:rPr lang="en-US" sz="1400" dirty="0" err="1"/>
              <a:t>Gani</a:t>
            </a:r>
            <a:r>
              <a:rPr lang="en-US" sz="1400" dirty="0"/>
              <a:t>, New York: Academic Press, 67-87.</a:t>
            </a:r>
          </a:p>
          <a:p>
            <a:endParaRPr lang="en-US" sz="1400" dirty="0" smtClean="0"/>
          </a:p>
          <a:p>
            <a:r>
              <a:rPr lang="en-US" sz="1400" dirty="0" smtClean="0"/>
              <a:t>Louis T (1981).  Nonparametric analysis of an accelerated failure time model, </a:t>
            </a:r>
            <a:r>
              <a:rPr lang="en-US" sz="1400" i="1" dirty="0" err="1" smtClean="0"/>
              <a:t>Biometrika</a:t>
            </a:r>
            <a:r>
              <a:rPr lang="en-US" sz="1400" dirty="0" smtClean="0"/>
              <a:t> 68:381-390.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Royston P, </a:t>
            </a:r>
            <a:r>
              <a:rPr lang="en-US" sz="1400" dirty="0" err="1"/>
              <a:t>Parmar</a:t>
            </a:r>
            <a:r>
              <a:rPr lang="en-US" sz="1400" dirty="0"/>
              <a:t> MKB (2013). Restricted mean survival time:  an alternative to the hazard ratio for the design and analysis of randomized trials with a time-to-event outcome. </a:t>
            </a:r>
            <a:r>
              <a:rPr lang="en-US" sz="1400" i="1" dirty="0"/>
              <a:t>BMC Med Res </a:t>
            </a:r>
            <a:r>
              <a:rPr lang="en-US" sz="1400" i="1" dirty="0" err="1"/>
              <a:t>Methodol</a:t>
            </a:r>
            <a:r>
              <a:rPr lang="en-US" sz="1400" i="1" dirty="0"/>
              <a:t> </a:t>
            </a:r>
            <a:r>
              <a:rPr lang="en-US" sz="1400" dirty="0"/>
              <a:t>13:152.</a:t>
            </a:r>
          </a:p>
          <a:p>
            <a:endParaRPr lang="en-US" sz="1400" dirty="0"/>
          </a:p>
          <a:p>
            <a:r>
              <a:rPr lang="en-US" sz="1400" dirty="0" smtClean="0"/>
              <a:t>Wei LJ (1992).  The accelerated failure time model:  a useful alternative to the Cox regression model in survival analysis. </a:t>
            </a:r>
            <a:r>
              <a:rPr lang="en-US" sz="1400" i="1" dirty="0" smtClean="0"/>
              <a:t>Statistics in Medici</a:t>
            </a:r>
            <a:r>
              <a:rPr lang="en-US" sz="1400" dirty="0" smtClean="0"/>
              <a:t>ne 11:1871-1879.</a:t>
            </a:r>
          </a:p>
          <a:p>
            <a:endParaRPr lang="en-US" sz="1400" dirty="0"/>
          </a:p>
          <a:p>
            <a:r>
              <a:rPr lang="en-US" sz="1400" dirty="0" smtClean="0"/>
              <a:t>Zhao L, </a:t>
            </a:r>
            <a:r>
              <a:rPr lang="en-US" sz="1400" dirty="0" err="1" smtClean="0"/>
              <a:t>Claggett</a:t>
            </a:r>
            <a:r>
              <a:rPr lang="en-US" sz="1400" dirty="0" smtClean="0"/>
              <a:t> B, Tian L, Uno H, </a:t>
            </a:r>
            <a:r>
              <a:rPr lang="en-US" sz="1400" dirty="0" err="1" smtClean="0"/>
              <a:t>Pfeffer</a:t>
            </a:r>
            <a:r>
              <a:rPr lang="en-US" sz="1400" dirty="0" smtClean="0"/>
              <a:t> MA, Solomon SD, </a:t>
            </a:r>
            <a:r>
              <a:rPr lang="en-US" sz="1400" dirty="0" err="1" smtClean="0"/>
              <a:t>Trippa</a:t>
            </a:r>
            <a:r>
              <a:rPr lang="en-US" sz="1400" dirty="0" smtClean="0"/>
              <a:t> L, Wei LJ (2016). On the restricted mean survival curve in survival analysis, </a:t>
            </a:r>
            <a:r>
              <a:rPr lang="en-US" sz="1400" i="1" dirty="0" smtClean="0"/>
              <a:t>Biometrics</a:t>
            </a:r>
            <a:r>
              <a:rPr lang="en-US" sz="1400" dirty="0" smtClean="0"/>
              <a:t> 72:215-221.</a:t>
            </a:r>
          </a:p>
        </p:txBody>
      </p:sp>
    </p:spTree>
    <p:extLst>
      <p:ext uri="{BB962C8B-B14F-4D97-AF65-F5344CB8AC3E}">
        <p14:creationId xmlns:p14="http://schemas.microsoft.com/office/powerpoint/2010/main" val="29044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837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Stata has a number of routines for parametric estimation under the AFT model, which also allow for the incorporation of covariates, using </a:t>
            </a:r>
            <a:r>
              <a:rPr lang="en-US" dirty="0" err="1" smtClean="0"/>
              <a:t>streg</a:t>
            </a:r>
            <a:r>
              <a:rPr lang="en-US" dirty="0" smtClean="0"/>
              <a:t> command: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8" y="990600"/>
            <a:ext cx="8463497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55" y="5983069"/>
            <a:ext cx="849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however, we wish to remain </a:t>
            </a:r>
            <a:r>
              <a:rPr lang="en-US" dirty="0" smtClean="0"/>
              <a:t>nonparametric and avoid assumptions with regard to the underlying survival distribution.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" y="304800"/>
            <a:ext cx="8943985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49" y="61722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Variance of survival estimate typically estimated by Greenwood’s formula.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3" y="84482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Louis Estimator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43" y="770473"/>
                <a:ext cx="8382000" cy="233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Louis (1981) derived a nonparametric estimator for the scale change parameter </a:t>
                </a:r>
                <a:r>
                  <a:rPr lang="el-GR" dirty="0" smtClean="0"/>
                  <a:t>β</a:t>
                </a:r>
                <a:r>
                  <a:rPr lang="en-US" dirty="0" smtClean="0"/>
                  <a:t> by considering the efficient score from Cox’s (1972) partial likelihood function.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(t) denote the number of subjects at risk at time 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t) the number of events up to time t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 The efficient score is given 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" y="770473"/>
                <a:ext cx="8382000" cy="2330638"/>
              </a:xfrm>
              <a:prstGeom prst="rect">
                <a:avLst/>
              </a:prstGeom>
              <a:blipFill>
                <a:blip r:embed="rId2"/>
                <a:stretch>
                  <a:fillRect l="-582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7052105" cy="83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443" y="3809151"/>
                <a:ext cx="8938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Under Cox’s proportional hazards (PH)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(1) becomes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" y="3809151"/>
                <a:ext cx="8938846" cy="369332"/>
              </a:xfrm>
              <a:prstGeom prst="rect">
                <a:avLst/>
              </a:prstGeom>
              <a:blipFill>
                <a:blip r:embed="rId4"/>
                <a:stretch>
                  <a:fillRect l="-5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1" y="4595611"/>
            <a:ext cx="7392341" cy="688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7258" y="570094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ndependent of the underlying hazards.  For AFT, however,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43600" y="5700942"/>
                <a:ext cx="3302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00942"/>
                <a:ext cx="3302251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47258" y="6087446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 score </a:t>
            </a:r>
            <a:r>
              <a:rPr lang="en-US" dirty="0" smtClean="0"/>
              <a:t>would still depend </a:t>
            </a:r>
            <a:r>
              <a:rPr lang="en-US" dirty="0" smtClean="0"/>
              <a:t>on the hazards.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88215" y="2901434"/>
            <a:ext cx="7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65333" y="4701628"/>
            <a:ext cx="4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" y="167960"/>
                <a:ext cx="8458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Louis’s insight was to write (1) for </a:t>
                </a:r>
                <a:r>
                  <a:rPr lang="el-GR" dirty="0" smtClean="0"/>
                  <a:t>β</a:t>
                </a:r>
                <a:r>
                  <a:rPr lang="en-US" dirty="0" smtClean="0"/>
                  <a:t>=0 “relative to a new set of data.” </a:t>
                </a:r>
              </a:p>
              <a:p>
                <a:endParaRPr lang="en-US" dirty="0"/>
              </a:p>
              <a:p>
                <a:r>
                  <a:rPr lang="en-US" dirty="0" smtClean="0"/>
                  <a:t>Replacing          by                  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𝑡𝑒𝑥𝑝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in other words,</a:t>
                </a:r>
              </a:p>
              <a:p>
                <a:r>
                  <a:rPr lang="en-US" dirty="0" smtClean="0"/>
                  <a:t>re-scaling the group 0 survival times by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(1) becomes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67960"/>
                <a:ext cx="8458200" cy="2031325"/>
              </a:xfrm>
              <a:prstGeom prst="rect">
                <a:avLst/>
              </a:prstGeom>
              <a:blipFill>
                <a:blip r:embed="rId3"/>
                <a:stretch>
                  <a:fillRect l="-576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770979"/>
                <a:ext cx="14478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0979"/>
                <a:ext cx="1447800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57400" y="765367"/>
                <a:ext cx="14478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𝑡𝑒𝑥𝑝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5367"/>
                <a:ext cx="1447800" cy="276999"/>
              </a:xfrm>
              <a:prstGeom prst="rect">
                <a:avLst/>
              </a:prstGeom>
              <a:blipFill>
                <a:blip r:embed="rId5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32" y="1639772"/>
            <a:ext cx="8171793" cy="874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2929578"/>
                <a:ext cx="8610600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Louis’s estimator, denoted,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is obtained by setting the above equation = 0.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29578"/>
                <a:ext cx="8610600" cy="384336"/>
              </a:xfrm>
              <a:prstGeom prst="rect">
                <a:avLst/>
              </a:prstGeom>
              <a:blipFill>
                <a:blip r:embed="rId7"/>
                <a:stretch>
                  <a:fillRect l="-637" t="-6349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85" y="3659374"/>
            <a:ext cx="826508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5568"/>
            <a:ext cx="516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Restricted Means-Based Estimator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02" y="86205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Fixed point of restriction t*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00" y="1507867"/>
                <a:ext cx="8458200" cy="508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Mean survival time</a:t>
                </a:r>
                <a:endParaRPr lang="en-US" dirty="0"/>
              </a:p>
              <a:p>
                <a:r>
                  <a:rPr lang="en-US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𝑑𝑡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survival function for the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&gt;0.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Due to censoring, Irwin (1949) proposed consideration of the </a:t>
                </a:r>
                <a:r>
                  <a:rPr lang="en-US" i="1" dirty="0"/>
                  <a:t>restricted mean survival time </a:t>
                </a:r>
                <a:r>
                  <a:rPr lang="en-US" dirty="0"/>
                  <a:t>(RMST)</a:t>
                </a:r>
              </a:p>
              <a:p>
                <a:endParaRPr lang="en-US" dirty="0"/>
              </a:p>
              <a:p>
                <a:r>
                  <a:rPr lang="en-US" dirty="0"/>
                  <a:t>			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p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𝑑𝑡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                  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/>
                              </a:rPr>
                              <m:t>𝑚𝑖𝑛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Kaplan and Meier (1958) and Meier (1975) studied its large-sample properties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Studied further by </a:t>
                </a:r>
                <a:r>
                  <a:rPr lang="en-US" dirty="0" err="1" smtClean="0"/>
                  <a:t>Karrison</a:t>
                </a:r>
                <a:r>
                  <a:rPr lang="en-US" dirty="0" smtClean="0"/>
                  <a:t> (1985, 1997), Royston and </a:t>
                </a:r>
                <a:r>
                  <a:rPr lang="en-US" dirty="0" err="1" smtClean="0"/>
                  <a:t>Parmar</a:t>
                </a:r>
                <a:r>
                  <a:rPr lang="en-US" dirty="0" smtClean="0"/>
                  <a:t> (2013), and Zhao et al (2016), among others.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07867"/>
                <a:ext cx="8458200" cy="5084341"/>
              </a:xfrm>
              <a:prstGeom prst="rect">
                <a:avLst/>
              </a:prstGeom>
              <a:blipFill>
                <a:blip r:embed="rId2"/>
                <a:stretch>
                  <a:fillRect l="-649" t="-6355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0373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3E3E5C"/>
      </a:dk1>
      <a:lt1>
        <a:srgbClr val="FFFFFF"/>
      </a:lt1>
      <a:dk2>
        <a:srgbClr val="6666FF"/>
      </a:dk2>
      <a:lt2>
        <a:srgbClr val="FFFFFF"/>
      </a:lt2>
      <a:accent1>
        <a:srgbClr val="60597B"/>
      </a:accent1>
      <a:accent2>
        <a:srgbClr val="6666FF"/>
      </a:accent2>
      <a:accent3>
        <a:srgbClr val="B8B8FF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CA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6666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E3E5C"/>
        </a:dk1>
        <a:lt1>
          <a:srgbClr val="FFFFFF"/>
        </a:lt1>
        <a:dk2>
          <a:srgbClr val="3333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E3E5C"/>
        </a:dk1>
        <a:lt1>
          <a:srgbClr val="FFFFFF"/>
        </a:lt1>
        <a:dk2>
          <a:srgbClr val="3366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B8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1624</Words>
  <Application>Microsoft Office PowerPoint</Application>
  <PresentationFormat>On-screen Show (4:3)</PresentationFormat>
  <Paragraphs>213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tkarriso</dc:creator>
  <cp:lastModifiedBy>Ted Karrison</cp:lastModifiedBy>
  <cp:revision>289</cp:revision>
  <dcterms:created xsi:type="dcterms:W3CDTF">2012-04-30T15:27:57Z</dcterms:created>
  <dcterms:modified xsi:type="dcterms:W3CDTF">2021-02-18T18:57:41Z</dcterms:modified>
</cp:coreProperties>
</file>