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32"/>
  </p:notesMasterIdLst>
  <p:sldIdLst>
    <p:sldId id="475" r:id="rId2"/>
    <p:sldId id="623" r:id="rId3"/>
    <p:sldId id="405" r:id="rId4"/>
    <p:sldId id="420" r:id="rId5"/>
    <p:sldId id="600" r:id="rId6"/>
    <p:sldId id="627" r:id="rId7"/>
    <p:sldId id="628" r:id="rId8"/>
    <p:sldId id="520" r:id="rId9"/>
    <p:sldId id="554" r:id="rId10"/>
    <p:sldId id="528" r:id="rId11"/>
    <p:sldId id="611" r:id="rId12"/>
    <p:sldId id="612" r:id="rId13"/>
    <p:sldId id="555" r:id="rId14"/>
    <p:sldId id="531" r:id="rId15"/>
    <p:sldId id="604" r:id="rId16"/>
    <p:sldId id="606" r:id="rId17"/>
    <p:sldId id="607" r:id="rId18"/>
    <p:sldId id="608" r:id="rId19"/>
    <p:sldId id="614" r:id="rId20"/>
    <p:sldId id="613" r:id="rId21"/>
    <p:sldId id="609" r:id="rId22"/>
    <p:sldId id="615" r:id="rId23"/>
    <p:sldId id="616" r:id="rId24"/>
    <p:sldId id="617" r:id="rId25"/>
    <p:sldId id="622" r:id="rId26"/>
    <p:sldId id="618" r:id="rId27"/>
    <p:sldId id="621" r:id="rId28"/>
    <p:sldId id="629" r:id="rId29"/>
    <p:sldId id="625" r:id="rId30"/>
    <p:sldId id="62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AF4"/>
    <a:srgbClr val="C6E3F0"/>
    <a:srgbClr val="CED6E8"/>
    <a:srgbClr val="D8DEE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94" autoAdjust="0"/>
    <p:restoredTop sz="90236" autoAdjust="0"/>
  </p:normalViewPr>
  <p:slideViewPr>
    <p:cSldViewPr>
      <p:cViewPr>
        <p:scale>
          <a:sx n="66" d="100"/>
          <a:sy n="66" d="100"/>
        </p:scale>
        <p:origin x="-2442" y="-6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678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D92CA-FF40-4855-B391-1B270F6C1F59}" type="datetimeFigureOut">
              <a:rPr lang="en-US" smtClean="0"/>
              <a:pPr/>
              <a:t>9/27/2013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EB581-98B9-4C04-8A43-2DD3A56DD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89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EB581-98B9-4C04-8A43-2DD3A56DDC6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05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EB581-98B9-4C04-8A43-2DD3A56DDC6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62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EB581-98B9-4C04-8A43-2DD3A56DDC6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59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EB581-98B9-4C04-8A43-2DD3A56DDC6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62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EB581-98B9-4C04-8A43-2DD3A56DDC6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62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8BF4-CDD4-4EAA-8350-483463343A2D}" type="datetimeFigureOut">
              <a:rPr lang="en-US" smtClean="0"/>
              <a:pPr/>
              <a:t>9/27/2013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240173-2E28-45DC-8D8F-37503E7EA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8BF4-CDD4-4EAA-8350-483463343A2D}" type="datetimeFigureOut">
              <a:rPr lang="en-US" smtClean="0"/>
              <a:pPr/>
              <a:t>9/27/2013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173-2E28-45DC-8D8F-37503E7EA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8BF4-CDD4-4EAA-8350-483463343A2D}" type="datetimeFigureOut">
              <a:rPr lang="en-US" smtClean="0"/>
              <a:pPr/>
              <a:t>9/27/2013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173-2E28-45DC-8D8F-37503E7EA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8BF4-CDD4-4EAA-8350-483463343A2D}" type="datetimeFigureOut">
              <a:rPr lang="en-US" smtClean="0"/>
              <a:pPr/>
              <a:t>9/27/2013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173-2E28-45DC-8D8F-37503E7EA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8BF4-CDD4-4EAA-8350-483463343A2D}" type="datetimeFigureOut">
              <a:rPr lang="en-US" smtClean="0"/>
              <a:pPr/>
              <a:t>9/27/2013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240173-2E28-45DC-8D8F-37503E7EAA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8BF4-CDD4-4EAA-8350-483463343A2D}" type="datetimeFigureOut">
              <a:rPr lang="en-US" smtClean="0"/>
              <a:pPr/>
              <a:t>9/27/2013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173-2E28-45DC-8D8F-37503E7EA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8BF4-CDD4-4EAA-8350-483463343A2D}" type="datetimeFigureOut">
              <a:rPr lang="en-US" smtClean="0"/>
              <a:pPr/>
              <a:t>9/27/2013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173-2E28-45DC-8D8F-37503E7EA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8BF4-CDD4-4EAA-8350-483463343A2D}" type="datetimeFigureOut">
              <a:rPr lang="en-US" smtClean="0"/>
              <a:pPr/>
              <a:t>9/27/2013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173-2E28-45DC-8D8F-37503E7EA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8BF4-CDD4-4EAA-8350-483463343A2D}" type="datetimeFigureOut">
              <a:rPr lang="en-US" smtClean="0"/>
              <a:pPr/>
              <a:t>9/27/2013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173-2E28-45DC-8D8F-37503E7EAA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8BF4-CDD4-4EAA-8350-483463343A2D}" type="datetimeFigureOut">
              <a:rPr lang="en-US" smtClean="0"/>
              <a:pPr/>
              <a:t>9/27/2013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0173-2E28-45DC-8D8F-37503E7EAA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F8BF4-CDD4-4EAA-8350-483463343A2D}" type="datetimeFigureOut">
              <a:rPr lang="en-US" smtClean="0"/>
              <a:pPr/>
              <a:t>9/27/2013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240173-2E28-45DC-8D8F-37503E7EAA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C5F8BF4-CDD4-4EAA-8350-483463343A2D}" type="datetimeFigureOut">
              <a:rPr lang="en-US" smtClean="0"/>
              <a:pPr/>
              <a:t>9/27/2013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CE240173-2E28-45DC-8D8F-37503E7EAA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3068960"/>
            <a:ext cx="5291106" cy="423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3296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2886035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dirty="0" smtClean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1560" y="1700808"/>
            <a:ext cx="8077200" cy="167335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500" b="1" i="0" u="none" strike="noStrike" kern="1200" cap="all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all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80528" y="852388"/>
            <a:ext cx="89289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cap="all" dirty="0" smtClean="0">
                <a:solidFill>
                  <a:schemeClr val="bg1"/>
                </a:solidFill>
                <a:latin typeface="+mj-lt"/>
              </a:rPr>
              <a:t>Plotting and </a:t>
            </a:r>
            <a:r>
              <a:rPr lang="en-GB" sz="4000" b="1" cap="all" dirty="0" err="1" smtClean="0">
                <a:solidFill>
                  <a:schemeClr val="bg1"/>
                </a:solidFill>
                <a:latin typeface="+mj-lt"/>
              </a:rPr>
              <a:t>Analyzing</a:t>
            </a:r>
            <a:r>
              <a:rPr lang="en-GB" sz="4000" b="1" cap="all" dirty="0" smtClean="0">
                <a:solidFill>
                  <a:schemeClr val="bg1"/>
                </a:solidFill>
                <a:latin typeface="+mj-lt"/>
              </a:rPr>
              <a:t> Networks in </a:t>
            </a:r>
            <a:r>
              <a:rPr lang="en-GB" sz="4000" b="1" cap="all" dirty="0" err="1" smtClean="0">
                <a:solidFill>
                  <a:schemeClr val="bg1"/>
                </a:solidFill>
                <a:latin typeface="+mj-lt"/>
              </a:rPr>
              <a:t>Stata</a:t>
            </a:r>
            <a:endParaRPr lang="en-GB" sz="4000" b="1" cap="all" dirty="0" smtClean="0">
              <a:solidFill>
                <a:schemeClr val="bg1"/>
              </a:solidFill>
              <a:latin typeface="+mj-lt"/>
            </a:endParaRPr>
          </a:p>
          <a:p>
            <a:pPr algn="r"/>
            <a:endParaRPr lang="en-GB" sz="4000" b="1" dirty="0" smtClean="0">
              <a:solidFill>
                <a:schemeClr val="bg1"/>
              </a:solidFill>
              <a:latin typeface="+mj-lt"/>
            </a:endParaRPr>
          </a:p>
          <a:p>
            <a:pPr algn="r"/>
            <a:endParaRPr lang="en-GB" sz="4000" b="1" dirty="0" smtClean="0">
              <a:solidFill>
                <a:schemeClr val="bg1"/>
              </a:solidFill>
              <a:latin typeface="+mj-lt"/>
            </a:endParaRPr>
          </a:p>
          <a:p>
            <a:pPr algn="r"/>
            <a:endParaRPr lang="en-GB" sz="4000" b="1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39952" y="3861048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600" dirty="0" smtClean="0"/>
              <a:t>27 Sept 2013, Stockholm</a:t>
            </a:r>
          </a:p>
          <a:p>
            <a:pPr algn="r"/>
            <a:endParaRPr lang="en-GB" sz="2000" dirty="0"/>
          </a:p>
          <a:p>
            <a:pPr algn="r"/>
            <a:r>
              <a:rPr lang="en-GB" sz="1600" dirty="0" smtClean="0"/>
              <a:t>Nordic and Baltic </a:t>
            </a:r>
            <a:r>
              <a:rPr lang="en-GB" sz="1600" dirty="0" err="1" smtClean="0"/>
              <a:t>Stata</a:t>
            </a:r>
            <a:r>
              <a:rPr lang="en-GB" sz="1600" dirty="0" smtClean="0"/>
              <a:t> Group Meeting</a:t>
            </a:r>
          </a:p>
          <a:p>
            <a:pPr algn="r"/>
            <a:endParaRPr lang="en-GB" sz="2000" dirty="0" smtClean="0"/>
          </a:p>
          <a:p>
            <a:pPr algn="r"/>
            <a:endParaRPr lang="en-GB" sz="1400" dirty="0" smtClean="0"/>
          </a:p>
          <a:p>
            <a:pPr algn="r"/>
            <a:r>
              <a:rPr lang="en-GB" sz="1400" dirty="0" smtClean="0"/>
              <a:t>Thomas </a:t>
            </a:r>
            <a:r>
              <a:rPr lang="en-GB" sz="1400" dirty="0" err="1" smtClean="0"/>
              <a:t>Grund</a:t>
            </a:r>
            <a:endParaRPr lang="en-GB" sz="1400" dirty="0"/>
          </a:p>
          <a:p>
            <a:pPr algn="r"/>
            <a:r>
              <a:rPr lang="en-GB" sz="1400" dirty="0" smtClean="0"/>
              <a:t>Institute for Futures Studies</a:t>
            </a:r>
          </a:p>
          <a:p>
            <a:pPr algn="r"/>
            <a:r>
              <a:rPr lang="en-GB" sz="1400" dirty="0">
                <a:solidFill>
                  <a:srgbClr val="0070C0"/>
                </a:solidFill>
              </a:rPr>
              <a:t>t</a:t>
            </a:r>
            <a:r>
              <a:rPr lang="en-GB" sz="1400" dirty="0" smtClean="0">
                <a:solidFill>
                  <a:srgbClr val="0070C0"/>
                </a:solidFill>
              </a:rPr>
              <a:t>homas.grund@iffs.se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131" y="6104329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powered by</a:t>
            </a:r>
            <a:endParaRPr lang="en-GB" sz="1200" dirty="0"/>
          </a:p>
        </p:txBody>
      </p:sp>
      <p:pic>
        <p:nvPicPr>
          <p:cNvPr id="12" name="Picture 2" descr="http://www.survey-design.com.au/stata_logo_blu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1949" y="6162650"/>
            <a:ext cx="648072" cy="20465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280555" y="6119718"/>
            <a:ext cx="4392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(with contributions from Peter </a:t>
            </a:r>
            <a:r>
              <a:rPr lang="en-US" sz="1400" dirty="0" err="1" smtClean="0"/>
              <a:t>Hedström</a:t>
            </a:r>
            <a:r>
              <a:rPr lang="en-US" sz="1400" dirty="0" smtClean="0"/>
              <a:t>, Yvonne </a:t>
            </a:r>
            <a:r>
              <a:rPr lang="en-US" sz="1400" dirty="0" err="1" smtClean="0"/>
              <a:t>Aberg</a:t>
            </a:r>
            <a:r>
              <a:rPr lang="en-US" sz="1400" dirty="0" smtClean="0"/>
              <a:t>, </a:t>
            </a:r>
            <a:r>
              <a:rPr lang="en-US" sz="1400" dirty="0" err="1" smtClean="0"/>
              <a:t>Lorien</a:t>
            </a:r>
            <a:r>
              <a:rPr lang="en-US" sz="1400" dirty="0" smtClean="0"/>
              <a:t> </a:t>
            </a:r>
            <a:r>
              <a:rPr lang="en-US" sz="1400" dirty="0" err="1" smtClean="0"/>
              <a:t>Jasny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8577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Random Network</a:t>
            </a:r>
            <a:endParaRPr lang="en-GB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916833"/>
            <a:ext cx="356144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19666"/>
            <a:ext cx="3626538" cy="266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72608" y="5014917"/>
            <a:ext cx="3217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nwrandom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10,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prob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(0.8)</a:t>
            </a:r>
          </a:p>
          <a:p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nwgraph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9837" y="4968751"/>
            <a:ext cx="3217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nwrandom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10,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prob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(0.3)</a:t>
            </a:r>
          </a:p>
          <a:p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nwgraph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821" y="1443342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Courier New" pitchFamily="49" charset="0"/>
              </a:rPr>
              <a:t>MDS Layout</a:t>
            </a:r>
            <a:endParaRPr lang="en-US" sz="1600" dirty="0"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Lattice Network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59004" y="4941168"/>
            <a:ext cx="3768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nwlattice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, rows(5) cols(5)</a:t>
            </a:r>
          </a:p>
          <a:p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nwgraph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75395"/>
            <a:ext cx="3456384" cy="252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79587"/>
            <a:ext cx="3456384" cy="252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75775" y="4942909"/>
            <a:ext cx="3768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nwlattice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, rows(5) cols(5)</a:t>
            </a:r>
          </a:p>
          <a:p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nwgraph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, lattice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821" y="1443342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Courier New" pitchFamily="49" charset="0"/>
              </a:rPr>
              <a:t>MDS Layout</a:t>
            </a:r>
            <a:endParaRPr lang="en-US" sz="1600" dirty="0">
              <a:cs typeface="Courier New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8980" y="1434262"/>
            <a:ext cx="14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Courier New" pitchFamily="49" charset="0"/>
              </a:rPr>
              <a:t>Lattice Layout</a:t>
            </a:r>
            <a:endParaRPr lang="en-US" sz="1600" dirty="0"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4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3232" cy="1371600"/>
          </a:xfrm>
        </p:spPr>
        <p:txBody>
          <a:bodyPr/>
          <a:lstStyle/>
          <a:p>
            <a:r>
              <a:rPr lang="en-US" dirty="0" smtClean="0"/>
              <a:t>Small World Network</a:t>
            </a:r>
            <a:endParaRPr lang="en-US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995" y="2261459"/>
            <a:ext cx="3565574" cy="260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1439" y="5086925"/>
            <a:ext cx="4044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nwsmall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neighb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(4)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shortc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(5)</a:t>
            </a:r>
          </a:p>
          <a:p>
            <a:r>
              <a:rPr lang="en-US" dirty="0" err="1">
                <a:latin typeface="Courier New" pitchFamily="49" charset="0"/>
                <a:cs typeface="Courier New" pitchFamily="49" charset="0"/>
              </a:rPr>
              <a:t>n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wgraph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, circle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6256" y="1805123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cs typeface="Courier New" pitchFamily="49" charset="0"/>
              </a:rPr>
              <a:t>Circle Layout</a:t>
            </a:r>
            <a:endParaRPr lang="en-US" sz="1600" dirty="0"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66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55160" cy="1371600"/>
          </a:xfrm>
        </p:spPr>
        <p:txBody>
          <a:bodyPr/>
          <a:lstStyle/>
          <a:p>
            <a:r>
              <a:rPr lang="en-GB" dirty="0" smtClean="0"/>
              <a:t>Preferential attachment Network</a:t>
            </a:r>
            <a:endParaRPr lang="en-GB" dirty="0"/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36653"/>
            <a:ext cx="3515052" cy="257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3515050" cy="257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528" y="4797152"/>
            <a:ext cx="3887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nwpref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20,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minout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(2)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maxout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(2)</a:t>
            </a:r>
          </a:p>
          <a:p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nwgraph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cricle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4788441"/>
            <a:ext cx="3640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nwdegree</a:t>
            </a: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ist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indegree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, width(1)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freq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211144" cy="1371600"/>
          </a:xfrm>
        </p:spPr>
        <p:txBody>
          <a:bodyPr/>
          <a:lstStyle/>
          <a:p>
            <a:r>
              <a:rPr lang="en-GB" dirty="0" smtClean="0"/>
              <a:t>Community Network</a:t>
            </a:r>
            <a:endParaRPr lang="en-GB" dirty="0"/>
          </a:p>
        </p:txBody>
      </p:sp>
      <p:pic>
        <p:nvPicPr>
          <p:cNvPr id="860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3744416" cy="2740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8568" y="4797152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n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wcommun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30, groups(3)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gprob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(0.4)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prob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(0.05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n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wgraph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, cat(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groupid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) 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675456"/>
            <a:ext cx="9144000" cy="4005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1472" y="1107576"/>
            <a:ext cx="8077200" cy="167335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all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Network Visualization</a:t>
            </a:r>
            <a:endParaRPr kumimoji="0" lang="en-US" sz="4500" b="1" i="0" u="none" strike="noStrike" kern="1200" cap="all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95328" y="1844824"/>
            <a:ext cx="8077200" cy="542358"/>
          </a:xfrm>
          <a:prstGeom prst="rect">
            <a:avLst/>
          </a:prstGeom>
        </p:spPr>
        <p:txBody>
          <a:bodyPr vert="horz" lIns="54864" tIns="91440" rtlCol="0">
            <a:normAutofit lnSpcReduction="1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2886035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dirty="0" smtClean="0">
              <a:solidFill>
                <a:schemeClr val="bg1"/>
              </a:solidFill>
            </a:endParaRPr>
          </a:p>
        </p:txBody>
      </p:sp>
      <p:pic>
        <p:nvPicPr>
          <p:cNvPr id="103426" name="Picture 2" descr="http://imperialtheatre.net/images/logos/art_suppl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19" y="3933056"/>
            <a:ext cx="3251561" cy="273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78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71184" cy="1371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NuffieldNetwork3_h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733" y="1638307"/>
            <a:ext cx="5624305" cy="3777283"/>
          </a:xfrm>
        </p:spPr>
      </p:pic>
      <p:sp>
        <p:nvSpPr>
          <p:cNvPr id="3" name="Rectangle 2"/>
          <p:cNvSpPr/>
          <p:nvPr/>
        </p:nvSpPr>
        <p:spPr>
          <a:xfrm>
            <a:off x="1475733" y="1638307"/>
            <a:ext cx="5616624" cy="576064"/>
          </a:xfrm>
          <a:prstGeom prst="rect">
            <a:avLst/>
          </a:prstGeom>
          <a:solidFill>
            <a:srgbClr val="D4E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75733" y="5022683"/>
            <a:ext cx="5616624" cy="432048"/>
          </a:xfrm>
          <a:prstGeom prst="rect">
            <a:avLst/>
          </a:prstGeom>
          <a:solidFill>
            <a:srgbClr val="D4E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04325" y="1638307"/>
            <a:ext cx="288032" cy="3816424"/>
          </a:xfrm>
          <a:prstGeom prst="rect">
            <a:avLst/>
          </a:prstGeom>
          <a:solidFill>
            <a:srgbClr val="D4E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75733" y="1998347"/>
            <a:ext cx="360040" cy="3312368"/>
          </a:xfrm>
          <a:prstGeom prst="rect">
            <a:avLst/>
          </a:prstGeom>
          <a:solidFill>
            <a:srgbClr val="D4E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http://www.survey-design.com.au/stata_logo_bl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253" y="5098414"/>
            <a:ext cx="648072" cy="204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642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15200" cy="1371600"/>
          </a:xfrm>
        </p:spPr>
        <p:txBody>
          <a:bodyPr/>
          <a:lstStyle/>
          <a:p>
            <a:r>
              <a:rPr lang="en-GB" dirty="0" err="1"/>
              <a:t>nwsvggraph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1249" y="1844824"/>
            <a:ext cx="5649353" cy="4517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0001" y="2492896"/>
            <a:ext cx="3726375" cy="297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868144" y="6093296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powered by</a:t>
            </a:r>
            <a:endParaRPr lang="en-GB" sz="1200" dirty="0"/>
          </a:p>
        </p:txBody>
      </p:sp>
      <p:pic>
        <p:nvPicPr>
          <p:cNvPr id="9" name="Picture 2" descr="http://www.survey-design.com.au/stata_logo_bl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6157724"/>
            <a:ext cx="648072" cy="204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94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nwsvggraph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62125"/>
            <a:ext cx="637222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868144" y="6093296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powered by</a:t>
            </a:r>
            <a:endParaRPr lang="en-GB" sz="1200" dirty="0"/>
          </a:p>
        </p:txBody>
      </p:sp>
      <p:pic>
        <p:nvPicPr>
          <p:cNvPr id="6" name="Picture 2" descr="http://www.survey-design.com.au/stata_logo_bl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157724"/>
            <a:ext cx="648072" cy="204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250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Network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76672"/>
            <a:ext cx="8001024" cy="576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51520" y="6093296"/>
            <a:ext cx="849694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3528" y="476672"/>
            <a:ext cx="849694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68144" y="6093296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powered by</a:t>
            </a:r>
            <a:endParaRPr lang="en-GB" sz="1200" dirty="0"/>
          </a:p>
        </p:txBody>
      </p:sp>
      <p:pic>
        <p:nvPicPr>
          <p:cNvPr id="11" name="Picture 2" descr="http://www.survey-design.com.au/stata_logo_bl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157724"/>
            <a:ext cx="648072" cy="204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162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6779096" cy="111604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Why Network </a:t>
            </a:r>
            <a:r>
              <a:rPr lang="en-GB" dirty="0" err="1" smtClean="0"/>
              <a:t>aNalysis</a:t>
            </a:r>
            <a:r>
              <a:rPr lang="en-GB" dirty="0" smtClean="0"/>
              <a:t> with </a:t>
            </a:r>
            <a:r>
              <a:rPr lang="en-GB" dirty="0" err="1" smtClean="0"/>
              <a:t>Stata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715200" cy="4772744"/>
          </a:xfrm>
        </p:spPr>
        <p:txBody>
          <a:bodyPr>
            <a:normAutofit/>
          </a:bodyPr>
          <a:lstStyle/>
          <a:p>
            <a:r>
              <a:rPr lang="en-GB" b="0" dirty="0"/>
              <a:t>Given the availability of specialized software programs for social network analyses such as </a:t>
            </a:r>
            <a:r>
              <a:rPr lang="en-GB" b="0" dirty="0" err="1"/>
              <a:t>Ucinet</a:t>
            </a:r>
            <a:r>
              <a:rPr lang="en-GB" b="0" dirty="0"/>
              <a:t>, </a:t>
            </a:r>
            <a:r>
              <a:rPr lang="en-GB" b="0" dirty="0" err="1"/>
              <a:t>Pajek</a:t>
            </a:r>
            <a:r>
              <a:rPr lang="en-GB" b="0" dirty="0"/>
              <a:t> or packages in R, why do we believe that </a:t>
            </a:r>
            <a:r>
              <a:rPr lang="en-GB" b="0" dirty="0" err="1"/>
              <a:t>Stata</a:t>
            </a:r>
            <a:r>
              <a:rPr lang="en-GB" b="0" dirty="0"/>
              <a:t> is a useful environment for such analyses?</a:t>
            </a:r>
          </a:p>
          <a:p>
            <a:endParaRPr lang="en-GB" b="0" dirty="0" smtClean="0"/>
          </a:p>
          <a:p>
            <a:pPr marL="457200" indent="-457200">
              <a:buAutoNum type="arabicPeriod"/>
            </a:pPr>
            <a:r>
              <a:rPr lang="en-GB" b="0" dirty="0" smtClean="0"/>
              <a:t>Introduction of </a:t>
            </a:r>
            <a:r>
              <a:rPr lang="en-GB" b="0" dirty="0" smtClean="0">
                <a:latin typeface="Courier New" pitchFamily="49" charset="0"/>
                <a:cs typeface="Courier New" pitchFamily="49" charset="0"/>
              </a:rPr>
              <a:t>Mata</a:t>
            </a:r>
            <a:r>
              <a:rPr lang="en-GB" b="0" dirty="0" smtClean="0"/>
              <a:t> makes network analysis easier and feasible. Much richer set of tools for describing and analyzing the results of the analyses than most dedicated programs for social network analysis (except R).</a:t>
            </a:r>
          </a:p>
          <a:p>
            <a:pPr marL="457200" indent="-457200">
              <a:buAutoNum type="arabicPeriod"/>
            </a:pPr>
            <a:r>
              <a:rPr lang="en-GB" b="0" dirty="0" smtClean="0"/>
              <a:t>Reduces learning and re-tooling costs. Transition will be smoother for those who already use </a:t>
            </a:r>
            <a:r>
              <a:rPr lang="en-GB" b="0" dirty="0" err="1" smtClean="0"/>
              <a:t>Stata</a:t>
            </a:r>
            <a:r>
              <a:rPr lang="en-GB" b="0" dirty="0" smtClean="0"/>
              <a:t>. Many social scientists know </a:t>
            </a:r>
            <a:r>
              <a:rPr lang="en-GB" b="0" dirty="0" err="1" smtClean="0"/>
              <a:t>Stata</a:t>
            </a:r>
            <a:r>
              <a:rPr lang="en-GB" b="0" dirty="0" smtClean="0"/>
              <a:t>.</a:t>
            </a:r>
          </a:p>
          <a:p>
            <a:pPr marL="457200" indent="-457200">
              <a:buAutoNum type="arabicPeriod"/>
            </a:pPr>
            <a:r>
              <a:rPr lang="en-GB" b="0" dirty="0" smtClean="0"/>
              <a:t>Nice graph engine available.</a:t>
            </a:r>
          </a:p>
        </p:txBody>
      </p:sp>
    </p:spTree>
    <p:extLst>
      <p:ext uri="{BB962C8B-B14F-4D97-AF65-F5344CB8AC3E}">
        <p14:creationId xmlns:p14="http://schemas.microsoft.com/office/powerpoint/2010/main" val="349190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58048" cy="1371600"/>
          </a:xfrm>
        </p:spPr>
        <p:txBody>
          <a:bodyPr/>
          <a:lstStyle/>
          <a:p>
            <a:r>
              <a:rPr lang="en-US" dirty="0" smtClean="0"/>
              <a:t>SVG – scalable vector </a:t>
            </a:r>
            <a:r>
              <a:rPr lang="en-US" dirty="0" smtClean="0"/>
              <a:t>Graphics (W3C)</a:t>
            </a:r>
            <a:endParaRPr lang="en-US" dirty="0"/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3" y="2204864"/>
            <a:ext cx="7935125" cy="457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1556792"/>
            <a:ext cx="156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nwsvggraph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37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Process Vector Graphics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38912" indent="-320040">
              <a:spcBef>
                <a:spcPts val="0"/>
              </a:spcBef>
              <a:spcAft>
                <a:spcPts val="0"/>
              </a:spcAft>
              <a:defRPr/>
            </a:pPr>
            <a:endParaRPr lang="en-US" b="0" dirty="0" smtClean="0"/>
          </a:p>
        </p:txBody>
      </p:sp>
      <p:pic>
        <p:nvPicPr>
          <p:cNvPr id="125954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708920"/>
            <a:ext cx="3598516" cy="2351932"/>
          </a:xfrm>
          <a:prstGeom prst="rect">
            <a:avLst/>
          </a:prstGeom>
          <a:noFill/>
        </p:spPr>
      </p:pic>
      <p:pic>
        <p:nvPicPr>
          <p:cNvPr id="125956" name="Picture 4" descr="http://www.unixmen.com/wp-content/uploads/2012/05/GIM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836712"/>
            <a:ext cx="3705824" cy="2687589"/>
          </a:xfrm>
          <a:prstGeom prst="rect">
            <a:avLst/>
          </a:prstGeom>
          <a:noFill/>
        </p:spPr>
      </p:pic>
      <p:pic>
        <p:nvPicPr>
          <p:cNvPr id="88066" name="Picture 2" descr="http://i.i.cbsi.com/cnwk.1d/i/tim/2011/03/16/Chrome-logo-2011-03-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84" y="5014850"/>
            <a:ext cx="1370036" cy="136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http://www.w3.org/html/logo/downloads/HTML5_Logo_5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04" y="3182776"/>
            <a:ext cx="2163200" cy="216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6" descr="http://upload.wikimedia.org/wikipedia/en/1/10/Internet_Explorer_7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417840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2" name="Picture 8" descr="http://c4lpt.co.uk/top100tools/wp-content/uploads/2012/12/firefox_logo-only_RG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591" y="4213502"/>
            <a:ext cx="1766364" cy="169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7544" y="5805264"/>
            <a:ext cx="2282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s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hell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network.svg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81922" name="Picture 2" descr="http://goodlogo.com/images/logos/safari_logo_30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591" y="2708920"/>
            <a:ext cx="1153492" cy="130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7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nwsvgGraph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003232" cy="441270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Many options…</a:t>
            </a:r>
          </a:p>
          <a:p>
            <a:pPr marL="342900" indent="-342900">
              <a:buFontTx/>
              <a:buChar char="-"/>
            </a:pPr>
            <a:r>
              <a:rPr lang="en-US" b="0" dirty="0" smtClean="0"/>
              <a:t>General: 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width(600) height(300) 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ystretch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(.8) 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xstretch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(.5)</a:t>
            </a:r>
          </a:p>
          <a:p>
            <a:pPr marL="342900" indent="-342900">
              <a:buFontTx/>
              <a:buChar char="-"/>
            </a:pPr>
            <a:r>
              <a:rPr lang="en-US" b="0" dirty="0" smtClean="0"/>
              <a:t>Layout: 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mds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, circle, lattice</a:t>
            </a:r>
          </a:p>
          <a:p>
            <a:pPr marL="342900" indent="-342900">
              <a:buFontTx/>
              <a:buChar char="-"/>
            </a:pPr>
            <a:r>
              <a:rPr lang="en-US" b="0" dirty="0"/>
              <a:t>Background: </a:t>
            </a:r>
            <a:r>
              <a:rPr lang="en-US" b="0" dirty="0">
                <a:latin typeface="Courier New" pitchFamily="49" charset="0"/>
                <a:cs typeface="Courier New" pitchFamily="49" charset="0"/>
              </a:rPr>
              <a:t>background1(255 0 255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b="0" dirty="0" smtClean="0">
                <a:cs typeface="Courier New" pitchFamily="49" charset="0"/>
              </a:rPr>
              <a:t>Label: 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labeltext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(“my network”) 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labelsize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(15)</a:t>
            </a:r>
          </a:p>
          <a:p>
            <a:pPr marL="342900" indent="-342900">
              <a:buFontTx/>
              <a:buChar char="-"/>
            </a:pPr>
            <a:r>
              <a:rPr lang="en-US" b="0" dirty="0" smtClean="0">
                <a:cs typeface="Courier New" pitchFamily="49" charset="0"/>
              </a:rPr>
              <a:t>Label: 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labelx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(10) 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labely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(20) 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labelcolor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(yellow)</a:t>
            </a:r>
          </a:p>
          <a:p>
            <a:pPr marL="342900" indent="-342900">
              <a:buFontTx/>
              <a:buChar char="-"/>
            </a:pPr>
            <a:r>
              <a:rPr lang="en-US" b="0" dirty="0" smtClean="0"/>
              <a:t>Nodes:</a:t>
            </a:r>
          </a:p>
          <a:p>
            <a:pPr marL="800100" lvl="1" indent="-342900">
              <a:buFontTx/>
              <a:buChar char="-"/>
            </a:pP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nlabels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(id)</a:t>
            </a:r>
          </a:p>
          <a:p>
            <a:pPr marL="800100" lvl="1" indent="-342900">
              <a:buFontTx/>
              <a:buChar char="-"/>
            </a:pP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nfactor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(3) 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ncolor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mycolors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) 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nsize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mysizes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b="0" dirty="0"/>
              <a:t>Edges: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arrowhead</a:t>
            </a:r>
          </a:p>
          <a:p>
            <a:pPr marL="800100" lvl="1" indent="-342900">
              <a:buFontTx/>
              <a:buChar char="-"/>
            </a:pPr>
            <a:r>
              <a:rPr lang="en-US" dirty="0" err="1">
                <a:latin typeface="Courier New" pitchFamily="49" charset="0"/>
                <a:cs typeface="Courier New" pitchFamily="49" charset="0"/>
              </a:rPr>
              <a:t>efactor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(2)</a:t>
            </a:r>
          </a:p>
          <a:p>
            <a:r>
              <a:rPr lang="en-US" b="0" dirty="0" smtClean="0"/>
              <a:t>…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lvl="1" indent="0">
              <a:buNone/>
            </a:pPr>
            <a:endParaRPr lang="en-US" dirty="0"/>
          </a:p>
          <a:p>
            <a:pPr lvl="1" indent="0">
              <a:buNone/>
            </a:pPr>
            <a:endParaRPr lang="en-US" b="0" dirty="0" smtClean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0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Nwsvggraph</a:t>
            </a:r>
            <a:r>
              <a:rPr lang="en-US" dirty="0" smtClean="0"/>
              <a:t> animation</a:t>
            </a:r>
            <a:endParaRPr lang="en-US" dirty="0"/>
          </a:p>
        </p:txBody>
      </p:sp>
      <p:pic>
        <p:nvPicPr>
          <p:cNvPr id="4" name="net_animat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556792"/>
            <a:ext cx="5235575" cy="4373563"/>
          </a:xfrm>
        </p:spPr>
      </p:pic>
      <p:sp>
        <p:nvSpPr>
          <p:cNvPr id="5" name="Rectangle 4"/>
          <p:cNvSpPr/>
          <p:nvPr/>
        </p:nvSpPr>
        <p:spPr>
          <a:xfrm>
            <a:off x="539552" y="1700808"/>
            <a:ext cx="4320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nwsvggraph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nsize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size_time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*) 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53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Nwsvggraph</a:t>
            </a:r>
            <a:r>
              <a:rPr lang="en-US" dirty="0" smtClean="0"/>
              <a:t> animation</a:t>
            </a:r>
            <a:endParaRPr lang="en-US" dirty="0"/>
          </a:p>
        </p:txBody>
      </p:sp>
      <p:pic>
        <p:nvPicPr>
          <p:cNvPr id="4" name="animation_color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417" y="1863749"/>
            <a:ext cx="5503863" cy="4373563"/>
          </a:xfrm>
        </p:spPr>
      </p:pic>
      <p:sp>
        <p:nvSpPr>
          <p:cNvPr id="5" name="Rectangle 4"/>
          <p:cNvSpPr/>
          <p:nvPr/>
        </p:nvSpPr>
        <p:spPr>
          <a:xfrm>
            <a:off x="539552" y="1700808"/>
            <a:ext cx="6801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nwsvggraph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nsize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size_time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*)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ncolor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col_time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*) 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0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675456"/>
            <a:ext cx="9144000" cy="4005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1472" y="1107576"/>
            <a:ext cx="8077200" cy="167335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all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Network Analysis</a:t>
            </a:r>
            <a:endParaRPr kumimoji="0" lang="en-US" sz="4500" b="1" i="0" u="none" strike="noStrike" kern="1200" cap="all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95328" y="1844824"/>
            <a:ext cx="8077200" cy="542358"/>
          </a:xfrm>
          <a:prstGeom prst="rect">
            <a:avLst/>
          </a:prstGeom>
        </p:spPr>
        <p:txBody>
          <a:bodyPr vert="horz" lIns="54864" tIns="91440" rtlCol="0">
            <a:normAutofit lnSpcReduction="1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2886035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dirty="0" smtClean="0">
              <a:solidFill>
                <a:schemeClr val="bg1"/>
              </a:solidFill>
            </a:endParaRPr>
          </a:p>
        </p:txBody>
      </p:sp>
      <p:pic>
        <p:nvPicPr>
          <p:cNvPr id="8" name="Picture 2" descr="http://upload.wikimedia.org/wikipedia/commons/thumb/0/05/Sna_large.png/300px-Sna_lar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2319"/>
            <a:ext cx="3203848" cy="375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4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Network Properties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39552" y="2204864"/>
            <a:ext cx="74888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GB" dirty="0" smtClean="0"/>
              <a:t>How many ties do individuals have?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GB" dirty="0" smtClean="0"/>
              <a:t>What is the average number of individuals that any individual in the network interacts with?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GB" dirty="0" smtClean="0"/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GB" dirty="0" smtClean="0"/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GB" dirty="0" smtClean="0"/>
              <a:t>Of the individuals that I interact with, what fraction of those also interact with each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GB" dirty="0" smtClean="0"/>
              <a:t>The friends of my friends are my friends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GB" dirty="0" smtClean="0"/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GB" dirty="0" smtClean="0"/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GB" dirty="0" smtClean="0"/>
              <a:t>How many interactions does it take to get from one person in the network to any other person in the network? 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GB" dirty="0" smtClean="0"/>
              <a:t>What is the longest amount of time it takes to get from any one person in the network to any other person other?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GB" dirty="0" smtClean="0">
              <a:cs typeface="Courier New" pitchFamily="49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00808"/>
            <a:ext cx="4834880" cy="432048"/>
          </a:xfrm>
        </p:spPr>
        <p:txBody>
          <a:bodyPr>
            <a:normAutofit/>
          </a:bodyPr>
          <a:lstStyle/>
          <a:p>
            <a:r>
              <a:rPr lang="en-GB" dirty="0" smtClean="0"/>
              <a:t>Number of neighbours (degree)</a:t>
            </a:r>
            <a:endParaRPr lang="en-GB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67544" y="3212976"/>
            <a:ext cx="483488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000" b="1" noProof="0" dirty="0" smtClean="0"/>
              <a:t>Clustering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67544" y="4581128"/>
            <a:ext cx="483488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000" b="1" noProof="0" dirty="0" smtClean="0"/>
              <a:t>Shortest paths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75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Nwcommands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003232" cy="4373563"/>
          </a:xfrm>
        </p:spPr>
        <p:txBody>
          <a:bodyPr>
            <a:normAutofit fontScale="92500" lnSpcReduction="10000"/>
          </a:bodyPr>
          <a:lstStyle/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GB" b="0" dirty="0" err="1" smtClean="0">
                <a:latin typeface="Courier New" pitchFamily="49" charset="0"/>
                <a:cs typeface="Courier New" pitchFamily="49" charset="0"/>
              </a:rPr>
              <a:t>nwimport</a:t>
            </a:r>
            <a:r>
              <a:rPr lang="en-GB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GB" b="0" dirty="0" smtClean="0"/>
              <a:t>imports network data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nwgraph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US" b="0" dirty="0" smtClean="0"/>
              <a:t>simple graph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nwsym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US" b="0" dirty="0" smtClean="0"/>
              <a:t>make network symmetric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nwtoedge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nwtoadj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nwfilledge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US" b="0" dirty="0" smtClean="0"/>
              <a:t>transform format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nwtomata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nwtostata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US" b="0" dirty="0" smtClean="0"/>
              <a:t>communicate with Mata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b="0" dirty="0" err="1">
                <a:latin typeface="Courier New" pitchFamily="49" charset="0"/>
                <a:cs typeface="Courier New" pitchFamily="49" charset="0"/>
              </a:rPr>
              <a:t>nwneighbor</a:t>
            </a:r>
            <a:r>
              <a:rPr lang="en-US" b="0" dirty="0">
                <a:latin typeface="Courier New" pitchFamily="49" charset="0"/>
                <a:cs typeface="Courier New" pitchFamily="49" charset="0"/>
              </a:rPr>
              <a:t>:  </a:t>
            </a:r>
            <a:r>
              <a:rPr lang="en-US" b="0" dirty="0"/>
              <a:t>get selection of network neighbors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b="0" dirty="0" err="1">
                <a:latin typeface="Courier New" pitchFamily="49" charset="0"/>
                <a:cs typeface="Courier New" pitchFamily="49" charset="0"/>
              </a:rPr>
              <a:t>nwcontext</a:t>
            </a:r>
            <a:r>
              <a:rPr lang="en-US" b="0" dirty="0">
                <a:latin typeface="Courier New" pitchFamily="49" charset="0"/>
                <a:cs typeface="Courier New" pitchFamily="49" charset="0"/>
              </a:rPr>
              <a:t>: </a:t>
            </a:r>
            <a:r>
              <a:rPr lang="en-US" b="0" dirty="0"/>
              <a:t>retrieve attribute information from neighbors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b="0" dirty="0" smtClean="0">
              <a:latin typeface="Courier New" pitchFamily="49" charset="0"/>
              <a:cs typeface="Courier New" pitchFamily="49" charset="0"/>
            </a:endParaRP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nwdensity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US" b="0" dirty="0" smtClean="0"/>
              <a:t>density of the network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nwdegree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US" b="0" dirty="0" smtClean="0"/>
              <a:t>degree of nodes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nwcluster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US" b="0" dirty="0" smtClean="0"/>
              <a:t>local and global clustering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nwcloseness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US" b="0" dirty="0" smtClean="0"/>
              <a:t>local and global closeness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nwcomponents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US" b="0" dirty="0" smtClean="0"/>
              <a:t>connected components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nwgeodesic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US" b="0" dirty="0" smtClean="0"/>
              <a:t>shortest paths between nodes</a:t>
            </a:r>
          </a:p>
          <a:p>
            <a:pPr marL="118872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 smtClean="0"/>
              <a:t>….</a:t>
            </a:r>
          </a:p>
          <a:p>
            <a:pPr marL="118872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 smtClean="0"/>
              <a:t>A lot of these commands draw on our 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nwcommands.mlib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0" dirty="0" smtClean="0"/>
              <a:t>library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6453336"/>
            <a:ext cx="61206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72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Not available through </a:t>
            </a:r>
            <a:r>
              <a:rPr lang="en-GB" sz="1400" dirty="0" err="1"/>
              <a:t>Stata</a:t>
            </a:r>
            <a:r>
              <a:rPr lang="en-GB" sz="1400" dirty="0"/>
              <a:t> </a:t>
            </a:r>
            <a:r>
              <a:rPr lang="en-GB" sz="1400" i="1" dirty="0" err="1">
                <a:latin typeface="Courier New" pitchFamily="49" charset="0"/>
                <a:cs typeface="Courier New" pitchFamily="49" charset="0"/>
              </a:rPr>
              <a:t>findit</a:t>
            </a:r>
            <a:r>
              <a:rPr lang="en-GB" sz="1400" dirty="0"/>
              <a:t> </a:t>
            </a:r>
            <a:r>
              <a:rPr lang="en-GB" sz="1400" dirty="0" smtClean="0"/>
              <a:t>yet.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946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147248" cy="1371600"/>
          </a:xfrm>
        </p:spPr>
        <p:txBody>
          <a:bodyPr/>
          <a:lstStyle/>
          <a:p>
            <a:r>
              <a:rPr lang="en-US" dirty="0" smtClean="0"/>
              <a:t>Simple Agent-Based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9083352" cy="4373563"/>
          </a:xfrm>
        </p:spPr>
        <p:txBody>
          <a:bodyPr>
            <a:noAutofit/>
          </a:bodyPr>
          <a:lstStyle/>
          <a:p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nwlattice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, r(10) c(10)</a:t>
            </a:r>
          </a:p>
          <a:p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nwsym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unweighted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nwdegree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800" dirty="0">
                <a:latin typeface="Courier New" pitchFamily="49" charset="0"/>
                <a:cs typeface="Courier New" pitchFamily="49" charset="0"/>
              </a:rPr>
              <a:t>gen threshold=uniform() *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outdegree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800" dirty="0">
                <a:latin typeface="Courier New" pitchFamily="49" charset="0"/>
                <a:cs typeface="Courier New" pitchFamily="49" charset="0"/>
              </a:rPr>
              <a:t>gen 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act = </a:t>
            </a:r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(uniform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()+.1)</a:t>
            </a:r>
          </a:p>
          <a:p>
            <a:endParaRPr lang="en-US" sz="18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800" dirty="0" err="1" smtClean="0">
                <a:latin typeface="Courier New" pitchFamily="49" charset="0"/>
                <a:cs typeface="Courier New" pitchFamily="49" charset="0"/>
              </a:rPr>
              <a:t>forvalues</a:t>
            </a:r>
            <a:r>
              <a:rPr lang="en-US" sz="18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t=1/50 { </a:t>
            </a:r>
          </a:p>
          <a:p>
            <a:r>
              <a:rPr lang="en-US" sz="1800" dirty="0">
                <a:latin typeface="Courier New" pitchFamily="49" charset="0"/>
                <a:cs typeface="Courier New" pitchFamily="49" charset="0"/>
              </a:rPr>
              <a:t>	gen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act_time`t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' = act</a:t>
            </a:r>
          </a:p>
          <a:p>
            <a:r>
              <a:rPr lang="en-US" sz="18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nwcontext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act, gen(pressure)</a:t>
            </a:r>
          </a:p>
          <a:p>
            <a:r>
              <a:rPr lang="en-US" sz="1800" dirty="0">
                <a:latin typeface="Courier New" pitchFamily="49" charset="0"/>
                <a:cs typeface="Courier New" pitchFamily="49" charset="0"/>
              </a:rPr>
              <a:t>	replace act = 1 if pressure &gt;= threshold &amp; act == 0</a:t>
            </a:r>
          </a:p>
          <a:p>
            <a:r>
              <a:rPr lang="en-US" sz="1800" dirty="0">
                <a:latin typeface="Courier New" pitchFamily="49" charset="0"/>
                <a:cs typeface="Courier New" pitchFamily="49" charset="0"/>
              </a:rPr>
              <a:t>	drop pressure</a:t>
            </a:r>
          </a:p>
          <a:p>
            <a:r>
              <a:rPr lang="en-US" sz="1800" dirty="0"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3438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6512" y="3284984"/>
            <a:ext cx="6287344" cy="3660441"/>
            <a:chOff x="7164288" y="476672"/>
            <a:chExt cx="12192000" cy="7098084"/>
          </a:xfrm>
        </p:grpSpPr>
        <p:pic>
          <p:nvPicPr>
            <p:cNvPr id="9" name="Picture 2" descr="Man standing on chair on cliff top looking through a telescope providing brand image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476672"/>
              <a:ext cx="7620000" cy="7098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1583888" y="476672"/>
              <a:ext cx="7772400" cy="7098084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64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0" y="-675456"/>
            <a:ext cx="9144000" cy="4005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1472" y="1107576"/>
            <a:ext cx="8077200" cy="167335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all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Outlook</a:t>
            </a:r>
            <a:endParaRPr kumimoji="0" lang="en-US" sz="4500" b="1" i="0" u="none" strike="noStrike" kern="1200" cap="all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95328" y="1844824"/>
            <a:ext cx="8077200" cy="542358"/>
          </a:xfrm>
          <a:prstGeom prst="rect">
            <a:avLst/>
          </a:prstGeom>
        </p:spPr>
        <p:txBody>
          <a:bodyPr vert="horz" lIns="54864" tIns="91440" rtlCol="0">
            <a:normAutofit lnSpcReduction="1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2886035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1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Social Networks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62467" y="2239433"/>
            <a:ext cx="702733" cy="48937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ETH Light" pitchFamily="2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611533" y="2239433"/>
            <a:ext cx="448734" cy="48937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ETH Light" pitchFamily="2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1520" y="1792285"/>
                <a:ext cx="18866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𝑁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</a:rPr>
                        <m:t>𝐺</m:t>
                      </m:r>
                      <m:d>
                        <m:d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/>
                            </a:rPr>
                            <m:t>𝑉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GB" b="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792285"/>
                <a:ext cx="1886606" cy="461665"/>
              </a:xfrm>
              <a:prstGeom prst="rect">
                <a:avLst/>
              </a:prstGeom>
              <a:blipFill rotWithShape="1">
                <a:blip r:embed="rId2"/>
                <a:stretch>
                  <a:fillRect t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58769" y="1806525"/>
                <a:ext cx="3460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𝑉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4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b="0" dirty="0" smtClean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769" y="1806525"/>
                <a:ext cx="3460499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76154" y="2247255"/>
                <a:ext cx="28349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𝐸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GB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i="1" smtClean="0">
                              <a:latin typeface="Cambria Math"/>
                            </a:rPr>
                            <m:t> 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b="0" dirty="0" smtClean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154" y="2247255"/>
                <a:ext cx="2834943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6667"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77308" y="2997796"/>
            <a:ext cx="7358592" cy="345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ts val="8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28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ts val="4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8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ts val="40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ts val="400"/>
              </a:spcBef>
              <a:spcAft>
                <a:spcPct val="0"/>
              </a:spcAft>
              <a:buFont typeface="Times" pitchFamily="28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Char char="º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Char char="º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Char char="º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Char char="º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Char char="º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dirty="0" smtClean="0"/>
              <a:t>directed/undirected tie</a:t>
            </a:r>
          </a:p>
          <a:p>
            <a:r>
              <a:rPr lang="en-GB" sz="1800" dirty="0"/>
              <a:t>w</a:t>
            </a:r>
            <a:r>
              <a:rPr lang="en-GB" sz="1800" dirty="0" smtClean="0"/>
              <a:t>eighted/</a:t>
            </a:r>
            <a:r>
              <a:rPr lang="en-GB" sz="1800" dirty="0" err="1" smtClean="0"/>
              <a:t>unweighted</a:t>
            </a:r>
            <a:r>
              <a:rPr lang="en-GB" sz="1800" dirty="0" smtClean="0"/>
              <a:t> tie</a:t>
            </a:r>
          </a:p>
          <a:p>
            <a:r>
              <a:rPr lang="en-GB" sz="1800" dirty="0"/>
              <a:t>s</a:t>
            </a:r>
            <a:r>
              <a:rPr lang="en-GB" sz="1800" dirty="0" smtClean="0"/>
              <a:t>imple/multiple ties</a:t>
            </a:r>
          </a:p>
          <a:p>
            <a:endParaRPr lang="en-GB" sz="1800" dirty="0"/>
          </a:p>
          <a:p>
            <a:r>
              <a:rPr lang="en-GB" sz="1800" dirty="0" smtClean="0"/>
              <a:t>symmetric network</a:t>
            </a:r>
          </a:p>
          <a:p>
            <a:r>
              <a:rPr lang="en-GB" sz="1800" dirty="0" smtClean="0"/>
              <a:t>multiplex network</a:t>
            </a:r>
          </a:p>
          <a:p>
            <a:r>
              <a:rPr lang="en-GB" sz="1800" dirty="0" smtClean="0"/>
              <a:t>one-mode/two-mode network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/>
              <a:t>s</a:t>
            </a:r>
            <a:r>
              <a:rPr lang="en-GB" sz="1800" dirty="0" smtClean="0"/>
              <a:t>ee e.g. Wasserman &amp; Faust (2001)</a:t>
            </a:r>
          </a:p>
          <a:p>
            <a:endParaRPr lang="en-GB" sz="1800" dirty="0" smtClean="0"/>
          </a:p>
        </p:txBody>
      </p:sp>
    </p:spTree>
    <p:extLst>
      <p:ext uri="{BB962C8B-B14F-4D97-AF65-F5344CB8AC3E}">
        <p14:creationId xmlns:p14="http://schemas.microsoft.com/office/powerpoint/2010/main" val="320378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Basically, </a:t>
            </a:r>
            <a:r>
              <a:rPr lang="en-US" b="0" dirty="0" smtClean="0"/>
              <a:t>keep programming </a:t>
            </a:r>
            <a:r>
              <a:rPr lang="en-US" b="0" dirty="0" err="1" smtClean="0"/>
              <a:t>Ucinet</a:t>
            </a:r>
            <a:r>
              <a:rPr lang="en-US" b="0" dirty="0" smtClean="0"/>
              <a:t> </a:t>
            </a:r>
            <a:r>
              <a:rPr lang="en-US" b="0" dirty="0" smtClean="0"/>
              <a:t>functions </a:t>
            </a:r>
            <a:r>
              <a:rPr lang="en-US" b="0" dirty="0" smtClean="0"/>
              <a:t>in </a:t>
            </a:r>
            <a:r>
              <a:rPr lang="en-US" b="0" dirty="0" err="1" smtClean="0"/>
              <a:t>Stata</a:t>
            </a:r>
            <a:r>
              <a:rPr lang="en-US" b="0" dirty="0" smtClean="0"/>
              <a:t>…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Add functionality to 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nwsvggraph</a:t>
            </a:r>
            <a:r>
              <a:rPr lang="en-US" b="0" dirty="0" smtClean="0"/>
              <a:t>…</a:t>
            </a:r>
            <a:endParaRPr lang="en-US" b="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Add capabilities for network </a:t>
            </a:r>
            <a:r>
              <a:rPr lang="en-US" b="0" dirty="0" smtClean="0"/>
              <a:t>modeling:</a:t>
            </a:r>
            <a:endParaRPr lang="en-US" b="0" dirty="0" smtClean="0"/>
          </a:p>
          <a:p>
            <a:pPr marL="800100" lvl="1" indent="-342900"/>
            <a:r>
              <a:rPr lang="en-US" dirty="0" smtClean="0"/>
              <a:t>p1, p2 models…</a:t>
            </a:r>
          </a:p>
          <a:p>
            <a:pPr marL="800100" lvl="1" indent="-342900"/>
            <a:r>
              <a:rPr lang="en-US" dirty="0" smtClean="0"/>
              <a:t>Permutation tests…</a:t>
            </a:r>
          </a:p>
          <a:p>
            <a:pPr marL="800100" lvl="1" indent="-342900"/>
            <a:r>
              <a:rPr lang="en-US" dirty="0" smtClean="0"/>
              <a:t>Piggyback on </a:t>
            </a:r>
            <a:r>
              <a:rPr lang="en-US" dirty="0" smtClean="0"/>
              <a:t>existing libraries in R (</a:t>
            </a:r>
            <a:r>
              <a:rPr lang="en-US" dirty="0" err="1" smtClean="0"/>
              <a:t>ergm</a:t>
            </a:r>
            <a:r>
              <a:rPr lang="en-US" dirty="0" smtClean="0"/>
              <a:t>, </a:t>
            </a:r>
            <a:r>
              <a:rPr lang="en-US" dirty="0" err="1" smtClean="0"/>
              <a:t>RSiena</a:t>
            </a:r>
            <a:r>
              <a:rPr lang="en-US" dirty="0" smtClean="0"/>
              <a:t>)…</a:t>
            </a:r>
          </a:p>
          <a:p>
            <a:pPr marL="800100" lvl="1" indent="-342900"/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b="0" dirty="0" smtClean="0"/>
              <a:t>Make it all available as </a:t>
            </a: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</a:t>
            </a:r>
            <a:r>
              <a:rPr lang="en-US" b="0" dirty="0" smtClean="0"/>
              <a:t>-package</a:t>
            </a:r>
            <a:endParaRPr lang="en-US" b="0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20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Adjacency Matrix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en-GB" b="0" dirty="0" smtClean="0"/>
              <a:t>A convenient representation of graphs and digraphs (we often just say “graphs" when we also refer to digraphs) is the adjacency matrix:</a:t>
            </a:r>
          </a:p>
          <a:p>
            <a:endParaRPr lang="en-GB" i="1" dirty="0" smtClean="0"/>
          </a:p>
          <a:p>
            <a:r>
              <a:rPr lang="en-GB" i="1" dirty="0" smtClean="0"/>
              <a:t>j</a:t>
            </a:r>
            <a:r>
              <a:rPr lang="en-GB" b="0" dirty="0" smtClean="0"/>
              <a:t> is adjacent to</a:t>
            </a:r>
            <a:r>
              <a:rPr lang="en-GB" i="1" dirty="0" smtClean="0"/>
              <a:t> </a:t>
            </a:r>
            <a:r>
              <a:rPr lang="en-GB" i="1" dirty="0" err="1" smtClean="0"/>
              <a:t>i</a:t>
            </a:r>
            <a:r>
              <a:rPr lang="en-GB" i="1" dirty="0" smtClean="0"/>
              <a:t> </a:t>
            </a:r>
            <a:r>
              <a:rPr lang="en-GB" b="0" dirty="0" smtClean="0"/>
              <a:t>if there is a tie from</a:t>
            </a:r>
            <a:r>
              <a:rPr lang="en-GB" i="1" dirty="0" smtClean="0"/>
              <a:t> </a:t>
            </a:r>
            <a:r>
              <a:rPr lang="en-GB" i="1" dirty="0" err="1" smtClean="0"/>
              <a:t>i</a:t>
            </a:r>
            <a:r>
              <a:rPr lang="en-GB" i="1" dirty="0" smtClean="0"/>
              <a:t> </a:t>
            </a:r>
            <a:r>
              <a:rPr lang="en-GB" b="0" dirty="0" smtClean="0"/>
              <a:t>to </a:t>
            </a:r>
            <a:r>
              <a:rPr lang="en-GB" i="1" dirty="0" smtClean="0"/>
              <a:t>j</a:t>
            </a:r>
            <a:r>
              <a:rPr lang="en-GB" b="0" dirty="0" smtClean="0"/>
              <a:t>;</a:t>
            </a:r>
          </a:p>
          <a:p>
            <a:r>
              <a:rPr lang="en-GB" b="0" dirty="0" smtClean="0"/>
              <a:t>the adjacency matrix is the matrix (</a:t>
            </a:r>
            <a:r>
              <a:rPr lang="en-GB" i="1" dirty="0" err="1" smtClean="0"/>
              <a:t>y</a:t>
            </a:r>
            <a:r>
              <a:rPr lang="en-GB" sz="1800" i="1" baseline="-25000" dirty="0" err="1" smtClean="0"/>
              <a:t>ij</a:t>
            </a:r>
            <a:r>
              <a:rPr lang="en-GB" b="0" dirty="0" smtClean="0"/>
              <a:t> ) with</a:t>
            </a:r>
          </a:p>
          <a:p>
            <a:endParaRPr lang="en-GB" i="1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b="0" dirty="0" smtClean="0"/>
              <a:t>The diagonal of the adjacency matrix will be structurally zero</a:t>
            </a:r>
          </a:p>
          <a:p>
            <a:r>
              <a:rPr lang="en-GB" b="0" dirty="0" smtClean="0"/>
              <a:t>when there are no self-ties.</a:t>
            </a:r>
          </a:p>
          <a:p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187624" y="4013766"/>
          <a:ext cx="1224136" cy="1071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Equation" r:id="rId3" imgW="507960" imgH="457200" progId="Equation.3">
                  <p:embed/>
                </p:oleObj>
              </mc:Choice>
              <mc:Fallback>
                <p:oleObj name="Equation" r:id="rId3" imgW="50796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4013766"/>
                        <a:ext cx="1224136" cy="10714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11760" y="408577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, if there is a tie from </a:t>
            </a:r>
            <a:r>
              <a:rPr lang="en-GB" i="1" dirty="0" err="1" smtClean="0"/>
              <a:t>i</a:t>
            </a:r>
            <a:r>
              <a:rPr lang="en-GB" dirty="0" smtClean="0"/>
              <a:t> to</a:t>
            </a:r>
            <a:r>
              <a:rPr lang="en-GB" i="1" dirty="0" smtClean="0"/>
              <a:t> j</a:t>
            </a:r>
            <a:endParaRPr lang="en-GB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411760" y="458983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, if there is no tie from </a:t>
            </a:r>
            <a:r>
              <a:rPr lang="en-GB" i="1" dirty="0" err="1" smtClean="0"/>
              <a:t>i</a:t>
            </a:r>
            <a:r>
              <a:rPr lang="en-GB" dirty="0" smtClean="0"/>
              <a:t> to j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68275" y="1357313"/>
            <a:ext cx="8582025" cy="3500437"/>
          </a:xfrm>
        </p:spPr>
      </p:pic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1988" name="Object 3"/>
          <p:cNvGraphicFramePr>
            <a:graphicFrameLocks noChangeAspect="1"/>
          </p:cNvGraphicFramePr>
          <p:nvPr/>
        </p:nvGraphicFramePr>
        <p:xfrm>
          <a:off x="5072063" y="2000250"/>
          <a:ext cx="3370262" cy="350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1" name="Equation" r:id="rId4" imgW="1981200" imgH="2057400" progId="Equation.3">
                  <p:embed/>
                </p:oleObj>
              </mc:Choice>
              <mc:Fallback>
                <p:oleObj name="Equation" r:id="rId4" imgW="1981200" imgH="2057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2000250"/>
                        <a:ext cx="3370262" cy="350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785813" y="4857750"/>
            <a:ext cx="3071812" cy="1708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>
                <a:latin typeface="Calibri" pitchFamily="34" charset="0"/>
              </a:rPr>
              <a:t>Note:</a:t>
            </a:r>
          </a:p>
          <a:p>
            <a:pPr>
              <a:spcAft>
                <a:spcPts val="1000"/>
              </a:spcAft>
            </a:pPr>
            <a:r>
              <a:rPr lang="en-US" sz="1600">
                <a:latin typeface="Calibri" pitchFamily="34" charset="0"/>
              </a:rPr>
              <a:t>Directed vs. undirected paths.</a:t>
            </a:r>
          </a:p>
          <a:p>
            <a:pPr>
              <a:spcAft>
                <a:spcPts val="1000"/>
              </a:spcAft>
            </a:pPr>
            <a:r>
              <a:rPr lang="en-US" sz="1600">
                <a:latin typeface="Calibri" pitchFamily="34" charset="0"/>
              </a:rPr>
              <a:t>Weighted vs.  unweighted paths.</a:t>
            </a:r>
          </a:p>
          <a:p>
            <a:pPr>
              <a:spcAft>
                <a:spcPts val="1000"/>
              </a:spcAft>
            </a:pPr>
            <a:r>
              <a:rPr lang="en-US" sz="1600">
                <a:latin typeface="Calibri" pitchFamily="34" charset="0"/>
              </a:rPr>
              <a:t>Network change as changes in the cells of the adjacency matrix.</a:t>
            </a:r>
            <a:endParaRPr lang="en-US" sz="280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Storing Networks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04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gigabitware.com/images/slide/programm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1"/>
            <a:ext cx="9144000" cy="58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5529943"/>
            <a:ext cx="9244263" cy="213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32656" y="5410200"/>
            <a:ext cx="8867328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sz="48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-package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7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6632"/>
            <a:ext cx="8045524" cy="659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46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2" name="Picture 6" descr="http://www.dvdbeaver.com/film2/DVDReviews42/matrix%20blu-ray/large/large%20matrix%20blu-ray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2777570"/>
            <a:ext cx="10375121" cy="583600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-531440"/>
            <a:ext cx="9144000" cy="40050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1472" y="1107576"/>
            <a:ext cx="8572528" cy="167335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500" b="1" cap="all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500" b="1" cap="all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Generating Contexts</a:t>
            </a:r>
            <a:endParaRPr kumimoji="0" lang="en-US" sz="4500" b="1" i="0" u="none" strike="noStrike" kern="1200" cap="all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2886035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7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Nwcommands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43192" cy="4373563"/>
          </a:xfrm>
        </p:spPr>
        <p:txBody>
          <a:bodyPr>
            <a:normAutofit/>
          </a:bodyPr>
          <a:lstStyle/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GB" b="0" dirty="0" err="1">
                <a:latin typeface="Courier New" pitchFamily="49" charset="0"/>
                <a:cs typeface="Courier New" pitchFamily="49" charset="0"/>
              </a:rPr>
              <a:t>n</a:t>
            </a:r>
            <a:r>
              <a:rPr lang="en-GB" b="0" dirty="0" err="1" smtClean="0">
                <a:latin typeface="Courier New" pitchFamily="49" charset="0"/>
                <a:cs typeface="Courier New" pitchFamily="49" charset="0"/>
              </a:rPr>
              <a:t>wimport</a:t>
            </a:r>
            <a:r>
              <a:rPr lang="en-GB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GB" b="0" dirty="0" smtClean="0">
                <a:cs typeface="Courier New" pitchFamily="49" charset="0"/>
              </a:rPr>
              <a:t>import either </a:t>
            </a:r>
            <a:r>
              <a:rPr lang="en-GB" b="0" dirty="0" err="1" smtClean="0">
                <a:cs typeface="Courier New" pitchFamily="49" charset="0"/>
              </a:rPr>
              <a:t>Ucinet</a:t>
            </a:r>
            <a:r>
              <a:rPr lang="en-GB" b="0" dirty="0" smtClean="0">
                <a:cs typeface="Courier New" pitchFamily="49" charset="0"/>
              </a:rPr>
              <a:t>, </a:t>
            </a:r>
            <a:r>
              <a:rPr lang="en-GB" b="0" dirty="0" err="1" smtClean="0">
                <a:cs typeface="Courier New" pitchFamily="49" charset="0"/>
              </a:rPr>
              <a:t>Pajek</a:t>
            </a:r>
            <a:r>
              <a:rPr lang="en-GB" b="0" dirty="0" smtClean="0">
                <a:cs typeface="Courier New" pitchFamily="49" charset="0"/>
              </a:rPr>
              <a:t>, matrix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GB" b="0" dirty="0">
              <a:latin typeface="Courier New" pitchFamily="49" charset="0"/>
              <a:cs typeface="Courier New" pitchFamily="49" charset="0"/>
            </a:endParaRP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GB" b="0" dirty="0" err="1" smtClean="0">
                <a:latin typeface="Courier New" pitchFamily="49" charset="0"/>
                <a:cs typeface="Courier New" pitchFamily="49" charset="0"/>
              </a:rPr>
              <a:t>nwrandom</a:t>
            </a:r>
            <a:r>
              <a:rPr lang="en-GB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GB" b="0" dirty="0" smtClean="0"/>
              <a:t>create </a:t>
            </a:r>
            <a:r>
              <a:rPr lang="en-GB" b="0" dirty="0" err="1" smtClean="0"/>
              <a:t>Erdos-Renyi</a:t>
            </a:r>
            <a:r>
              <a:rPr lang="en-GB" b="0" dirty="0" smtClean="0"/>
              <a:t> network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nwlattice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US" b="0" dirty="0" smtClean="0"/>
              <a:t>create regular lattice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nwsmall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US" b="0" dirty="0" smtClean="0"/>
              <a:t>create small-world network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nwpref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US" b="0" dirty="0" smtClean="0"/>
              <a:t>create preferential attachment network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b="0" dirty="0" err="1" smtClean="0">
                <a:latin typeface="Courier New" pitchFamily="49" charset="0"/>
                <a:cs typeface="Courier New" pitchFamily="49" charset="0"/>
              </a:rPr>
              <a:t>nwcommun</a:t>
            </a:r>
            <a:r>
              <a:rPr lang="en-US" b="0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en-US" b="0" dirty="0" smtClean="0"/>
              <a:t>create community network</a:t>
            </a:r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b="0" dirty="0" smtClean="0"/>
          </a:p>
          <a:p>
            <a:pPr marL="438912" indent="-320040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38383</TotalTime>
  <Words>848</Words>
  <Application>Microsoft Office PowerPoint</Application>
  <PresentationFormat>On-screen Show (4:3)</PresentationFormat>
  <Paragraphs>175</Paragraphs>
  <Slides>30</Slides>
  <Notes>5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Essential</vt:lpstr>
      <vt:lpstr>Equation</vt:lpstr>
      <vt:lpstr>PowerPoint Presentation</vt:lpstr>
      <vt:lpstr>Why Network aNalysis with Stata?</vt:lpstr>
      <vt:lpstr>Social Networks</vt:lpstr>
      <vt:lpstr>Adjacency Matrix</vt:lpstr>
      <vt:lpstr>Storing Networks</vt:lpstr>
      <vt:lpstr>PowerPoint Presentation</vt:lpstr>
      <vt:lpstr>PowerPoint Presentation</vt:lpstr>
      <vt:lpstr>PowerPoint Presentation</vt:lpstr>
      <vt:lpstr>Nwcommands</vt:lpstr>
      <vt:lpstr>Random Network</vt:lpstr>
      <vt:lpstr>Lattice Network</vt:lpstr>
      <vt:lpstr>Small World Network</vt:lpstr>
      <vt:lpstr>Preferential attachment Network</vt:lpstr>
      <vt:lpstr>Community Network</vt:lpstr>
      <vt:lpstr>PowerPoint Presentation</vt:lpstr>
      <vt:lpstr>PowerPoint Presentation</vt:lpstr>
      <vt:lpstr>nwsvggraph</vt:lpstr>
      <vt:lpstr>nwsvggraph</vt:lpstr>
      <vt:lpstr>Network Dynamics</vt:lpstr>
      <vt:lpstr>SVG – scalable vector Graphics (W3C)</vt:lpstr>
      <vt:lpstr>Process Vector Graphics</vt:lpstr>
      <vt:lpstr>nwsvgGraph</vt:lpstr>
      <vt:lpstr>Nwsvggraph animation</vt:lpstr>
      <vt:lpstr>Nwsvggraph animation</vt:lpstr>
      <vt:lpstr>PowerPoint Presentation</vt:lpstr>
      <vt:lpstr>Network Properties</vt:lpstr>
      <vt:lpstr>Nwcommands</vt:lpstr>
      <vt:lpstr>Simple Agent-Based Model</vt:lpstr>
      <vt:lpstr>PowerPoint Presentation</vt:lpstr>
      <vt:lpstr>Outlook ?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Emergence of Homophily</dc:title>
  <dc:creator>Thomas</dc:creator>
  <cp:lastModifiedBy>Thomas Grund</cp:lastModifiedBy>
  <cp:revision>490</cp:revision>
  <dcterms:created xsi:type="dcterms:W3CDTF">2010-01-18T15:40:04Z</dcterms:created>
  <dcterms:modified xsi:type="dcterms:W3CDTF">2013-09-27T05:45:45Z</dcterms:modified>
</cp:coreProperties>
</file>