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44" r:id="rId2"/>
    <p:sldId id="346" r:id="rId3"/>
    <p:sldId id="343" r:id="rId4"/>
    <p:sldId id="369" r:id="rId5"/>
    <p:sldId id="372" r:id="rId6"/>
    <p:sldId id="392" r:id="rId7"/>
    <p:sldId id="368" r:id="rId8"/>
    <p:sldId id="370" r:id="rId9"/>
    <p:sldId id="371" r:id="rId10"/>
    <p:sldId id="373" r:id="rId11"/>
    <p:sldId id="374" r:id="rId12"/>
    <p:sldId id="376" r:id="rId13"/>
    <p:sldId id="391" r:id="rId14"/>
    <p:sldId id="393" r:id="rId15"/>
    <p:sldId id="395" r:id="rId16"/>
    <p:sldId id="380" r:id="rId17"/>
    <p:sldId id="385" r:id="rId18"/>
    <p:sldId id="386" r:id="rId19"/>
    <p:sldId id="379" r:id="rId20"/>
    <p:sldId id="387" r:id="rId21"/>
    <p:sldId id="394" r:id="rId22"/>
    <p:sldId id="388" r:id="rId23"/>
    <p:sldId id="390" r:id="rId24"/>
  </p:sldIdLst>
  <p:sldSz cx="9144000" cy="6858000" type="screen4x3"/>
  <p:notesSz cx="6881813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81" autoAdjust="0"/>
    <p:restoredTop sz="94617" autoAdjust="0"/>
  </p:normalViewPr>
  <p:slideViewPr>
    <p:cSldViewPr>
      <p:cViewPr varScale="1">
        <p:scale>
          <a:sx n="87" d="100"/>
          <a:sy n="87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A348-B796-4745-8895-64E1366C700A}" type="datetimeFigureOut">
              <a:rPr lang="es-ES" smtClean="0"/>
              <a:pPr/>
              <a:t>30/04/2009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C2F0-898E-4F56-8109-846744A890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F2A572E-E117-4E60-864F-F361B288A5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A572E-E117-4E60-864F-F361B288A5CC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F8EB2-A80D-47E9-B83E-724FD60083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FB8FA-8A4F-4C1B-9D93-88E9413A71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4388-9107-46A0-A452-25520D17BD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21A0D-C738-40BB-A32F-1232D94E8C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FF53-B561-4395-8C1B-AECB489FC5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F10AA-5D51-4739-BA49-6387EAEFCA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067F-A442-40D0-BAA9-B70BDDE145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26E3-F51A-4BBA-BE33-CB5C9BD649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E82A-BEE9-46F3-A47F-753BBBFDF3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C68B-5DC4-4A9E-A9CB-C0A1CB89E2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7BFD-BF92-4406-9BA3-6E28E6FE0B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551613"/>
            <a:ext cx="11255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864EDA-D689-4FCE-A466-A3747FDE6C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4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Stata</a:t>
            </a: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 </a:t>
            </a:r>
            <a:r>
              <a:rPr kumimoji="0" lang="es-MX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the</a:t>
            </a: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s-MX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measurement</a:t>
            </a: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</a:t>
            </a:r>
            <a:r>
              <a:rPr kumimoji="0" lang="es-MX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analysis</a:t>
            </a: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of </a:t>
            </a:r>
            <a:r>
              <a:rPr kumimoji="0" lang="es-MX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poverty</a:t>
            </a: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</a:t>
            </a:r>
            <a:r>
              <a:rPr kumimoji="0" lang="es-MX" sz="4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s-MX" sz="4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Mexico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714348" y="3760940"/>
            <a:ext cx="7715304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2009 </a:t>
            </a:r>
            <a:r>
              <a:rPr kumimoji="0" lang="es-MX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Mexican</a:t>
            </a: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Stata</a:t>
            </a:r>
            <a:r>
              <a:rPr kumimoji="0" lang="es-MX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Users</a:t>
            </a:r>
            <a:r>
              <a:rPr kumimoji="0" lang="es-MX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Group</a:t>
            </a:r>
            <a:r>
              <a:rPr kumimoji="0" lang="es-MX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Meeting</a:t>
            </a:r>
            <a:endParaRPr kumimoji="0" lang="es-MX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MX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MX" kern="0" dirty="0" err="1" smtClean="0">
                <a:latin typeface="Calibri" pitchFamily="34" charset="0"/>
              </a:rPr>
              <a:t>April</a:t>
            </a:r>
            <a:r>
              <a:rPr lang="es-MX" kern="0" dirty="0" smtClean="0">
                <a:latin typeface="Calibri" pitchFamily="34" charset="0"/>
              </a:rPr>
              <a:t> 2009, </a:t>
            </a:r>
            <a:r>
              <a:rPr lang="es-MX" kern="0" dirty="0" err="1" smtClean="0">
                <a:latin typeface="Calibri" pitchFamily="34" charset="0"/>
              </a:rPr>
              <a:t>Mexico</a:t>
            </a:r>
            <a:r>
              <a:rPr lang="es-MX" kern="0" dirty="0" smtClean="0">
                <a:latin typeface="Calibri" pitchFamily="34" charset="0"/>
              </a:rPr>
              <a:t> </a:t>
            </a:r>
            <a:r>
              <a:rPr lang="es-MX" kern="0" dirty="0" err="1" smtClean="0">
                <a:latin typeface="Calibri" pitchFamily="34" charset="0"/>
              </a:rPr>
              <a:t>city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3) Poverty analysis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Poverty profile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00" y="1620000"/>
            <a:ext cx="7029524" cy="349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3) Poverty analysis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Components of changes in poverty measures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000" y="1620000"/>
            <a:ext cx="6268857" cy="4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3) Poverty analysis</a:t>
            </a:r>
          </a:p>
          <a:p>
            <a:pPr eaLnBrk="0" hangingPunct="0"/>
            <a:r>
              <a:rPr lang="en-US" sz="2000" dirty="0" err="1" smtClean="0">
                <a:solidFill>
                  <a:schemeClr val="bg2"/>
                </a:solidFill>
                <a:latin typeface="Calibri" pitchFamily="34" charset="0"/>
              </a:rPr>
              <a:t>Microsimulation</a:t>
            </a: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 of an intervention (example)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0000"/>
            <a:ext cx="4489986" cy="328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800" y="1620000"/>
            <a:ext cx="4489986" cy="328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4685" y="5049368"/>
            <a:ext cx="4472857" cy="135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91400" y="4929198"/>
            <a:ext cx="4337724" cy="150019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1400" b="1" dirty="0" err="1" smtClean="0">
                <a:solidFill>
                  <a:srgbClr val="002060"/>
                </a:solidFill>
                <a:latin typeface="Calibri" pitchFamily="34" charset="0"/>
              </a:rPr>
              <a:t>Microsimulation</a:t>
            </a:r>
            <a:r>
              <a:rPr lang="es-MX" sz="1400" b="1" dirty="0" smtClean="0">
                <a:solidFill>
                  <a:srgbClr val="002060"/>
                </a:solidFill>
                <a:latin typeface="Calibri" pitchFamily="34" charset="0"/>
              </a:rPr>
              <a:t> :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 smtClean="0">
                <a:latin typeface="Calibri" pitchFamily="34" charset="0"/>
              </a:rPr>
              <a:t>Using the income and expenditure survey of 2006, the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 err="1" smtClean="0">
                <a:latin typeface="Calibri" pitchFamily="34" charset="0"/>
              </a:rPr>
              <a:t>microsimulation</a:t>
            </a:r>
            <a:r>
              <a:rPr lang="en-US" sz="1400" dirty="0" smtClean="0">
                <a:latin typeface="Calibri" pitchFamily="34" charset="0"/>
              </a:rPr>
              <a:t> consists in increasing by $180 pesos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 kern="0" noProof="0" dirty="0" smtClean="0">
                <a:latin typeface="Calibri" pitchFamily="34" charset="0"/>
              </a:rPr>
              <a:t>the households’ income of a public </a:t>
            </a:r>
            <a:r>
              <a:rPr kumimoji="0" lang="en-US" sz="14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programme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net</a:t>
            </a:r>
            <a:endParaRPr kumimoji="0" lang="es-MX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4) Poverty mapping</a:t>
            </a:r>
          </a:p>
          <a:p>
            <a:pPr eaLnBrk="0" hangingPunct="0"/>
            <a:r>
              <a:rPr lang="en-US" sz="2000" dirty="0" err="1" smtClean="0">
                <a:solidFill>
                  <a:schemeClr val="bg2"/>
                </a:solidFill>
                <a:latin typeface="Calibri" pitchFamily="34" charset="0"/>
              </a:rPr>
              <a:t>Stata</a:t>
            </a: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 and the income poverty maps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Poverty mapping</a:t>
            </a:r>
          </a:p>
          <a:p>
            <a:endParaRPr lang="en-US" sz="1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National level indicators often hide important differences between regions or areas. The analysis of poverty interventions consequently requires a focus on poverty information that is more geographically disaggregated.</a:t>
            </a:r>
          </a:p>
          <a:p>
            <a:pPr>
              <a:buNone/>
            </a:pPr>
            <a:endParaRPr lang="en-US" sz="1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b="1" dirty="0" err="1" smtClean="0">
                <a:solidFill>
                  <a:srgbClr val="002060"/>
                </a:solidFill>
                <a:latin typeface="Calibri" pitchFamily="34" charset="0"/>
              </a:rPr>
              <a:t>Stata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 and poverty mapping</a:t>
            </a:r>
          </a:p>
          <a:p>
            <a:endParaRPr lang="en-US" sz="1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1) Social gap index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2) Estimate income poverty and a set of indicators from survey data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3) Generate the same set of indicators from census data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(very hard work!)</a:t>
            </a: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4) Validate poverty measures with other indices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5) Compute changes in poverty</a:t>
            </a:r>
          </a:p>
          <a:p>
            <a:pPr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endParaRPr lang="es-MX" sz="1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57200" y="1296000"/>
            <a:ext cx="4040188" cy="639762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Methodology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57200" y="194400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en-US" sz="1600" noProof="0" dirty="0" smtClean="0">
                <a:latin typeface="Calibri" pitchFamily="34" charset="0"/>
              </a:rPr>
              <a:t>Principal component analysis (PCA) using </a:t>
            </a:r>
          </a:p>
          <a:p>
            <a:pPr>
              <a:buNone/>
            </a:pPr>
            <a:r>
              <a:rPr lang="en-US" sz="1600" noProof="0" dirty="0" smtClean="0">
                <a:latin typeface="Calibri" pitchFamily="34" charset="0"/>
              </a:rPr>
              <a:t>Census data 2005</a:t>
            </a:r>
          </a:p>
          <a:p>
            <a:pPr>
              <a:buNone/>
            </a:pPr>
            <a:endParaRPr lang="en-US" sz="1600" noProof="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noProof="0" dirty="0" smtClean="0">
                <a:latin typeface="Calibri" pitchFamily="34" charset="0"/>
              </a:rPr>
              <a:t>Variables defined in the General 	Law of Social </a:t>
            </a:r>
          </a:p>
          <a:p>
            <a:pPr>
              <a:buNone/>
            </a:pPr>
            <a:r>
              <a:rPr lang="en-US" sz="1600" noProof="0" dirty="0" smtClean="0">
                <a:latin typeface="Calibri" pitchFamily="34" charset="0"/>
              </a:rPr>
              <a:t>Development</a:t>
            </a:r>
          </a:p>
          <a:p>
            <a:pPr>
              <a:buNone/>
            </a:pPr>
            <a:endParaRPr lang="en-US" sz="1600" noProof="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noProof="0" dirty="0" smtClean="0">
                <a:latin typeface="Calibri" pitchFamily="34" charset="0"/>
              </a:rPr>
              <a:t>Index stratification: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Calibri" pitchFamily="34" charset="0"/>
                <a:ea typeface="+mn-ea"/>
                <a:cs typeface="+mn-cs"/>
              </a:rPr>
              <a:t>Very low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Calibri" pitchFamily="34" charset="0"/>
                <a:ea typeface="+mn-ea"/>
                <a:cs typeface="+mn-cs"/>
              </a:rPr>
              <a:t>Low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Calibri" pitchFamily="34" charset="0"/>
                <a:ea typeface="+mn-ea"/>
                <a:cs typeface="+mn-cs"/>
              </a:rPr>
              <a:t>Medium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Calibri" pitchFamily="34" charset="0"/>
                <a:ea typeface="+mn-ea"/>
                <a:cs typeface="+mn-cs"/>
              </a:rPr>
              <a:t>High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Calibri" pitchFamily="34" charset="0"/>
                <a:ea typeface="+mn-ea"/>
                <a:cs typeface="+mn-cs"/>
              </a:rPr>
              <a:t>Very high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Disaggregation levels: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800" noProof="0" dirty="0" smtClean="0">
                <a:latin typeface="Calibri" pitchFamily="34" charset="0"/>
              </a:rPr>
              <a:t>	</a:t>
            </a:r>
            <a:r>
              <a:rPr lang="en-US" sz="1400" dirty="0" smtClean="0">
                <a:latin typeface="Calibri" pitchFamily="34" charset="0"/>
                <a:ea typeface="+mn-ea"/>
                <a:cs typeface="+mn-cs"/>
              </a:rPr>
              <a:t>Entities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Calibri" pitchFamily="34" charset="0"/>
                <a:ea typeface="+mn-ea"/>
                <a:cs typeface="+mn-cs"/>
              </a:rPr>
              <a:t>	Municipalities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Calibri" pitchFamily="34" charset="0"/>
                <a:ea typeface="+mn-ea"/>
                <a:cs typeface="+mn-cs"/>
              </a:rPr>
              <a:t>	Localities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96000"/>
            <a:ext cx="4041775" cy="639762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Components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4645025" y="1944000"/>
            <a:ext cx="4041775" cy="4325959"/>
          </a:xfrm>
        </p:spPr>
        <p:txBody>
          <a:bodyPr/>
          <a:lstStyle/>
          <a:p>
            <a:pPr marL="514350" indent="-457200">
              <a:buClr>
                <a:schemeClr val="hlink"/>
              </a:buClr>
              <a:buNone/>
            </a:pPr>
            <a:r>
              <a:rPr lang="en-US" sz="1400" dirty="0" smtClean="0">
                <a:latin typeface="Calibri" pitchFamily="34" charset="0"/>
              </a:rPr>
              <a:t>1. </a:t>
            </a:r>
            <a:r>
              <a:rPr lang="en-US" sz="1400" noProof="0" dirty="0" smtClean="0">
                <a:latin typeface="Calibri" pitchFamily="34" charset="0"/>
              </a:rPr>
              <a:t>Population over 15 years illiterate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2. Population between 6 and 14 that doesn’t attend to school.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3. Population over 15 years with incomplete basic education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4. Households with people between 15 and 29 years with at least one member with less than 9 years of education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5. Population without health security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6. Dwellings without washing machines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7. Dwellings without refrigerator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8. Dwellings with sand floor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9. Dwellings without toilets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10. Dwellings without </a:t>
            </a:r>
            <a:r>
              <a:rPr lang="en-US" sz="1400" noProof="0" dirty="0" err="1" smtClean="0">
                <a:latin typeface="Calibri" pitchFamily="34" charset="0"/>
              </a:rPr>
              <a:t>tubed</a:t>
            </a:r>
            <a:r>
              <a:rPr lang="en-US" sz="1400" noProof="0" dirty="0" smtClean="0">
                <a:latin typeface="Calibri" pitchFamily="34" charset="0"/>
              </a:rPr>
              <a:t> water of the public network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11. Dwellings without sewage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12. Dwelling without electric energy</a:t>
            </a:r>
          </a:p>
          <a:p>
            <a:pPr marL="514350" indent="-457200">
              <a:buClr>
                <a:schemeClr val="hlink"/>
              </a:buClr>
              <a:buNone/>
            </a:pPr>
            <a:r>
              <a:rPr lang="en-US" sz="1400" noProof="0" dirty="0" smtClean="0">
                <a:latin typeface="Calibri" pitchFamily="34" charset="0"/>
              </a:rPr>
              <a:t>13. Overcrowding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A9B61-04B9-4714-BFF7-B34068EF0823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4) Poverty mapping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Social gap index 2005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2F8951-A55A-42F9-8124-ED945ACF4025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Social gap index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Localities, 2005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831" y="1253516"/>
            <a:ext cx="8064001" cy="52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6597325" y="1547814"/>
            <a:ext cx="1584325" cy="2200276"/>
            <a:chOff x="4069" y="975"/>
            <a:chExt cx="998" cy="1386"/>
          </a:xfrm>
        </p:grpSpPr>
        <p:sp>
          <p:nvSpPr>
            <p:cNvPr id="30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4069" y="975"/>
              <a:ext cx="998" cy="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132" y="1097"/>
              <a:ext cx="8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S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ocial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Gap Degree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610" y="1340"/>
              <a:ext cx="34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Very</a:t>
              </a: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s-E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low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695" y="1955"/>
              <a:ext cx="1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High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4620" y="2160"/>
              <a:ext cx="3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Very</a:t>
              </a:r>
              <a:r>
                <a:rPr kumimoji="0" lang="es-ES" sz="12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s-ES" sz="12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high</a:t>
              </a:r>
              <a:endParaRPr kumimoji="0" lang="es-E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4691" y="1545"/>
              <a:ext cx="16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Low</a:t>
              </a:r>
              <a:endParaRPr kumimoji="0" lang="es-E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4661" y="1750"/>
              <a:ext cx="33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Medium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4072" y="1245"/>
              <a:ext cx="9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4072" y="1245"/>
              <a:ext cx="917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4072" y="2325"/>
              <a:ext cx="993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4072" y="2336"/>
              <a:ext cx="993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69" y="1298"/>
              <a:ext cx="4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69" y="1503"/>
              <a:ext cx="4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75" y="1709"/>
              <a:ext cx="40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75" y="1914"/>
              <a:ext cx="40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69" y="2123"/>
              <a:ext cx="41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Poverty mapping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Income poverty and other indicators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0000"/>
            <a:ext cx="4489986" cy="328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800" y="1620000"/>
            <a:ext cx="4489986" cy="328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471264" y="362544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Y = 2.13 – 2.39 X</a:t>
            </a:r>
          </a:p>
          <a:p>
            <a:r>
              <a:rPr lang="es-ES" sz="1000" dirty="0" err="1" smtClean="0"/>
              <a:t>adj.</a:t>
            </a:r>
            <a:r>
              <a:rPr lang="es-ES" sz="1000" dirty="0" smtClean="0"/>
              <a:t> R</a:t>
            </a:r>
            <a:r>
              <a:rPr lang="es-ES" sz="1000" baseline="30000" dirty="0" smtClean="0"/>
              <a:t>2</a:t>
            </a:r>
            <a:r>
              <a:rPr lang="es-ES" sz="1000" dirty="0" smtClean="0"/>
              <a:t> = .7177</a:t>
            </a:r>
            <a:endParaRPr lang="en-US" sz="1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602538" y="362544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Y = 0.33 + 0.17 X</a:t>
            </a:r>
          </a:p>
          <a:p>
            <a:r>
              <a:rPr lang="es-ES" sz="1000" dirty="0" err="1" smtClean="0"/>
              <a:t>adj.</a:t>
            </a:r>
            <a:r>
              <a:rPr lang="es-ES" sz="1000" dirty="0" smtClean="0"/>
              <a:t> R</a:t>
            </a:r>
            <a:r>
              <a:rPr lang="es-ES" sz="1000" baseline="30000" dirty="0" smtClean="0"/>
              <a:t>2</a:t>
            </a:r>
            <a:r>
              <a:rPr lang="es-ES" sz="1000" dirty="0" smtClean="0"/>
              <a:t> = .8032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2F8951-A55A-42F9-8124-ED945ACF4025}" type="slidenum">
              <a:rPr lang="es-ES" smtClean="0"/>
              <a:pPr/>
              <a:t>17</a:t>
            </a:fld>
            <a:endParaRPr lang="es-ES" smtClean="0"/>
          </a:p>
        </p:txBody>
      </p:sp>
      <p:pic>
        <p:nvPicPr>
          <p:cNvPr id="9" name="8 Imagen" descr="alimentaria municipal 00.jpg"/>
          <p:cNvPicPr>
            <a:picLocks noChangeAspect="1"/>
          </p:cNvPicPr>
          <p:nvPr/>
        </p:nvPicPr>
        <p:blipFill>
          <a:blip r:embed="rId2"/>
          <a:srcRect t="23958"/>
          <a:stretch>
            <a:fillRect/>
          </a:stretch>
        </p:blipFill>
        <p:spPr>
          <a:xfrm>
            <a:off x="560345" y="1285860"/>
            <a:ext cx="8023309" cy="52149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357819"/>
            <a:ext cx="2475086" cy="17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Food poverty map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Municipalities, 2000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C69124-5D42-4067-8C93-AF7B6307ED4A}" type="slidenum">
              <a:rPr lang="es-ES" smtClean="0"/>
              <a:pPr/>
              <a:t>18</a:t>
            </a:fld>
            <a:endParaRPr lang="es-ES" smtClean="0"/>
          </a:p>
        </p:txBody>
      </p:sp>
      <p:pic>
        <p:nvPicPr>
          <p:cNvPr id="9" name="8 Imagen" descr="alimentaria municipal 05.jpg"/>
          <p:cNvPicPr>
            <a:picLocks noChangeAspect="1"/>
          </p:cNvPicPr>
          <p:nvPr/>
        </p:nvPicPr>
        <p:blipFill>
          <a:blip r:embed="rId2"/>
          <a:srcRect t="23958"/>
          <a:stretch>
            <a:fillRect/>
          </a:stretch>
        </p:blipFill>
        <p:spPr>
          <a:xfrm>
            <a:off x="560345" y="1285860"/>
            <a:ext cx="8023309" cy="521495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Food poverty map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Municipalities, 2005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800" y="1357200"/>
            <a:ext cx="2475086" cy="17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888" y="1566863"/>
            <a:ext cx="5102225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Changes in income poverty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Municipalities, 2000 - 2005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252000" y="1188000"/>
            <a:ext cx="4392000" cy="5220000"/>
          </a:xfrm>
        </p:spPr>
        <p:txBody>
          <a:bodyPr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Creation of CONEVAL</a:t>
            </a:r>
          </a:p>
          <a:p>
            <a:pPr marL="342900" lvl="0" indent="-342900" algn="ctr">
              <a:defRPr/>
            </a:pPr>
            <a:endParaRPr lang="en-US" sz="1200" dirty="0" smtClean="0">
              <a:latin typeface="Calibri" pitchFamily="34" charset="0"/>
            </a:endParaRPr>
          </a:p>
          <a:p>
            <a:pPr marL="342900" lvl="0" indent="-342900">
              <a:defRPr/>
            </a:pPr>
            <a:r>
              <a:rPr lang="en-US" sz="1500" dirty="0" smtClean="0">
                <a:latin typeface="Calibri" pitchFamily="34" charset="0"/>
              </a:rPr>
              <a:t>General Law of Social Development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(January 2004)</a:t>
            </a:r>
          </a:p>
          <a:p>
            <a:pPr marL="342900" lvl="0" indent="-342900">
              <a:defRPr/>
            </a:pPr>
            <a:r>
              <a:rPr lang="en-US" sz="1500" dirty="0" smtClean="0">
                <a:latin typeface="Calibri" pitchFamily="34" charset="0"/>
              </a:rPr>
              <a:t>Object of the Law:</a:t>
            </a:r>
          </a:p>
          <a:p>
            <a:pPr marL="342900" indent="-342900" algn="ctr">
              <a:defRPr/>
            </a:pPr>
            <a:r>
              <a:rPr lang="en-US" sz="1200" dirty="0" smtClean="0">
                <a:latin typeface="Calibri" pitchFamily="34" charset="0"/>
              </a:rPr>
              <a:t>	“To guarantee the total exercise of the social rights established in the Political Constitution of Mexico ” </a:t>
            </a:r>
          </a:p>
          <a:p>
            <a:pPr marL="342900" lvl="0" indent="-342900">
              <a:defRPr/>
            </a:pPr>
            <a:endParaRPr lang="en-US" sz="1500" b="1" dirty="0" smtClean="0">
              <a:latin typeface="Calibri" pitchFamily="34" charset="0"/>
            </a:endParaRPr>
          </a:p>
          <a:p>
            <a:pPr marL="342900" lvl="0" indent="-342900">
              <a:defRPr/>
            </a:pPr>
            <a:r>
              <a:rPr lang="en-US" sz="1500" b="1" dirty="0" smtClean="0">
                <a:latin typeface="Calibri" pitchFamily="34" charset="0"/>
              </a:rPr>
              <a:t>Article 81</a:t>
            </a:r>
            <a:r>
              <a:rPr lang="en-US" sz="1500" dirty="0" smtClean="0">
                <a:latin typeface="Calibri" pitchFamily="34" charset="0"/>
              </a:rPr>
              <a:t>: Establishes the creation of the Council</a:t>
            </a:r>
          </a:p>
          <a:p>
            <a:pPr marL="342900" indent="-342900">
              <a:defRPr/>
            </a:pPr>
            <a:endParaRPr lang="en-US" sz="1200" dirty="0" smtClean="0"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Income Poverty Measure in Mexico 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(recent history)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500" dirty="0" smtClean="0">
                <a:latin typeface="Calibri" pitchFamily="34" charset="0"/>
              </a:rPr>
              <a:t>In 2001 the Ministry of Social Development created the National Committee for Poverty Measure (CTMP).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ea typeface="+mn-ea"/>
                <a:cs typeface="+mn-cs"/>
              </a:rPr>
              <a:t> 7 academics and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ea typeface="+mn-ea"/>
                <a:cs typeface="+mn-cs"/>
              </a:rPr>
              <a:t>4 government members: CONAPO, INEGI, Ministry of Social Development, and </a:t>
            </a:r>
            <a:r>
              <a:rPr lang="en-US" dirty="0" err="1" smtClean="0">
                <a:latin typeface="Calibri" pitchFamily="34" charset="0"/>
                <a:ea typeface="+mn-ea"/>
                <a:cs typeface="+mn-cs"/>
              </a:rPr>
              <a:t>Presidencia</a:t>
            </a:r>
            <a:r>
              <a:rPr lang="en-US" dirty="0" smtClean="0">
                <a:latin typeface="Calibri" pitchFamily="34" charset="0"/>
                <a:ea typeface="+mn-ea"/>
                <a:cs typeface="+mn-cs"/>
              </a:rPr>
              <a:t>)</a:t>
            </a:r>
          </a:p>
          <a:p>
            <a:endParaRPr lang="en-US" sz="1500" dirty="0" smtClean="0">
              <a:latin typeface="Calibri" pitchFamily="34" charset="0"/>
            </a:endParaRPr>
          </a:p>
          <a:p>
            <a:r>
              <a:rPr lang="en-US" sz="1500" dirty="0" smtClean="0">
                <a:latin typeface="Calibri" pitchFamily="34" charset="0"/>
              </a:rPr>
              <a:t>In 2002 The Committee proposed a methodology:</a:t>
            </a:r>
          </a:p>
          <a:p>
            <a:r>
              <a:rPr lang="en-US" sz="1200" dirty="0" smtClean="0">
                <a:latin typeface="Calibri" pitchFamily="34" charset="0"/>
              </a:rPr>
              <a:t>http://www.sedesol.gob.mx/archivos/801588/file/Docu01.pdf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146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51225F-B07D-49F9-A25D-9635A37C4502}" type="slidenum">
              <a:rPr lang="es-ES" smtClean="0"/>
              <a:pPr/>
              <a:t>2</a:t>
            </a:fld>
            <a:endParaRPr lang="es-E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000" b="1" dirty="0" err="1" smtClean="0">
                <a:solidFill>
                  <a:schemeClr val="bg2"/>
                </a:solidFill>
                <a:latin typeface="Calibri" pitchFamily="34" charset="0"/>
              </a:rPr>
              <a:t>National</a:t>
            </a:r>
            <a:r>
              <a:rPr lang="es-ES_tradnl" sz="2000" b="1" dirty="0" smtClean="0">
                <a:solidFill>
                  <a:schemeClr val="bg2"/>
                </a:solidFill>
                <a:latin typeface="Calibri" pitchFamily="34" charset="0"/>
              </a:rPr>
              <a:t> Council of </a:t>
            </a:r>
            <a:r>
              <a:rPr lang="es-ES_tradnl" sz="2000" b="1" dirty="0" err="1" smtClean="0">
                <a:solidFill>
                  <a:schemeClr val="bg2"/>
                </a:solidFill>
                <a:latin typeface="Calibri" pitchFamily="34" charset="0"/>
              </a:rPr>
              <a:t>Evaluation</a:t>
            </a:r>
            <a:r>
              <a:rPr lang="es-ES_tradnl" sz="2000" b="1" dirty="0" smtClean="0">
                <a:solidFill>
                  <a:schemeClr val="bg2"/>
                </a:solidFill>
                <a:latin typeface="Calibri" pitchFamily="34" charset="0"/>
              </a:rPr>
              <a:t> of Social </a:t>
            </a:r>
            <a:r>
              <a:rPr lang="es-ES_tradnl" sz="2000" b="1" dirty="0" err="1" smtClean="0">
                <a:solidFill>
                  <a:schemeClr val="bg2"/>
                </a:solidFill>
                <a:latin typeface="Calibri" pitchFamily="34" charset="0"/>
              </a:rPr>
              <a:t>Development</a:t>
            </a:r>
            <a:r>
              <a:rPr lang="es-ES_tradnl" sz="2000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_tradnl" sz="2000" b="1" dirty="0" err="1" smtClean="0">
                <a:solidFill>
                  <a:schemeClr val="bg2"/>
                </a:solidFill>
                <a:latin typeface="Calibri" pitchFamily="34" charset="0"/>
              </a:rPr>
              <a:t>Policy</a:t>
            </a:r>
            <a:r>
              <a:rPr lang="es-ES_tradnl" sz="2000" b="1" dirty="0" smtClean="0">
                <a:solidFill>
                  <a:schemeClr val="bg2"/>
                </a:solidFill>
                <a:latin typeface="Calibri" pitchFamily="34" charset="0"/>
              </a:rPr>
              <a:t>  </a:t>
            </a:r>
            <a:r>
              <a:rPr lang="es-ES_tradnl" sz="2000" b="1" dirty="0" smtClean="0">
                <a:latin typeface="Calibri" pitchFamily="34" charset="0"/>
              </a:rPr>
              <a:t>(</a:t>
            </a:r>
            <a:r>
              <a:rPr lang="es-ES_tradnl" sz="2000" b="1" cap="small" dirty="0" err="1" smtClean="0">
                <a:latin typeface="Calibri" pitchFamily="34" charset="0"/>
              </a:rPr>
              <a:t>Coneval</a:t>
            </a:r>
            <a:r>
              <a:rPr lang="es-ES_tradnl" sz="2000" b="1" dirty="0" smtClean="0">
                <a:latin typeface="Calibri" pitchFamily="34" charset="0"/>
              </a:rPr>
              <a:t>)</a:t>
            </a:r>
          </a:p>
        </p:txBody>
      </p:sp>
      <p:sp>
        <p:nvSpPr>
          <p:cNvPr id="14" name="7 Marcador de contenido"/>
          <p:cNvSpPr txBox="1">
            <a:spLocks/>
          </p:cNvSpPr>
          <p:nvPr/>
        </p:nvSpPr>
        <p:spPr>
          <a:xfrm>
            <a:off x="4680000" y="1188000"/>
            <a:ext cx="4392000" cy="5220000"/>
          </a:xfrm>
          <a:prstGeom prst="rect">
            <a:avLst/>
          </a:prstGeom>
        </p:spPr>
        <p:txBody>
          <a:bodyPr/>
          <a:lstStyle/>
          <a:p>
            <a:pPr marR="0" lvl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National Council of Evaluation of Social Development Policy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500" dirty="0" smtClean="0">
                <a:latin typeface="Calibri" pitchFamily="34" charset="0"/>
              </a:rPr>
              <a:t>The Council is a public decentralized organism of the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500" dirty="0" smtClean="0">
                <a:latin typeface="Calibri" pitchFamily="34" charset="0"/>
              </a:rPr>
              <a:t> federal public administration with technical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500" dirty="0" smtClean="0">
                <a:latin typeface="Calibri" pitchFamily="34" charset="0"/>
              </a:rPr>
              <a:t>autonomy</a:t>
            </a:r>
            <a:endParaRPr kumimoji="0" lang="en-US" sz="1500" b="1" i="0" u="none" strike="noStrike" kern="0" cap="sm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500" kern="0" noProof="0" dirty="0" smtClean="0"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500" kern="0" dirty="0" smtClean="0">
                <a:latin typeface="Calibri" pitchFamily="34" charset="0"/>
              </a:rPr>
              <a:t>The direction of the Council is given by</a:t>
            </a:r>
            <a:r>
              <a:rPr lang="en-US" sz="1500" kern="0" noProof="0" dirty="0" smtClean="0">
                <a:latin typeface="Calibri" pitchFamily="34" charset="0"/>
              </a:rPr>
              <a:t>: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400" kern="0" noProof="0" dirty="0" smtClean="0">
                <a:latin typeface="Calibri" pitchFamily="34" charset="0"/>
              </a:rPr>
              <a:t>Six academic researchers and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400" kern="0" noProof="0" dirty="0" smtClean="0">
                <a:latin typeface="Calibri" pitchFamily="34" charset="0"/>
              </a:rPr>
              <a:t>Executive secretary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Responsibilities: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en-US" sz="15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	1</a:t>
            </a:r>
            <a:r>
              <a:rPr lang="en-US" sz="1500" kern="0" dirty="0" smtClean="0">
                <a:latin typeface="Calibri" pitchFamily="34" charset="0"/>
              </a:rPr>
              <a:t>)  </a:t>
            </a:r>
            <a:r>
              <a:rPr lang="en-US" sz="1500" b="1" kern="0" dirty="0" smtClean="0">
                <a:solidFill>
                  <a:srgbClr val="002060"/>
                </a:solidFill>
                <a:latin typeface="Calibri" pitchFamily="34" charset="0"/>
              </a:rPr>
              <a:t>Establish the criteria to define, identify, and measure poverty</a:t>
            </a:r>
            <a:r>
              <a:rPr lang="en-US" sz="1500" kern="0" dirty="0" smtClean="0">
                <a:latin typeface="Calibri" pitchFamily="34" charset="0"/>
              </a:rPr>
              <a:t>, and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500" kern="0" dirty="0" smtClean="0">
                <a:latin typeface="Calibri" pitchFamily="34" charset="0"/>
              </a:rPr>
              <a:t>	2) Rule and coordinate the evaluation of the national policy of social development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500" b="1" kern="0" dirty="0" smtClean="0">
                <a:solidFill>
                  <a:srgbClr val="C00000"/>
                </a:solidFill>
                <a:latin typeface="Calibri" pitchFamily="34" charset="0"/>
              </a:rPr>
              <a:t>Right now, CONEVAL is working on a new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500" b="1" kern="0" dirty="0" smtClean="0">
                <a:solidFill>
                  <a:srgbClr val="C00000"/>
                </a:solidFill>
                <a:latin typeface="Calibri" pitchFamily="34" charset="0"/>
              </a:rPr>
              <a:t>methodology for multidimensional poverty measure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7EC1C3-E83D-498E-9D6E-028BFF9784CA}" type="slidenum">
              <a:rPr lang="es-ES" smtClean="0"/>
              <a:pPr/>
              <a:t>20</a:t>
            </a:fld>
            <a:endParaRPr lang="es-ES" smtClean="0"/>
          </a:p>
        </p:txBody>
      </p:sp>
      <p:pic>
        <p:nvPicPr>
          <p:cNvPr id="6" name="5 Imagen" descr="alimentaria cambios 00-05.jpg"/>
          <p:cNvPicPr>
            <a:picLocks noChangeAspect="1"/>
          </p:cNvPicPr>
          <p:nvPr/>
        </p:nvPicPr>
        <p:blipFill>
          <a:blip r:embed="rId2"/>
          <a:srcRect t="23958"/>
          <a:stretch>
            <a:fillRect/>
          </a:stretch>
        </p:blipFill>
        <p:spPr>
          <a:xfrm>
            <a:off x="560345" y="1285860"/>
            <a:ext cx="8023309" cy="521495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800" y="1357200"/>
            <a:ext cx="2987371" cy="148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Changes in food poverty map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Municipalities, 2000 - 2005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FCC912-8329-4E2D-A382-3EA5ADC77FC3}" type="slidenum">
              <a:rPr lang="es-ES"/>
              <a:pPr/>
              <a:t>21</a:t>
            </a:fld>
            <a:endParaRPr lang="es-ES"/>
          </a:p>
        </p:txBody>
      </p:sp>
      <p:grpSp>
        <p:nvGrpSpPr>
          <p:cNvPr id="2" name="14 Grupo"/>
          <p:cNvGrpSpPr/>
          <p:nvPr/>
        </p:nvGrpSpPr>
        <p:grpSpPr>
          <a:xfrm>
            <a:off x="598062" y="1006475"/>
            <a:ext cx="7995104" cy="5457825"/>
            <a:chOff x="261938" y="981075"/>
            <a:chExt cx="7995104" cy="5457825"/>
          </a:xfrm>
        </p:grpSpPr>
        <p:pic>
          <p:nvPicPr>
            <p:cNvPr id="28675" name="Picture 2" descr="cinco mas pobres y rezagadosv2"/>
            <p:cNvPicPr>
              <a:picLocks noChangeAspect="1" noChangeArrowheads="1"/>
            </p:cNvPicPr>
            <p:nvPr/>
          </p:nvPicPr>
          <p:blipFill>
            <a:blip r:embed="rId2"/>
            <a:srcRect t="13104" b="4231"/>
            <a:stretch>
              <a:fillRect/>
            </a:stretch>
          </p:blipFill>
          <p:spPr bwMode="auto">
            <a:xfrm>
              <a:off x="261938" y="981075"/>
              <a:ext cx="7766050" cy="545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43" name="Text Box 3"/>
            <p:cNvSpPr txBox="1">
              <a:spLocks noChangeArrowheads="1"/>
            </p:cNvSpPr>
            <p:nvPr/>
          </p:nvSpPr>
          <p:spPr bwMode="auto">
            <a:xfrm>
              <a:off x="1042988" y="3357563"/>
              <a:ext cx="181972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MX" sz="1000" b="1" dirty="0">
                  <a:latin typeface="Arial" pitchFamily="34" charset="0"/>
                </a:rPr>
                <a:t>San Pablo Cuatro Venados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Population: 1,267 Hab. 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Food poverty: 81.1%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Social gap degree: Very high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112644" name="Line 4"/>
            <p:cNvSpPr>
              <a:spLocks noChangeShapeType="1"/>
            </p:cNvSpPr>
            <p:nvPr/>
          </p:nvSpPr>
          <p:spPr bwMode="auto">
            <a:xfrm flipH="1" flipV="1">
              <a:off x="1763713" y="4076700"/>
              <a:ext cx="2159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3419475" y="4797425"/>
              <a:ext cx="181972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MX" sz="1000" b="1" dirty="0">
                  <a:latin typeface="Arial" pitchFamily="34" charset="0"/>
                </a:rPr>
                <a:t>Santiago el Pinar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Population: 2,854 Hab. 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Food poverty: 84.0%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Social gap degree: Very high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112646" name="Text Box 6"/>
            <p:cNvSpPr txBox="1">
              <a:spLocks noChangeArrowheads="1"/>
            </p:cNvSpPr>
            <p:nvPr/>
          </p:nvSpPr>
          <p:spPr bwMode="auto">
            <a:xfrm>
              <a:off x="3924300" y="2943225"/>
              <a:ext cx="181972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MX" sz="1000" b="1" dirty="0" err="1">
                  <a:latin typeface="Arial" pitchFamily="34" charset="0"/>
                </a:rPr>
                <a:t>Chalchihuitán</a:t>
              </a:r>
              <a:endParaRPr lang="es-MX" sz="1000" b="1" dirty="0">
                <a:latin typeface="Arial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Population: 13,295 Hab.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Food poverty: 81.4%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Social gap degree: Very high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112647" name="Text Box 7"/>
            <p:cNvSpPr txBox="1">
              <a:spLocks noChangeArrowheads="1"/>
            </p:cNvSpPr>
            <p:nvPr/>
          </p:nvSpPr>
          <p:spPr bwMode="auto">
            <a:xfrm>
              <a:off x="6372225" y="3644900"/>
              <a:ext cx="181972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MX" sz="1000" b="1" dirty="0">
                  <a:latin typeface="Arial" pitchFamily="34" charset="0"/>
                </a:rPr>
                <a:t>San Juan </a:t>
              </a:r>
              <a:r>
                <a:rPr lang="es-MX" sz="1000" b="1" dirty="0" err="1">
                  <a:latin typeface="Arial" pitchFamily="34" charset="0"/>
                </a:rPr>
                <a:t>Cancuc</a:t>
              </a:r>
              <a:endParaRPr lang="es-MX" sz="1000" b="1" dirty="0">
                <a:latin typeface="Arial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Population: 24,906 Hab.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Food poverty: 83.7%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Social gap degree: Very high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6437313" y="5084763"/>
              <a:ext cx="181972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MX" sz="1000" b="1" dirty="0" err="1">
                  <a:latin typeface="Arial" pitchFamily="34" charset="0"/>
                </a:rPr>
                <a:t>Chanal</a:t>
              </a:r>
              <a:endParaRPr lang="es-MX" sz="1000" b="1" dirty="0">
                <a:latin typeface="Arial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Population: 9,050 Hab.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Food poverty: 83.1%</a:t>
              </a:r>
            </a:p>
            <a:p>
              <a:pPr>
                <a:spcBef>
                  <a:spcPct val="0"/>
                </a:spcBef>
              </a:pPr>
              <a:r>
                <a:rPr lang="en-US" sz="1000" dirty="0" smtClean="0">
                  <a:latin typeface="Arial" pitchFamily="34" charset="0"/>
                </a:rPr>
                <a:t>Social gap degree: Very high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112649" name="Line 9"/>
            <p:cNvSpPr>
              <a:spLocks noChangeShapeType="1"/>
            </p:cNvSpPr>
            <p:nvPr/>
          </p:nvSpPr>
          <p:spPr bwMode="auto">
            <a:xfrm flipH="1">
              <a:off x="4140200" y="4437063"/>
              <a:ext cx="130492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0" name="Line 10"/>
            <p:cNvSpPr>
              <a:spLocks noChangeShapeType="1"/>
            </p:cNvSpPr>
            <p:nvPr/>
          </p:nvSpPr>
          <p:spPr bwMode="auto">
            <a:xfrm flipH="1" flipV="1">
              <a:off x="4643438" y="3590925"/>
              <a:ext cx="855662" cy="63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1" name="Line 11"/>
            <p:cNvSpPr>
              <a:spLocks noChangeShapeType="1"/>
            </p:cNvSpPr>
            <p:nvPr/>
          </p:nvSpPr>
          <p:spPr bwMode="auto">
            <a:xfrm flipV="1">
              <a:off x="5786438" y="4005263"/>
              <a:ext cx="630237" cy="404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2" name="Line 12"/>
            <p:cNvSpPr>
              <a:spLocks noChangeShapeType="1"/>
            </p:cNvSpPr>
            <p:nvPr/>
          </p:nvSpPr>
          <p:spPr bwMode="auto">
            <a:xfrm>
              <a:off x="5940425" y="4652963"/>
              <a:ext cx="495300" cy="765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2209800" y="357188"/>
            <a:ext cx="5937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Income poverty and Social gap index</a:t>
            </a:r>
            <a:endParaRPr lang="en-US" sz="2000" dirty="0" smtClean="0">
              <a:solidFill>
                <a:schemeClr val="bg2"/>
              </a:solidFill>
              <a:latin typeface="Calibri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Five municipalities with highest poverty rates and very high social gap level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3553BC-8F85-49AE-8808-2D889597BC9C}" type="slidenum">
              <a:rPr lang="es-ES" smtClean="0"/>
              <a:pPr/>
              <a:t>22</a:t>
            </a:fld>
            <a:endParaRPr lang="es-ES" smtClean="0"/>
          </a:p>
        </p:txBody>
      </p:sp>
      <p:pic>
        <p:nvPicPr>
          <p:cNvPr id="10" name="9 Imagen" descr="alimentaria personas 05.jpg"/>
          <p:cNvPicPr>
            <a:picLocks noChangeAspect="1"/>
          </p:cNvPicPr>
          <p:nvPr/>
        </p:nvPicPr>
        <p:blipFill>
          <a:blip r:embed="rId2"/>
          <a:srcRect t="23958"/>
          <a:stretch>
            <a:fillRect/>
          </a:stretch>
        </p:blipFill>
        <p:spPr>
          <a:xfrm>
            <a:off x="560345" y="1285860"/>
            <a:ext cx="8023309" cy="52149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800" y="1357200"/>
            <a:ext cx="2811273" cy="152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Food poverty map </a:t>
            </a: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(number of population in poverty)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Municipalities, 2005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2600" b="1" dirty="0" smtClean="0">
                <a:latin typeface="Calibri" pitchFamily="34" charset="0"/>
              </a:rPr>
              <a:t>Please visit us at:</a:t>
            </a:r>
          </a:p>
          <a:p>
            <a:pPr lvl="1">
              <a:buNone/>
            </a:pPr>
            <a:r>
              <a:rPr lang="en-US" sz="2300" dirty="0" smtClean="0">
                <a:solidFill>
                  <a:srgbClr val="0070C0"/>
                </a:solidFill>
                <a:latin typeface="Calibri" pitchFamily="34" charset="0"/>
              </a:rPr>
              <a:t>www.coneval.gob.mx</a:t>
            </a:r>
          </a:p>
          <a:p>
            <a:pPr lvl="1"/>
            <a:endParaRPr lang="en-US" sz="1800" dirty="0" smtClean="0">
              <a:latin typeface="Calibri" pitchFamily="34" charset="0"/>
            </a:endParaRPr>
          </a:p>
          <a:p>
            <a:r>
              <a:rPr lang="en-US" sz="2600" b="1" dirty="0" smtClean="0">
                <a:latin typeface="Calibri" pitchFamily="34" charset="0"/>
              </a:rPr>
              <a:t>Do files available at:</a:t>
            </a:r>
            <a:endParaRPr lang="en-US" sz="2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300" b="1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en-US" sz="2300" dirty="0" smtClean="0">
                <a:solidFill>
                  <a:srgbClr val="0070C0"/>
                </a:solidFill>
                <a:latin typeface="Calibri" pitchFamily="34" charset="0"/>
              </a:rPr>
              <a:t>http://www.coneval.gob.mx/coneval2/htmls/medicion_pobreza/HomeMedicionPobreza.jsp?categorias=MED_POBREZA,MED_POBREZA-med_pob_ingre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r>
              <a:rPr lang="en-US" sz="2600" b="1" dirty="0" smtClean="0">
                <a:latin typeface="Calibri" pitchFamily="34" charset="0"/>
              </a:rPr>
              <a:t>Surveys available at:</a:t>
            </a:r>
          </a:p>
          <a:p>
            <a:pPr marL="342900" lvl="1" indent="-342900">
              <a:buNone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en-US" sz="2300" dirty="0" smtClean="0">
                <a:solidFill>
                  <a:srgbClr val="0070C0"/>
                </a:solidFill>
                <a:latin typeface="Calibri" pitchFamily="34" charset="0"/>
              </a:rPr>
              <a:t>http://www.inegi.org.mx/est/contenidos/espanol/soc/sis/microdatos/enigh/default.aspx?s=est&amp;c=14606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US" sz="2600" b="1" dirty="0" smtClean="0">
                <a:latin typeface="Calibri" pitchFamily="34" charset="0"/>
              </a:rPr>
              <a:t>Authors:</a:t>
            </a:r>
          </a:p>
          <a:p>
            <a:pPr algn="ctr">
              <a:buNone/>
            </a:pPr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sz="2300" dirty="0" err="1" smtClean="0">
                <a:latin typeface="Calibri" pitchFamily="34" charset="0"/>
              </a:rPr>
              <a:t>Héctor</a:t>
            </a:r>
            <a:r>
              <a:rPr lang="en-US" sz="2300" dirty="0" smtClean="0">
                <a:latin typeface="Calibri" pitchFamily="34" charset="0"/>
              </a:rPr>
              <a:t>  H. Sandoval (</a:t>
            </a:r>
            <a:r>
              <a:rPr lang="en-US" sz="2300" dirty="0" smtClean="0">
                <a:solidFill>
                  <a:srgbClr val="0070C0"/>
                </a:solidFill>
                <a:latin typeface="Calibri" pitchFamily="34" charset="0"/>
              </a:rPr>
              <a:t>hhsandoval@coneval.gob.mx</a:t>
            </a:r>
            <a:r>
              <a:rPr lang="en-US" sz="2300" dirty="0" smtClean="0">
                <a:latin typeface="Calibri" pitchFamily="34" charset="0"/>
              </a:rPr>
              <a:t>)</a:t>
            </a:r>
          </a:p>
          <a:p>
            <a:pPr algn="ctr">
              <a:buNone/>
            </a:pPr>
            <a:r>
              <a:rPr lang="en-US" sz="2300" dirty="0" smtClean="0">
                <a:latin typeface="Calibri" pitchFamily="34" charset="0"/>
              </a:rPr>
              <a:t> 	Rodrigo </a:t>
            </a:r>
            <a:r>
              <a:rPr lang="en-US" sz="2300" dirty="0" err="1" smtClean="0">
                <a:latin typeface="Calibri" pitchFamily="34" charset="0"/>
              </a:rPr>
              <a:t>Aranda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</a:rPr>
              <a:t>Balcazar</a:t>
            </a:r>
            <a:r>
              <a:rPr lang="en-US" sz="2300" dirty="0" smtClean="0">
                <a:latin typeface="Calibri" pitchFamily="34" charset="0"/>
              </a:rPr>
              <a:t> (</a:t>
            </a:r>
            <a:r>
              <a:rPr lang="en-US" sz="2300" dirty="0" smtClean="0">
                <a:solidFill>
                  <a:srgbClr val="0070C0"/>
                </a:solidFill>
                <a:latin typeface="Calibri" pitchFamily="34" charset="0"/>
              </a:rPr>
              <a:t>ranohead@gmail.com</a:t>
            </a:r>
            <a:r>
              <a:rPr lang="en-US" sz="2300" dirty="0" smtClean="0">
                <a:latin typeface="Calibri" pitchFamily="34" charset="0"/>
              </a:rPr>
              <a:t>)</a:t>
            </a:r>
          </a:p>
          <a:p>
            <a:pPr algn="ctr">
              <a:buNone/>
            </a:pPr>
            <a:r>
              <a:rPr lang="en-US" sz="2300" dirty="0" smtClean="0">
                <a:latin typeface="Calibri" pitchFamily="34" charset="0"/>
              </a:rPr>
              <a:t>	</a:t>
            </a:r>
            <a:r>
              <a:rPr lang="en-US" sz="2300" dirty="0" err="1" smtClean="0">
                <a:latin typeface="Calibri" pitchFamily="34" charset="0"/>
              </a:rPr>
              <a:t>Martín</a:t>
            </a:r>
            <a:r>
              <a:rPr lang="en-US" sz="2300" dirty="0" smtClean="0">
                <a:latin typeface="Calibri" pitchFamily="34" charset="0"/>
              </a:rPr>
              <a:t> Lima (</a:t>
            </a:r>
            <a:r>
              <a:rPr lang="en-US" sz="2300" dirty="0" smtClean="0">
                <a:solidFill>
                  <a:srgbClr val="0070C0"/>
                </a:solidFill>
                <a:latin typeface="Calibri" pitchFamily="34" charset="0"/>
              </a:rPr>
              <a:t>jlimav@gmail.com</a:t>
            </a:r>
            <a:r>
              <a:rPr lang="en-US" sz="2300" dirty="0" smtClean="0">
                <a:latin typeface="Calibri" pitchFamily="34" charset="0"/>
              </a:rPr>
              <a:t>)</a:t>
            </a:r>
          </a:p>
          <a:p>
            <a:pPr algn="ctr"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</a:p>
          <a:p>
            <a:endParaRPr lang="es-MX" sz="1800" dirty="0" smtClean="0">
              <a:latin typeface="Calibri" pitchFamily="34" charset="0"/>
            </a:endParaRPr>
          </a:p>
          <a:p>
            <a:pPr>
              <a:buNone/>
            </a:pPr>
            <a:endParaRPr lang="es-MX" sz="1800" dirty="0" smtClean="0">
              <a:latin typeface="Calibri" pitchFamily="34" charset="0"/>
            </a:endParaRPr>
          </a:p>
          <a:p>
            <a:endParaRPr lang="es-MX" sz="1400" dirty="0" smtClean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b="1" dirty="0" smtClean="0">
                <a:solidFill>
                  <a:schemeClr val="bg2"/>
                </a:solidFill>
                <a:latin typeface="Calibri" pitchFamily="34" charset="0"/>
              </a:rPr>
              <a:t>CONEVAL online</a:t>
            </a:r>
          </a:p>
          <a:p>
            <a:pPr eaLnBrk="0" hangingPunct="0"/>
            <a:endParaRPr lang="es-ES_tradnl" sz="20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Why do we use </a:t>
            </a:r>
            <a:r>
              <a:rPr lang="en-US" sz="1800" b="1" dirty="0" err="1" smtClean="0">
                <a:solidFill>
                  <a:srgbClr val="002060"/>
                </a:solidFill>
                <a:latin typeface="Calibri" pitchFamily="34" charset="0"/>
              </a:rPr>
              <a:t>Stata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To use survey and census data and generate inputs, indicators, and other relevant information to measure, characterize, and analyze the phenomenon of poverty; and help in the decision making process to alleviate it.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Content of presentation:</a:t>
            </a:r>
          </a:p>
          <a:p>
            <a:endParaRPr lang="en-US" sz="1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1) Inputs in poverty measurement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2) Construct poverty indicators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3) Poverty analysis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4) Poverty mapping</a:t>
            </a:r>
          </a:p>
          <a:p>
            <a:endParaRPr lang="es-MX" sz="1400" dirty="0" smtClean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err="1" smtClean="0">
                <a:solidFill>
                  <a:schemeClr val="bg2"/>
                </a:solidFill>
                <a:latin typeface="Calibri" pitchFamily="34" charset="0"/>
              </a:rPr>
              <a:t>Stata</a:t>
            </a:r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 and CONEVAL</a:t>
            </a:r>
          </a:p>
          <a:p>
            <a:pPr eaLnBrk="0" hangingPunct="0"/>
            <a:r>
              <a:rPr lang="en-US" sz="2000" dirty="0" err="1" smtClean="0">
                <a:solidFill>
                  <a:schemeClr val="bg2"/>
                </a:solidFill>
                <a:latin typeface="Calibri" pitchFamily="34" charset="0"/>
              </a:rPr>
              <a:t>Stata</a:t>
            </a: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 and the measurement of poverty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Income poverty, 1992 -2006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National, urban and rural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000" y="1620000"/>
            <a:ext cx="5663505" cy="41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6C68B-5DC4-4A9E-A9CB-C0A1CB89E2C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1) Inputs in poverty measurement 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Construction of food poverty line (example)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5105926" y="1620000"/>
            <a:ext cx="4000496" cy="4525963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Adjustment coefficient: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</a:rPr>
              <a:t>AC = consumed calories/required calories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</a:rPr>
              <a:t>per household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Reference households stratum: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</a:rPr>
              <a:t>Used to construct an observed food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</a:rPr>
              <a:t>basket and determine the (food) poverty line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2006 Official (food) poverty line: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</a:rPr>
              <a:t>Urban: $809.87 (</a:t>
            </a:r>
            <a:r>
              <a:rPr lang="en-US" sz="1600" dirty="0" err="1" smtClean="0">
                <a:latin typeface="Calibri" pitchFamily="34" charset="0"/>
              </a:rPr>
              <a:t>mxn</a:t>
            </a:r>
            <a:r>
              <a:rPr lang="en-US" sz="1600" dirty="0" smtClean="0">
                <a:latin typeface="Calibri" pitchFamily="34" charset="0"/>
              </a:rPr>
              <a:t> pesos)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</a:rPr>
              <a:t>Rural:   $598.70 (</a:t>
            </a:r>
            <a:r>
              <a:rPr lang="en-US" sz="1600" dirty="0" err="1" smtClean="0">
                <a:latin typeface="Calibri" pitchFamily="34" charset="0"/>
              </a:rPr>
              <a:t>mxn</a:t>
            </a:r>
            <a:r>
              <a:rPr lang="en-US" sz="1600" dirty="0" smtClean="0">
                <a:latin typeface="Calibri" pitchFamily="34" charset="0"/>
              </a:rPr>
              <a:t> pesos)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0000"/>
            <a:ext cx="5102225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6C68B-5DC4-4A9E-A9CB-C0A1CB89E2C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1) Inputs in poverty measurement 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Non-food poverty lines: Inverse of Engel coefficient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14282" y="1620000"/>
            <a:ext cx="4392000" cy="4525963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Engel coefficient: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Ratio that measures the expenses on food in households 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as a proportion of the expenses needed to cover: </a:t>
            </a:r>
          </a:p>
          <a:p>
            <a:pPr>
              <a:buNone/>
            </a:pPr>
            <a:endParaRPr lang="en-US" sz="1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Calibri" pitchFamily="34" charset="0"/>
              </a:rPr>
              <a:t>- health and education</a:t>
            </a:r>
            <a:r>
              <a:rPr lang="en-US" sz="1400" dirty="0" smtClean="0">
                <a:latin typeface="Calibri" pitchFamily="34" charset="0"/>
              </a:rPr>
              <a:t>: Capabilities line, and</a:t>
            </a:r>
          </a:p>
          <a:p>
            <a:pPr>
              <a:buNone/>
            </a:pPr>
            <a:r>
              <a:rPr lang="en-US" sz="1400" b="1" dirty="0" smtClean="0">
                <a:latin typeface="Calibri" pitchFamily="34" charset="0"/>
              </a:rPr>
              <a:t>- public transport, clothing, and housing</a:t>
            </a:r>
            <a:r>
              <a:rPr lang="en-US" sz="1400" dirty="0" smtClean="0">
                <a:latin typeface="Calibri" pitchFamily="34" charset="0"/>
              </a:rPr>
              <a:t>: Assets line</a:t>
            </a:r>
          </a:p>
          <a:p>
            <a:pPr>
              <a:buNone/>
            </a:pPr>
            <a:endParaRPr lang="en-US" sz="1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The ratio is calculated for rural and urban areas in a 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reference stratum</a:t>
            </a:r>
          </a:p>
          <a:p>
            <a:pPr>
              <a:buNone/>
            </a:pPr>
            <a:endParaRPr lang="en-US" sz="1400" dirty="0" smtClean="0">
              <a:latin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836426"/>
            <a:ext cx="6238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620" y="4046890"/>
            <a:ext cx="2657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8149" y="1620000"/>
            <a:ext cx="2950095" cy="14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9200" y="3302894"/>
            <a:ext cx="2950095" cy="14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6C68B-5DC4-4A9E-A9CB-C0A1CB89E2C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0000"/>
            <a:ext cx="5102257" cy="373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1) Inputs in poverty measurement 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Standard errors and hypothesis testing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5105926" y="1620000"/>
            <a:ext cx="4000496" cy="4525963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Standard errors: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# delimit ;</a:t>
            </a:r>
          </a:p>
          <a:p>
            <a:pPr>
              <a:buNone/>
            </a:pPr>
            <a:r>
              <a:rPr lang="en-US" sz="1400" dirty="0" err="1" smtClean="0">
                <a:latin typeface="Calibri" pitchFamily="34" charset="0"/>
              </a:rPr>
              <a:t>foreach</a:t>
            </a:r>
            <a:r>
              <a:rPr lang="en-US" sz="1400" dirty="0" smtClean="0">
                <a:latin typeface="Calibri" pitchFamily="34" charset="0"/>
              </a:rPr>
              <a:t> x in 1992 1994 1996 1998 2000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                     2002 2004 2005 2006 { ;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use “$data\poverty `</a:t>
            </a:r>
            <a:r>
              <a:rPr lang="en-US" sz="1400" dirty="0" err="1" smtClean="0">
                <a:latin typeface="Calibri" pitchFamily="34" charset="0"/>
              </a:rPr>
              <a:t>x’.dta</a:t>
            </a:r>
            <a:r>
              <a:rPr lang="en-US" sz="1400" dirty="0" smtClean="0">
                <a:latin typeface="Calibri" pitchFamily="34" charset="0"/>
              </a:rPr>
              <a:t>”, clear ;</a:t>
            </a:r>
          </a:p>
          <a:p>
            <a:pPr>
              <a:buNone/>
            </a:pPr>
            <a:r>
              <a:rPr lang="en-US" sz="1400" dirty="0" err="1" smtClean="0">
                <a:latin typeface="Calibri" pitchFamily="34" charset="0"/>
              </a:rPr>
              <a:t>svyset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b="1" i="1" dirty="0" err="1" smtClean="0">
                <a:latin typeface="Calibri" pitchFamily="34" charset="0"/>
              </a:rPr>
              <a:t>upm</a:t>
            </a:r>
            <a:r>
              <a:rPr lang="en-US" sz="1400" dirty="0" smtClean="0">
                <a:latin typeface="Calibri" pitchFamily="34" charset="0"/>
              </a:rPr>
              <a:t> [w=</a:t>
            </a:r>
            <a:r>
              <a:rPr lang="en-US" sz="1400" b="1" i="1" dirty="0" err="1" smtClean="0">
                <a:latin typeface="Calibri" pitchFamily="34" charset="0"/>
              </a:rPr>
              <a:t>factorp</a:t>
            </a:r>
            <a:r>
              <a:rPr lang="en-US" sz="1400" dirty="0" smtClean="0">
                <a:latin typeface="Calibri" pitchFamily="34" charset="0"/>
              </a:rPr>
              <a:t>], strata(</a:t>
            </a:r>
            <a:r>
              <a:rPr lang="en-US" sz="1400" b="1" i="1" dirty="0" err="1" smtClean="0">
                <a:latin typeface="Calibri" pitchFamily="34" charset="0"/>
              </a:rPr>
              <a:t>est</a:t>
            </a:r>
            <a:r>
              <a:rPr lang="en-US" sz="1400" dirty="0" smtClean="0">
                <a:latin typeface="Calibri" pitchFamily="34" charset="0"/>
              </a:rPr>
              <a:t>) </a:t>
            </a:r>
            <a:r>
              <a:rPr lang="en-US" sz="1400" dirty="0" err="1" smtClean="0">
                <a:latin typeface="Calibri" pitchFamily="34" charset="0"/>
              </a:rPr>
              <a:t>vce</a:t>
            </a:r>
            <a:r>
              <a:rPr lang="en-US" sz="1400" dirty="0" smtClean="0">
                <a:latin typeface="Calibri" pitchFamily="34" charset="0"/>
              </a:rPr>
              <a:t>(</a:t>
            </a:r>
            <a:r>
              <a:rPr lang="en-US" sz="1400" dirty="0" err="1" smtClean="0">
                <a:latin typeface="Calibri" pitchFamily="34" charset="0"/>
              </a:rPr>
              <a:t>linearized</a:t>
            </a:r>
            <a:r>
              <a:rPr lang="en-US" sz="1400" dirty="0" smtClean="0">
                <a:latin typeface="Calibri" pitchFamily="34" charset="0"/>
              </a:rPr>
              <a:t>) ;</a:t>
            </a:r>
          </a:p>
          <a:p>
            <a:pPr>
              <a:buNone/>
            </a:pPr>
            <a:r>
              <a:rPr lang="en-US" sz="1400" dirty="0" err="1" smtClean="0">
                <a:latin typeface="Calibri" pitchFamily="34" charset="0"/>
              </a:rPr>
              <a:t>svy</a:t>
            </a:r>
            <a:r>
              <a:rPr lang="en-US" sz="1400" dirty="0" smtClean="0">
                <a:latin typeface="Calibri" pitchFamily="34" charset="0"/>
              </a:rPr>
              <a:t> linear, level(95): mean </a:t>
            </a:r>
            <a:r>
              <a:rPr lang="en-US" sz="1400" b="1" i="1" dirty="0" smtClean="0">
                <a:latin typeface="Calibri" pitchFamily="34" charset="0"/>
              </a:rPr>
              <a:t>povlp1</a:t>
            </a:r>
            <a:r>
              <a:rPr lang="en-US" sz="1400" dirty="0" smtClean="0">
                <a:latin typeface="Calibri" pitchFamily="34" charset="0"/>
              </a:rPr>
              <a:t> ;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</a:rPr>
              <a:t>}   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Hypothesis testing:</a:t>
            </a:r>
          </a:p>
          <a:p>
            <a:pPr>
              <a:buNone/>
            </a:pPr>
            <a:endParaRPr lang="es-MX" sz="1800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000" y="4111200"/>
            <a:ext cx="39909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2) Poverty indicators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Poverty gap and squared poverty gap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0000"/>
            <a:ext cx="4489986" cy="328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20000"/>
            <a:ext cx="4489986" cy="328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59" y="5257688"/>
            <a:ext cx="1717048" cy="5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29332" y="4929198"/>
            <a:ext cx="4714876" cy="1500198"/>
          </a:xfrm>
        </p:spPr>
        <p:txBody>
          <a:bodyPr/>
          <a:lstStyle/>
          <a:p>
            <a:pPr>
              <a:buNone/>
            </a:pPr>
            <a:r>
              <a:rPr lang="es-MX" sz="1400" dirty="0" smtClean="0">
                <a:latin typeface="Calibri" pitchFamily="34" charset="0"/>
              </a:rPr>
              <a:t># </a:t>
            </a:r>
            <a:r>
              <a:rPr lang="es-MX" sz="1400" dirty="0" err="1" smtClean="0">
                <a:latin typeface="Calibri" pitchFamily="34" charset="0"/>
              </a:rPr>
              <a:t>delimit</a:t>
            </a:r>
            <a:r>
              <a:rPr lang="es-MX" sz="1400" dirty="0" smtClean="0">
                <a:latin typeface="Calibri" pitchFamily="34" charset="0"/>
              </a:rPr>
              <a:t> ;</a:t>
            </a:r>
          </a:p>
          <a:p>
            <a:pPr>
              <a:buNone/>
            </a:pPr>
            <a:r>
              <a:rPr lang="es-MX" sz="1400" dirty="0" smtClean="0">
                <a:latin typeface="Calibri" pitchFamily="34" charset="0"/>
              </a:rPr>
              <a:t>gen fgt0 = </a:t>
            </a:r>
            <a:r>
              <a:rPr lang="es-MX" sz="1400" dirty="0" err="1" smtClean="0">
                <a:latin typeface="Calibri" pitchFamily="34" charset="0"/>
              </a:rPr>
              <a:t>cond</a:t>
            </a:r>
            <a:r>
              <a:rPr lang="es-MX" sz="1400" dirty="0" smtClean="0">
                <a:latin typeface="Calibri" pitchFamily="34" charset="0"/>
              </a:rPr>
              <a:t>(</a:t>
            </a:r>
            <a:r>
              <a:rPr lang="es-MX" sz="1400" b="1" i="1" dirty="0" err="1" smtClean="0">
                <a:latin typeface="Calibri" pitchFamily="34" charset="0"/>
              </a:rPr>
              <a:t>income</a:t>
            </a:r>
            <a:r>
              <a:rPr lang="es-MX" sz="1400" dirty="0" smtClean="0">
                <a:latin typeface="Calibri" pitchFamily="34" charset="0"/>
              </a:rPr>
              <a:t>&lt;</a:t>
            </a:r>
            <a:r>
              <a:rPr lang="es-MX" sz="1400" b="1" i="1" dirty="0" smtClean="0">
                <a:latin typeface="Calibri" pitchFamily="34" charset="0"/>
              </a:rPr>
              <a:t>pov_line</a:t>
            </a:r>
            <a:r>
              <a:rPr lang="es-MX" sz="1400" dirty="0" smtClean="0">
                <a:latin typeface="Calibri" pitchFamily="34" charset="0"/>
              </a:rPr>
              <a:t>,1,0) ;</a:t>
            </a:r>
          </a:p>
          <a:p>
            <a:pPr>
              <a:buNone/>
            </a:pPr>
            <a:r>
              <a:rPr lang="es-MX" sz="1400" dirty="0" smtClean="0">
                <a:latin typeface="Calibri" pitchFamily="34" charset="0"/>
              </a:rPr>
              <a:t>gen fgt1 = </a:t>
            </a:r>
            <a:r>
              <a:rPr lang="es-MX" sz="1400" dirty="0" err="1" smtClean="0">
                <a:latin typeface="Calibri" pitchFamily="34" charset="0"/>
              </a:rPr>
              <a:t>cond</a:t>
            </a:r>
            <a:r>
              <a:rPr lang="es-MX" sz="1400" dirty="0" smtClean="0">
                <a:latin typeface="Calibri" pitchFamily="34" charset="0"/>
              </a:rPr>
              <a:t>(</a:t>
            </a:r>
            <a:r>
              <a:rPr lang="es-MX" sz="1400" b="1" i="1" dirty="0" smtClean="0">
                <a:latin typeface="Calibri" pitchFamily="34" charset="0"/>
              </a:rPr>
              <a:t>fgt0</a:t>
            </a:r>
            <a:r>
              <a:rPr lang="es-MX" sz="1400" dirty="0" smtClean="0">
                <a:latin typeface="Calibri" pitchFamily="34" charset="0"/>
              </a:rPr>
              <a:t>==1,(</a:t>
            </a:r>
            <a:r>
              <a:rPr lang="es-MX" sz="1400" b="1" i="1" dirty="0" err="1" smtClean="0">
                <a:latin typeface="Calibri" pitchFamily="34" charset="0"/>
              </a:rPr>
              <a:t>pov_line</a:t>
            </a:r>
            <a:r>
              <a:rPr lang="es-MX" sz="1400" dirty="0" smtClean="0">
                <a:latin typeface="Calibri" pitchFamily="34" charset="0"/>
              </a:rPr>
              <a:t> - </a:t>
            </a:r>
            <a:r>
              <a:rPr lang="es-MX" sz="1400" b="1" i="1" dirty="0" err="1" smtClean="0">
                <a:latin typeface="Calibri" pitchFamily="34" charset="0"/>
              </a:rPr>
              <a:t>income</a:t>
            </a:r>
            <a:r>
              <a:rPr lang="es-MX" sz="1400" dirty="0" smtClean="0">
                <a:latin typeface="Calibri" pitchFamily="34" charset="0"/>
              </a:rPr>
              <a:t>)/</a:t>
            </a:r>
            <a:r>
              <a:rPr lang="es-MX" sz="1400" b="1" i="1" dirty="0" smtClean="0">
                <a:latin typeface="Calibri" pitchFamily="34" charset="0"/>
              </a:rPr>
              <a:t>pov_line</a:t>
            </a:r>
            <a:r>
              <a:rPr lang="es-MX" sz="1400" dirty="0" smtClean="0">
                <a:latin typeface="Calibri" pitchFamily="34" charset="0"/>
              </a:rPr>
              <a:t>,0) ;</a:t>
            </a:r>
          </a:p>
          <a:p>
            <a:pPr>
              <a:buNone/>
            </a:pPr>
            <a:r>
              <a:rPr lang="es-MX" sz="1400" dirty="0" smtClean="0">
                <a:latin typeface="Calibri" pitchFamily="34" charset="0"/>
              </a:rPr>
              <a:t>gen fgt2 = </a:t>
            </a:r>
            <a:r>
              <a:rPr lang="es-MX" sz="1400" dirty="0" err="1" smtClean="0">
                <a:latin typeface="Calibri" pitchFamily="34" charset="0"/>
              </a:rPr>
              <a:t>cond</a:t>
            </a:r>
            <a:r>
              <a:rPr lang="es-MX" sz="1400" dirty="0" smtClean="0">
                <a:latin typeface="Calibri" pitchFamily="34" charset="0"/>
              </a:rPr>
              <a:t>(</a:t>
            </a:r>
            <a:r>
              <a:rPr lang="es-MX" sz="1400" b="1" i="1" dirty="0" smtClean="0">
                <a:latin typeface="Calibri" pitchFamily="34" charset="0"/>
              </a:rPr>
              <a:t>fgt0</a:t>
            </a:r>
            <a:r>
              <a:rPr lang="es-MX" sz="1400" dirty="0" smtClean="0">
                <a:latin typeface="Calibri" pitchFamily="34" charset="0"/>
              </a:rPr>
              <a:t>==1,((</a:t>
            </a:r>
            <a:r>
              <a:rPr lang="es-MX" sz="1400" b="1" i="1" dirty="0" err="1" smtClean="0">
                <a:latin typeface="Calibri" pitchFamily="34" charset="0"/>
              </a:rPr>
              <a:t>pov_line</a:t>
            </a:r>
            <a:r>
              <a:rPr lang="es-MX" sz="1400" dirty="0" smtClean="0">
                <a:latin typeface="Calibri" pitchFamily="34" charset="0"/>
              </a:rPr>
              <a:t> - </a:t>
            </a:r>
            <a:r>
              <a:rPr lang="es-MX" sz="1400" b="1" i="1" dirty="0" err="1" smtClean="0">
                <a:latin typeface="Calibri" pitchFamily="34" charset="0"/>
              </a:rPr>
              <a:t>income</a:t>
            </a:r>
            <a:r>
              <a:rPr lang="es-MX" sz="1400" dirty="0" smtClean="0">
                <a:latin typeface="Calibri" pitchFamily="34" charset="0"/>
              </a:rPr>
              <a:t>)/</a:t>
            </a:r>
            <a:r>
              <a:rPr lang="es-MX" sz="1400" b="1" i="1" dirty="0" err="1" smtClean="0">
                <a:latin typeface="Calibri" pitchFamily="34" charset="0"/>
              </a:rPr>
              <a:t>pov_line</a:t>
            </a:r>
            <a:r>
              <a:rPr lang="es-MX" sz="1400" dirty="0" smtClean="0">
                <a:latin typeface="Calibri" pitchFamily="34" charset="0"/>
              </a:rPr>
              <a:t>)^2,0) ;</a:t>
            </a:r>
          </a:p>
          <a:p>
            <a:pPr>
              <a:buNone/>
            </a:pPr>
            <a:r>
              <a:rPr lang="es-MX" sz="1400" dirty="0" err="1" smtClean="0">
                <a:latin typeface="Calibri" pitchFamily="34" charset="0"/>
              </a:rPr>
              <a:t>tabstat</a:t>
            </a:r>
            <a:r>
              <a:rPr lang="es-MX" sz="1400" dirty="0" smtClean="0">
                <a:latin typeface="Calibri" pitchFamily="34" charset="0"/>
              </a:rPr>
              <a:t> </a:t>
            </a:r>
            <a:r>
              <a:rPr lang="es-MX" sz="1400" b="1" i="1" dirty="0" err="1" smtClean="0">
                <a:latin typeface="Calibri" pitchFamily="34" charset="0"/>
              </a:rPr>
              <a:t>fgt</a:t>
            </a:r>
            <a:r>
              <a:rPr lang="es-MX" sz="1400" b="1" i="1" dirty="0" smtClean="0">
                <a:latin typeface="Calibri" pitchFamily="34" charset="0"/>
              </a:rPr>
              <a:t>*</a:t>
            </a:r>
            <a:r>
              <a:rPr lang="es-MX" sz="1400" dirty="0" smtClean="0">
                <a:latin typeface="Calibri" pitchFamily="34" charset="0"/>
              </a:rPr>
              <a:t> [w=</a:t>
            </a:r>
            <a:r>
              <a:rPr lang="es-MX" sz="1400" b="1" i="1" dirty="0" err="1" smtClean="0">
                <a:latin typeface="Calibri" pitchFamily="34" charset="0"/>
              </a:rPr>
              <a:t>factorp</a:t>
            </a:r>
            <a:r>
              <a:rPr lang="es-MX" sz="1400" dirty="0" smtClean="0">
                <a:latin typeface="Calibri" pitchFamily="34" charset="0"/>
              </a:rPr>
              <a:t>], </a:t>
            </a:r>
            <a:r>
              <a:rPr lang="es-MX" sz="1400" dirty="0" err="1" smtClean="0">
                <a:latin typeface="Calibri" pitchFamily="34" charset="0"/>
              </a:rPr>
              <a:t>stats</a:t>
            </a:r>
            <a:r>
              <a:rPr lang="es-MX" sz="1400" dirty="0" smtClean="0">
                <a:latin typeface="Calibri" pitchFamily="34" charset="0"/>
              </a:rPr>
              <a:t>(mean) </a:t>
            </a:r>
            <a:r>
              <a:rPr lang="es-MX" sz="1400" dirty="0" err="1" smtClean="0">
                <a:latin typeface="Calibri" pitchFamily="34" charset="0"/>
              </a:rPr>
              <a:t>by</a:t>
            </a:r>
            <a:r>
              <a:rPr lang="es-MX" sz="1400" dirty="0" smtClean="0">
                <a:latin typeface="Calibri" pitchFamily="34" charset="0"/>
              </a:rPr>
              <a:t>(</a:t>
            </a:r>
            <a:r>
              <a:rPr lang="es-MX" sz="1400" b="1" i="1" dirty="0" err="1" smtClean="0">
                <a:latin typeface="Calibri" pitchFamily="34" charset="0"/>
              </a:rPr>
              <a:t>area</a:t>
            </a:r>
            <a:r>
              <a:rPr lang="es-MX" sz="1400" dirty="0" smtClean="0">
                <a:latin typeface="Calibri" pitchFamily="34" charset="0"/>
              </a:rPr>
              <a:t>) </a:t>
            </a:r>
            <a:r>
              <a:rPr lang="es-MX" sz="1400" dirty="0" err="1" smtClean="0">
                <a:latin typeface="Calibri" pitchFamily="34" charset="0"/>
              </a:rPr>
              <a:t>format</a:t>
            </a:r>
            <a:r>
              <a:rPr lang="es-MX" sz="1400" dirty="0" smtClean="0">
                <a:latin typeface="Calibri" pitchFamily="34" charset="0"/>
              </a:rPr>
              <a:t>(%6.4f) ;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91400" y="4929198"/>
            <a:ext cx="4337724" cy="150019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1400" b="1" dirty="0" smtClean="0">
                <a:solidFill>
                  <a:srgbClr val="002060"/>
                </a:solidFill>
                <a:latin typeface="Calibri" pitchFamily="34" charset="0"/>
              </a:rPr>
              <a:t>FGT(</a:t>
            </a:r>
            <a:r>
              <a:rPr lang="el-GR" sz="1400" b="1" dirty="0" smtClean="0">
                <a:solidFill>
                  <a:srgbClr val="002060"/>
                </a:solidFill>
                <a:latin typeface="Calibri" pitchFamily="34" charset="0"/>
              </a:rPr>
              <a:t>α</a:t>
            </a:r>
            <a:r>
              <a:rPr lang="es-MX" sz="1400" b="1" dirty="0" smtClean="0">
                <a:solidFill>
                  <a:srgbClr val="002060"/>
                </a:solidFill>
                <a:latin typeface="Calibri" pitchFamily="34" charset="0"/>
              </a:rPr>
              <a:t>) 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s-MX" sz="1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s-MX" sz="1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2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200" dirty="0" smtClean="0">
                <a:latin typeface="Calibri" pitchFamily="34" charset="0"/>
              </a:rPr>
              <a:t>Foster, J., J. Greer, and E. </a:t>
            </a:r>
            <a:r>
              <a:rPr lang="en-US" sz="1200" dirty="0" err="1" smtClean="0">
                <a:latin typeface="Calibri" pitchFamily="34" charset="0"/>
              </a:rPr>
              <a:t>Thorbecke</a:t>
            </a:r>
            <a:r>
              <a:rPr lang="en-US" sz="1200" dirty="0" smtClean="0">
                <a:latin typeface="Calibri" pitchFamily="34" charset="0"/>
              </a:rPr>
              <a:t> (1984), “A Class of Decomposable Poverty Measures”, </a:t>
            </a:r>
            <a:r>
              <a:rPr lang="en-US" sz="1200" dirty="0" err="1" smtClean="0">
                <a:latin typeface="Calibri" pitchFamily="34" charset="0"/>
              </a:rPr>
              <a:t>Econometrica</a:t>
            </a:r>
            <a:r>
              <a:rPr lang="en-US" sz="1200" dirty="0" smtClean="0">
                <a:latin typeface="Calibri" pitchFamily="34" charset="0"/>
              </a:rPr>
              <a:t>, vol. 52, pp. 761-765.</a:t>
            </a:r>
            <a:endParaRPr lang="es-MX" sz="1200" dirty="0" smtClean="0"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21A0D-C738-40BB-A32F-1232D94E8CBB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357188"/>
            <a:ext cx="593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2) Poverty indicators</a:t>
            </a: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Child poverty indicators</a:t>
            </a:r>
            <a:endParaRPr lang="en-US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" y="1620000"/>
            <a:ext cx="9049144" cy="44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6440</TotalTime>
  <Words>860</Words>
  <Application>Microsoft Office PowerPoint</Application>
  <PresentationFormat>Presentación en pantalla (4:3)</PresentationFormat>
  <Paragraphs>246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Presentación en blanco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LDI</dc:creator>
  <cp:lastModifiedBy> </cp:lastModifiedBy>
  <cp:revision>276</cp:revision>
  <dcterms:created xsi:type="dcterms:W3CDTF">2007-09-18T17:32:09Z</dcterms:created>
  <dcterms:modified xsi:type="dcterms:W3CDTF">2009-04-30T15:04:33Z</dcterms:modified>
</cp:coreProperties>
</file>