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8"/>
  </p:notesMasterIdLst>
  <p:sldIdLst>
    <p:sldId id="263" r:id="rId3"/>
    <p:sldId id="275" r:id="rId4"/>
    <p:sldId id="305" r:id="rId5"/>
    <p:sldId id="289" r:id="rId6"/>
    <p:sldId id="274" r:id="rId7"/>
    <p:sldId id="284" r:id="rId8"/>
    <p:sldId id="264" r:id="rId9"/>
    <p:sldId id="265" r:id="rId10"/>
    <p:sldId id="285" r:id="rId11"/>
    <p:sldId id="277" r:id="rId12"/>
    <p:sldId id="271" r:id="rId13"/>
    <p:sldId id="290" r:id="rId14"/>
    <p:sldId id="280" r:id="rId15"/>
    <p:sldId id="293" r:id="rId16"/>
    <p:sldId id="294" r:id="rId17"/>
    <p:sldId id="281" r:id="rId18"/>
    <p:sldId id="296" r:id="rId19"/>
    <p:sldId id="297" r:id="rId20"/>
    <p:sldId id="302" r:id="rId21"/>
    <p:sldId id="304" r:id="rId22"/>
    <p:sldId id="301" r:id="rId23"/>
    <p:sldId id="300" r:id="rId24"/>
    <p:sldId id="299" r:id="rId25"/>
    <p:sldId id="303" r:id="rId26"/>
    <p:sldId id="28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85150" autoAdjust="0"/>
  </p:normalViewPr>
  <p:slideViewPr>
    <p:cSldViewPr snapToGrid="0">
      <p:cViewPr varScale="1">
        <p:scale>
          <a:sx n="70" d="100"/>
          <a:sy n="70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55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21DFE4-9AEC-4EE7-98B5-1E6F0BE14983}" type="datetimeFigureOut">
              <a:rPr lang="en-US" smtClean="0"/>
              <a:t>07/04/2019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95648F-1375-4C8E-9570-09E501E3F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04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 1: </a:t>
            </a:r>
            <a:r>
              <a:rPr lang="en-US" baseline="0" dirty="0" smtClean="0"/>
              <a:t>Linear </a:t>
            </a:r>
            <a:r>
              <a:rPr lang="en-US" baseline="0" dirty="0" smtClean="0"/>
              <a:t>Regression</a:t>
            </a:r>
          </a:p>
          <a:p>
            <a:r>
              <a:rPr lang="en-US" baseline="0" dirty="0" smtClean="0"/>
              <a:t>Method </a:t>
            </a:r>
            <a:r>
              <a:rPr lang="en-US" baseline="0" dirty="0" smtClean="0"/>
              <a:t>2: </a:t>
            </a:r>
            <a:r>
              <a:rPr lang="en-US" baseline="0" dirty="0" smtClean="0"/>
              <a:t>SEM</a:t>
            </a:r>
          </a:p>
          <a:p>
            <a:r>
              <a:rPr lang="en-US" baseline="0" dirty="0" smtClean="0"/>
              <a:t>Method </a:t>
            </a:r>
            <a:r>
              <a:rPr lang="en-US" baseline="0" dirty="0" smtClean="0"/>
              <a:t>3: </a:t>
            </a:r>
            <a:r>
              <a:rPr lang="en-US" baseline="0" dirty="0" smtClean="0"/>
              <a:t>Cluster Analysis – IT”S EXPLORATORY, which is exactly what we are doing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AND data is NOT LINEAR</a:t>
            </a:r>
          </a:p>
          <a:p>
            <a:r>
              <a:rPr lang="en-US" b="1" baseline="0" dirty="0" smtClean="0"/>
              <a:t>--- if I look at nurse travelers and hospital size (&lt;200 and &gt;300), </a:t>
            </a:r>
          </a:p>
          <a:p>
            <a:r>
              <a:rPr lang="en-US" baseline="0" dirty="0" smtClean="0"/>
              <a:t>SMALL hospitals with high number of travelers -&gt; low HAPI</a:t>
            </a:r>
          </a:p>
          <a:p>
            <a:r>
              <a:rPr lang="en-US" baseline="0" dirty="0" smtClean="0"/>
              <a:t>LARGE hospitals with high number of travelers -&gt; high HAPI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66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20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Stable, does not need sorting</a:t>
            </a:r>
          </a:p>
          <a:p>
            <a:r>
              <a:rPr lang="en-US" dirty="0" smtClean="0"/>
              <a:t>S = Log transformed and </a:t>
            </a:r>
            <a:r>
              <a:rPr lang="en-US" dirty="0" err="1" smtClean="0"/>
              <a:t>Standarized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* How do we know how many clusters?</a:t>
            </a:r>
          </a:p>
          <a:p>
            <a:r>
              <a:rPr lang="en-US" dirty="0" smtClean="0"/>
              <a:t>matrix dissimilarity pwd2 =    </a:t>
            </a:r>
            <a:r>
              <a:rPr lang="en-US" dirty="0" err="1" smtClean="0"/>
              <a:t>crnrnpcts</a:t>
            </a:r>
            <a:r>
              <a:rPr lang="en-US" dirty="0" smtClean="0"/>
              <a:t> TOTAL_STAFFED_BEDSs tot24rns </a:t>
            </a:r>
            <a:r>
              <a:rPr lang="en-US" dirty="0" err="1" smtClean="0"/>
              <a:t>pctmedicals</a:t>
            </a:r>
            <a:r>
              <a:rPr lang="en-US" dirty="0" smtClean="0"/>
              <a:t>, L2</a:t>
            </a:r>
          </a:p>
          <a:p>
            <a:r>
              <a:rPr lang="en-US" dirty="0" smtClean="0"/>
              <a:t>cluster stop, rule(</a:t>
            </a:r>
            <a:r>
              <a:rPr lang="en-US" dirty="0" err="1" smtClean="0"/>
              <a:t>calinski</a:t>
            </a:r>
            <a:r>
              <a:rPr lang="en-US" dirty="0" smtClean="0"/>
              <a:t>)    /* 5 clusters is the highest   */</a:t>
            </a:r>
          </a:p>
          <a:p>
            <a:r>
              <a:rPr lang="en-US" dirty="0" smtClean="0"/>
              <a:t>cluster stop, rule(</a:t>
            </a:r>
            <a:r>
              <a:rPr lang="en-US" dirty="0" err="1" smtClean="0"/>
              <a:t>duda</a:t>
            </a:r>
            <a:r>
              <a:rPr lang="en-US" dirty="0" smtClean="0"/>
              <a:t>)        /* 5 clusters is the highest Je(2)/Je(1) and lowest pseudo T-squared  */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94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Five groups in </a:t>
            </a:r>
            <a:r>
              <a:rPr lang="en-US" dirty="0" err="1" smtClean="0"/>
              <a:t>Dendrogram</a:t>
            </a:r>
            <a:r>
              <a:rPr lang="en-US" dirty="0" smtClean="0"/>
              <a:t>,</a:t>
            </a:r>
            <a:r>
              <a:rPr lang="en-US" baseline="0" dirty="0" smtClean="0"/>
              <a:t> shows hierarchical clustering.</a:t>
            </a:r>
          </a:p>
          <a:p>
            <a:r>
              <a:rPr lang="en-US" dirty="0" smtClean="0"/>
              <a:t>The greater the difference in height, the more dissimilarity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4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it was increased nurse staffing in general</a:t>
            </a:r>
            <a:r>
              <a:rPr lang="en-US" baseline="0" dirty="0" smtClean="0"/>
              <a:t> that reduced HAPI, then all clusters with increased nurses/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should have low HAPI.</a:t>
            </a:r>
            <a:endParaRPr lang="en-US" dirty="0" smtClean="0"/>
          </a:p>
          <a:p>
            <a:r>
              <a:rPr lang="en-US" dirty="0" smtClean="0"/>
              <a:t>Cluster C was small hospitals with high nurse staffing (low numbers of patients per nurse), YET did not have reduced HAPI</a:t>
            </a:r>
            <a:r>
              <a:rPr lang="en-US" baseline="0" dirty="0" smtClean="0"/>
              <a:t> prevalence.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74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Hierarchical analysis is essentially</a:t>
            </a:r>
            <a:r>
              <a:rPr lang="en-US" baseline="0" dirty="0" smtClean="0"/>
              <a:t> a sample of N=1 from the population of possible clustering groupings</a:t>
            </a:r>
            <a:endParaRPr lang="en-US" dirty="0" smtClean="0"/>
          </a:p>
          <a:p>
            <a:r>
              <a:rPr lang="en-US" dirty="0" err="1" smtClean="0"/>
              <a:t>Clustpop</a:t>
            </a:r>
            <a:r>
              <a:rPr lang="en-US" dirty="0" smtClean="0"/>
              <a:t> runs CLUSTER many times to estimate the population group assignments</a:t>
            </a:r>
          </a:p>
          <a:p>
            <a:r>
              <a:rPr lang="en-US" dirty="0" smtClean="0"/>
              <a:t>The most frequent group assignment is take as the estimate of the population.</a:t>
            </a:r>
          </a:p>
          <a:p>
            <a:r>
              <a:rPr lang="en-US" dirty="0" err="1" smtClean="0"/>
              <a:t>Kmeans</a:t>
            </a:r>
            <a:r>
              <a:rPr lang="en-US" dirty="0" smtClean="0"/>
              <a:t> with 100 reps shows</a:t>
            </a:r>
            <a:r>
              <a:rPr lang="en-US" baseline="0" dirty="0" smtClean="0"/>
              <a:t> same pattern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6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MODEL for different severity,</a:t>
            </a:r>
            <a:r>
              <a:rPr lang="en-US" baseline="0" dirty="0" smtClean="0"/>
              <a:t> INCIDENCE </a:t>
            </a:r>
            <a:r>
              <a:rPr lang="en-US" dirty="0" smtClean="0"/>
              <a:t> patients with injuries/1000 patient days.</a:t>
            </a:r>
          </a:p>
          <a:p>
            <a:r>
              <a:rPr lang="en-US" dirty="0" smtClean="0"/>
              <a:t>Cluster E, with the highest percent of nurse travelers (&gt;7%) also had the highest HAPI 3+ incidence (0.055 per 1000 patient days), despite  high nurse staffing.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consistent relationship was identified between contract nurse rates and falls.  </a:t>
            </a:r>
          </a:p>
          <a:p>
            <a:r>
              <a:rPr lang="en-US" dirty="0" smtClean="0"/>
              <a:t>Fall rates did not differ greatly between clusters, with the exception of Cluster B, which had lower proportion of medical patients, and significantly lower fall rate (1.80 falls/1000 patient days)</a:t>
            </a:r>
          </a:p>
          <a:p>
            <a:r>
              <a:rPr lang="en-US" dirty="0" smtClean="0"/>
              <a:t>This is expected</a:t>
            </a:r>
            <a:r>
              <a:rPr lang="en-US" baseline="0" dirty="0" smtClean="0"/>
              <a:t> because Cluster B would be mostly surgical patients, for example hip and knee replacement, which have less delirium and dizziness and falls due to anesthesia and are younger and healthier than medical patients.</a:t>
            </a:r>
          </a:p>
          <a:p>
            <a:r>
              <a:rPr lang="en-US" dirty="0" smtClean="0"/>
              <a:t>No relationship</a:t>
            </a:r>
            <a:r>
              <a:rPr lang="en-US" baseline="0" dirty="0" smtClean="0"/>
              <a:t> between Traveler Nurses and Falls is consistent </a:t>
            </a:r>
            <a:r>
              <a:rPr lang="en-US" dirty="0" smtClean="0"/>
              <a:t>with other findings</a:t>
            </a:r>
            <a:r>
              <a:rPr lang="en-US" baseline="0" dirty="0" smtClean="0"/>
              <a:t> in the literature</a:t>
            </a:r>
            <a:r>
              <a:rPr lang="en-US" dirty="0" smtClean="0"/>
              <a:t>. Perhaps, fall prevention may be less reliant on nursing skill and teamwork, and more dependent on unlicensed care providers and hospital protocols.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67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you</a:t>
            </a:r>
            <a:r>
              <a:rPr lang="en-US" baseline="0" dirty="0" smtClean="0"/>
              <a:t> on a journey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2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HAPI measure = # sores/skin surfaces observed-- on a selected day each quarter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8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National Pressure Ulcer Advisory Panel (NPUAP). </a:t>
            </a:r>
            <a:r>
              <a:rPr lang="en-US" dirty="0" err="1" smtClean="0"/>
              <a:t>CuddiganJ</a:t>
            </a:r>
            <a:r>
              <a:rPr lang="en-US" dirty="0" smtClean="0"/>
              <a:t>, </a:t>
            </a:r>
            <a:r>
              <a:rPr lang="en-US" dirty="0" err="1" smtClean="0"/>
              <a:t>AyelloEA</a:t>
            </a:r>
            <a:r>
              <a:rPr lang="en-US" dirty="0" smtClean="0"/>
              <a:t>, </a:t>
            </a:r>
            <a:r>
              <a:rPr lang="en-US" dirty="0" err="1" smtClean="0"/>
              <a:t>SussmanC</a:t>
            </a:r>
            <a:r>
              <a:rPr lang="en-US" dirty="0" smtClean="0"/>
              <a:t>, Editors. Pressure Ulcers in America: Prevalence, Incidence, and Implication for the Future. Reston, VA: NPUAP; 2001.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1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 States have mandated number of nurses, BUT  there is conflicting research on number of nurses. </a:t>
            </a:r>
          </a:p>
          <a:p>
            <a:r>
              <a:rPr lang="en-US" dirty="0" smtClean="0"/>
              <a:t>Less is known about what type of nurse.  </a:t>
            </a:r>
          </a:p>
          <a:p>
            <a:r>
              <a:rPr lang="en-US" dirty="0" smtClean="0"/>
              <a:t>We were interested in whether traveling nurses contribute to worse outcomes.  </a:t>
            </a:r>
          </a:p>
          <a:p>
            <a:r>
              <a:rPr lang="en-US" dirty="0" smtClean="0"/>
              <a:t>Patients might be worse because preventing pressure ulcers requires collaboration and consistently following a standard protocol. </a:t>
            </a:r>
          </a:p>
          <a:p>
            <a:r>
              <a:rPr lang="en-US" dirty="0" smtClean="0"/>
              <a:t>Patients might be better because traveling (temporary) nurses may be more </a:t>
            </a:r>
            <a:r>
              <a:rPr lang="en-US" dirty="0" err="1" smtClean="0"/>
              <a:t>contientious</a:t>
            </a:r>
            <a:r>
              <a:rPr lang="en-US" dirty="0" smtClean="0"/>
              <a:t> and less burned-out.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5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aseline="0" dirty="0" smtClean="0"/>
              <a:t>Our conceptual model includes variables in the CALNOC database, but also includes variables that were not available to us</a:t>
            </a:r>
            <a:endParaRPr lang="en-US" dirty="0" smtClean="0"/>
          </a:p>
          <a:p>
            <a:r>
              <a:rPr lang="en-US" dirty="0" smtClean="0"/>
              <a:t>Even if the VARIABLES were AVAILABLE,</a:t>
            </a:r>
            <a:r>
              <a:rPr lang="en-US" baseline="0" dirty="0" smtClean="0"/>
              <a:t> we could not use them because 50% (or more) was missing data (not at random).</a:t>
            </a:r>
          </a:p>
          <a:p>
            <a:r>
              <a:rPr lang="en-US" baseline="0" dirty="0" smtClean="0"/>
              <a:t>We decided not to use some of the variables because of CO-LINEARITY, for example,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age and medical/surgical are highly related, so we chose medical/surgical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decided to use in FINAL MODEL</a:t>
            </a:r>
          </a:p>
          <a:p>
            <a:r>
              <a:rPr lang="en-US" dirty="0" smtClean="0"/>
              <a:t>ONE</a:t>
            </a:r>
            <a:r>
              <a:rPr lang="en-US" baseline="0" dirty="0" smtClean="0"/>
              <a:t> HOSPITAL variables: # Beds</a:t>
            </a:r>
          </a:p>
          <a:p>
            <a:r>
              <a:rPr lang="en-US" baseline="0" dirty="0" smtClean="0"/>
              <a:t>TWO NURSE variables: Nurse to patient ratio, </a:t>
            </a:r>
          </a:p>
          <a:p>
            <a:r>
              <a:rPr lang="en-US" baseline="0" dirty="0" smtClean="0"/>
              <a:t>ONE Patient variables: Medical or surgical (highly correlated with Age and LOS)</a:t>
            </a:r>
          </a:p>
          <a:p>
            <a:pPr defTabSz="931774">
              <a:defRPr/>
            </a:pPr>
            <a:r>
              <a:rPr lang="en-US" b="1" dirty="0"/>
              <a:t>Other variables were considered for the analysis </a:t>
            </a:r>
            <a:r>
              <a:rPr lang="en-US" dirty="0"/>
              <a:t>(e.g. nurse turnover and patient turnover) but not included in the final cluster model because of the amount of non-random missing data. Patient gender and age were not included in the final model because of their high correlation with the proportion of medical patients. 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Time</a:t>
            </a:r>
            <a:r>
              <a:rPr lang="en-US" baseline="0" dirty="0" smtClean="0"/>
              <a:t> could be measured in Quarters, we </a:t>
            </a:r>
            <a:r>
              <a:rPr lang="en-US" baseline="0" dirty="0" err="1" smtClean="0"/>
              <a:t>eventurally</a:t>
            </a:r>
            <a:r>
              <a:rPr lang="en-US" baseline="0" dirty="0" smtClean="0"/>
              <a:t> decided to analyze a cross-section of the data because many units were involved with </a:t>
            </a:r>
            <a:r>
              <a:rPr lang="en-US" baseline="0" dirty="0" err="1" smtClean="0"/>
              <a:t>continuours</a:t>
            </a:r>
            <a:r>
              <a:rPr lang="en-US" baseline="0" dirty="0" smtClean="0"/>
              <a:t> quality improvement and we wanted just a snap shot.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Stata</a:t>
            </a:r>
            <a:r>
              <a:rPr lang="en-US" baseline="0" dirty="0" smtClean="0"/>
              <a:t> has a SEM builder to make writing syntax easy</a:t>
            </a:r>
          </a:p>
          <a:p>
            <a:r>
              <a:rPr lang="en-US" baseline="0" dirty="0" smtClean="0"/>
              <a:t>Variables in the oval are latent variables.</a:t>
            </a:r>
          </a:p>
          <a:p>
            <a:r>
              <a:rPr lang="en-US" baseline="0" dirty="0" smtClean="0"/>
              <a:t>Variables in the rectangles are observed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7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Estimation </a:t>
            </a:r>
            <a:r>
              <a:rPr lang="en-US" dirty="0" smtClean="0"/>
              <a:t>failed</a:t>
            </a:r>
          </a:p>
          <a:p>
            <a:r>
              <a:rPr lang="en-US" dirty="0" smtClean="0"/>
              <a:t>SEM does not come up with a model that fits data</a:t>
            </a:r>
          </a:p>
          <a:p>
            <a:r>
              <a:rPr lang="en-US" dirty="0" smtClean="0"/>
              <a:t>Remove Hospital latent variable, still does not run.</a:t>
            </a:r>
          </a:p>
          <a:p>
            <a:r>
              <a:rPr lang="en-US" dirty="0" smtClean="0"/>
              <a:t>Tried “standardized”</a:t>
            </a:r>
          </a:p>
          <a:p>
            <a:r>
              <a:rPr lang="en-US" dirty="0" smtClean="0"/>
              <a:t>Hopes are dashed.</a:t>
            </a:r>
          </a:p>
          <a:p>
            <a:r>
              <a:rPr lang="en-US" dirty="0" smtClean="0"/>
              <a:t>Perhaps SEM failed because a linear relationship is assumed between endogenous and exogenous variables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648F-1375-4C8E-9570-09E501E3FC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8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5200"/>
            <a:ext cx="12192001" cy="3352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56317" y="5456238"/>
            <a:ext cx="85068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1" y="427019"/>
            <a:ext cx="5288280" cy="300706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3420843"/>
            <a:ext cx="9144000" cy="2035077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895600" y="5632548"/>
            <a:ext cx="6400800" cy="1042572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62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6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9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8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9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8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4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5200"/>
            <a:ext cx="12192001" cy="3352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856317" y="5456238"/>
            <a:ext cx="850688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1" y="427019"/>
            <a:ext cx="5288280" cy="300706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3420843"/>
            <a:ext cx="9144000" cy="2035077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895600" y="5632548"/>
            <a:ext cx="6400800" cy="1042572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634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677"/>
          <a:stretch/>
        </p:blipFill>
        <p:spPr>
          <a:xfrm>
            <a:off x="0" y="0"/>
            <a:ext cx="12191999" cy="100171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436" y="6543676"/>
            <a:ext cx="43476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5F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Virginia Mason Medical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001713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0088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2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677"/>
          <a:stretch/>
        </p:blipFill>
        <p:spPr>
          <a:xfrm>
            <a:off x="0" y="0"/>
            <a:ext cx="12191999" cy="100171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436" y="6543676"/>
            <a:ext cx="43476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5F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Virginia Mason Medical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876" y="146119"/>
            <a:ext cx="10984248" cy="769441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Organizational Goals</a:t>
            </a:r>
            <a:endParaRPr lang="en-US" sz="4400" dirty="0">
              <a:solidFill>
                <a:srgbClr val="5F60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4B4EA6A-6387-1643-86A5-5F09D6B36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853" b="12469"/>
          <a:stretch/>
        </p:blipFill>
        <p:spPr>
          <a:xfrm>
            <a:off x="515827" y="1046359"/>
            <a:ext cx="11160347" cy="54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4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26743"/>
            <a:ext cx="10363200" cy="1362075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t"/>
          <a:lstStyle>
            <a:lvl1pPr algn="ctr">
              <a:defRPr sz="27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9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677"/>
          <a:stretch/>
        </p:blipFill>
        <p:spPr>
          <a:xfrm>
            <a:off x="0" y="0"/>
            <a:ext cx="12191999" cy="100171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436" y="6543676"/>
            <a:ext cx="43476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5F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Virginia Mason Medical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001713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0088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2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621377"/>
            <a:ext cx="6483927" cy="5615247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7745" r="55974" b="57397"/>
          <a:stretch>
            <a:fillRect/>
          </a:stretch>
        </p:blipFill>
        <p:spPr bwMode="auto">
          <a:xfrm>
            <a:off x="1268307" y="545549"/>
            <a:ext cx="3793370" cy="26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436" y="6543676"/>
            <a:ext cx="43476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5F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Virginia Mason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56975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" y="-7618"/>
            <a:ext cx="12187490" cy="68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5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13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23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77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86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50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8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06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" r="677"/>
          <a:stretch/>
        </p:blipFill>
        <p:spPr>
          <a:xfrm>
            <a:off x="0" y="0"/>
            <a:ext cx="12191999" cy="100171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436" y="6543676"/>
            <a:ext cx="43476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5F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Virginia Mason Medical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876" y="146119"/>
            <a:ext cx="10984248" cy="769441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0000">
                <a:alpha val="5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Organizational Goals</a:t>
            </a:r>
            <a:endParaRPr lang="en-US" sz="4400" dirty="0">
              <a:solidFill>
                <a:srgbClr val="5F606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4B4EA6A-6387-1643-86A5-5F09D6B36C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853" b="12469"/>
          <a:stretch/>
        </p:blipFill>
        <p:spPr>
          <a:xfrm>
            <a:off x="515827" y="1046359"/>
            <a:ext cx="11160347" cy="54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9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26743"/>
            <a:ext cx="10363200" cy="1362075"/>
          </a:xfr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t"/>
          <a:lstStyle>
            <a:lvl1pPr algn="ctr">
              <a:defRPr sz="27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4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621377"/>
            <a:ext cx="6483927" cy="5615247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7745" r="55974" b="57397"/>
          <a:stretch>
            <a:fillRect/>
          </a:stretch>
        </p:blipFill>
        <p:spPr bwMode="auto">
          <a:xfrm>
            <a:off x="1268307" y="545549"/>
            <a:ext cx="3793370" cy="263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436" y="6543676"/>
            <a:ext cx="43476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5F60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Virginia Mason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55503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" y="-7618"/>
            <a:ext cx="12187490" cy="68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6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5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fld id="{1AE216C0-D10C-4695-993C-21D7AC113B31}" type="datetimeFigureOut">
              <a:rPr lang="en-US" smtClean="0">
                <a:solidFill>
                  <a:srgbClr val="5F6062"/>
                </a:solidFill>
              </a:rPr>
              <a:pPr/>
              <a:t>07/04/2019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US">
              <a:solidFill>
                <a:srgbClr val="5F6062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7CF5557-DAAB-4283-8C3A-159C8BE7110D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9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74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78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" y="3420843"/>
            <a:ext cx="11955439" cy="203507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Using cluster analysis to understand complex data sets: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Experience </a:t>
            </a:r>
            <a:r>
              <a:rPr lang="en-US" sz="3200" dirty="0"/>
              <a:t>from a national nursing consortium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Barbara Williams, PhD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0" dirty="0" smtClean="0"/>
              <a:t>Center for Health Care Improvement Science</a:t>
            </a:r>
            <a:endParaRPr lang="en-US" sz="27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Stata Conference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July 11-12,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249" y="1110343"/>
            <a:ext cx="10972800" cy="508362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Method: Linear Regression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sz="1600" dirty="0" smtClean="0"/>
          </a:p>
          <a:p>
            <a:r>
              <a:rPr lang="en-US" sz="1600" dirty="0" smtClean="0"/>
              <a:t>. </a:t>
            </a:r>
            <a:r>
              <a:rPr lang="en-US" sz="1600" dirty="0"/>
              <a:t>regress </a:t>
            </a:r>
            <a:r>
              <a:rPr lang="en-US" sz="1600" dirty="0" err="1" smtClean="0"/>
              <a:t>hapi</a:t>
            </a:r>
            <a:r>
              <a:rPr lang="en-US" sz="1600" dirty="0" smtClean="0"/>
              <a:t> traveler beds </a:t>
            </a:r>
            <a:r>
              <a:rPr lang="en-US" sz="1600" dirty="0" err="1" smtClean="0"/>
              <a:t>ptsperRN</a:t>
            </a:r>
            <a:r>
              <a:rPr lang="en-US" sz="1600" dirty="0" smtClean="0"/>
              <a:t> </a:t>
            </a:r>
            <a:r>
              <a:rPr lang="en-US" sz="1600" dirty="0" err="1" smtClean="0"/>
              <a:t>medicalpc</a:t>
            </a:r>
            <a:endParaRPr lang="en-US" sz="1600" dirty="0"/>
          </a:p>
          <a:p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91119"/>
              </p:ext>
            </p:extLst>
          </p:nvPr>
        </p:nvGraphicFramePr>
        <p:xfrm>
          <a:off x="940343" y="2226514"/>
          <a:ext cx="9398001" cy="3733800"/>
        </p:xfrm>
        <a:graphic>
          <a:graphicData uri="http://schemas.openxmlformats.org/drawingml/2006/table">
            <a:tbl>
              <a:tblPr/>
              <a:tblGrid>
                <a:gridCol w="863017"/>
                <a:gridCol w="177680"/>
                <a:gridCol w="1396057"/>
                <a:gridCol w="1091463"/>
                <a:gridCol w="1231068"/>
                <a:gridCol w="218927"/>
                <a:gridCol w="1484897"/>
                <a:gridCol w="675818"/>
                <a:gridCol w="1129537"/>
                <a:gridCol w="1129537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obs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F(4, 591)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9.52736387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2.38184097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 &gt; 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651.988001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1.10319459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R-squared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 R-squared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661.515365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1.11179053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Root MSE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hapi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 Err.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P&gt; |t|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[95% Conf. Interval]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0.0420868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0.043362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-0.0430756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0.1272493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6700"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0.0004927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0.0002406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0.0009653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ptsperRN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0.0375516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0.0716971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-0.1032606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0.1783637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medicalpc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0.0033893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0.0016221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0.0002035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0.0065752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_cons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0.0271639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0.2853744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-0.5333074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0.5876352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7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22" y="1056630"/>
            <a:ext cx="10972800" cy="1001713"/>
          </a:xfrm>
          <a:effectLst/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Problems with linear regression models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22" y="2199880"/>
            <a:ext cx="10972800" cy="3622611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dirty="0" smtClean="0"/>
              <a:t>several </a:t>
            </a:r>
            <a:r>
              <a:rPr lang="en-US" dirty="0"/>
              <a:t>potential problems </a:t>
            </a:r>
            <a:r>
              <a:rPr lang="en-US" dirty="0" smtClean="0"/>
              <a:t>with using a regression model in this analysis:</a:t>
            </a:r>
          </a:p>
          <a:p>
            <a:r>
              <a:rPr lang="en-US" dirty="0" smtClean="0"/>
              <a:t>1. Requires a pre-defined model of the relationships</a:t>
            </a:r>
          </a:p>
          <a:p>
            <a:r>
              <a:rPr lang="en-US" dirty="0" smtClean="0"/>
              <a:t>2. Assumes that </a:t>
            </a:r>
            <a:r>
              <a:rPr lang="en-US" dirty="0" smtClean="0"/>
              <a:t>hospital</a:t>
            </a:r>
            <a:r>
              <a:rPr lang="en-US" dirty="0" smtClean="0"/>
              <a:t>, nurse, and patient characteristics are linear. </a:t>
            </a:r>
          </a:p>
          <a:p>
            <a:r>
              <a:rPr lang="en-US" dirty="0" smtClean="0"/>
              <a:t>3. Does not account for complex interaction effects whereby </a:t>
            </a:r>
            <a:r>
              <a:rPr lang="en-US" dirty="0"/>
              <a:t>an </a:t>
            </a:r>
            <a:r>
              <a:rPr lang="en-US" dirty="0" smtClean="0"/>
              <a:t>unit’s </a:t>
            </a:r>
            <a:r>
              <a:rPr lang="en-US" dirty="0"/>
              <a:t>scoring high on two or </a:t>
            </a:r>
            <a:r>
              <a:rPr lang="en-US" dirty="0" smtClean="0"/>
              <a:t>more qualities, could have a larger impact than the sum of the effects taken separately.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682" y="1651272"/>
            <a:ext cx="9999244" cy="3043558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Method: </a:t>
            </a:r>
            <a:r>
              <a:rPr lang="en-US" sz="2800" b="1" dirty="0" smtClean="0">
                <a:solidFill>
                  <a:srgbClr val="0070C0"/>
                </a:solidFill>
              </a:rPr>
              <a:t>Structural </a:t>
            </a:r>
            <a:r>
              <a:rPr lang="en-US" sz="2800" b="1" dirty="0">
                <a:solidFill>
                  <a:srgbClr val="0070C0"/>
                </a:solidFill>
              </a:rPr>
              <a:t>equation </a:t>
            </a:r>
            <a:r>
              <a:rPr lang="en-US" sz="2800" b="1" dirty="0" smtClean="0">
                <a:solidFill>
                  <a:srgbClr val="0070C0"/>
                </a:solidFill>
              </a:rPr>
              <a:t>modeling (SEM)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From the </a:t>
            </a:r>
            <a:r>
              <a:rPr lang="en-US" dirty="0">
                <a:solidFill>
                  <a:schemeClr val="accent6"/>
                </a:solidFill>
              </a:rPr>
              <a:t>Stata </a:t>
            </a:r>
            <a:r>
              <a:rPr lang="en-US" dirty="0" smtClean="0">
                <a:solidFill>
                  <a:schemeClr val="accent6"/>
                </a:solidFill>
              </a:rPr>
              <a:t>Reference Manual (Release 13): </a:t>
            </a:r>
          </a:p>
          <a:p>
            <a:r>
              <a:rPr lang="en-US" i="1" dirty="0" smtClean="0">
                <a:solidFill>
                  <a:schemeClr val="accent6"/>
                </a:solidFill>
              </a:rPr>
              <a:t>	Structural </a:t>
            </a:r>
            <a:r>
              <a:rPr lang="en-US" i="1" dirty="0">
                <a:solidFill>
                  <a:schemeClr val="accent6"/>
                </a:solidFill>
              </a:rPr>
              <a:t>equation modeling is not just an estimation method for a particular model in the </a:t>
            </a:r>
            <a:r>
              <a:rPr lang="en-US" i="1" dirty="0" smtClean="0">
                <a:solidFill>
                  <a:schemeClr val="accent6"/>
                </a:solidFill>
              </a:rPr>
              <a:t>way that </a:t>
            </a:r>
            <a:r>
              <a:rPr lang="en-US" i="1" dirty="0">
                <a:solidFill>
                  <a:schemeClr val="accent6"/>
                </a:solidFill>
              </a:rPr>
              <a:t>Stata’s regress and </a:t>
            </a:r>
            <a:r>
              <a:rPr lang="en-US" i="1" dirty="0" err="1">
                <a:solidFill>
                  <a:schemeClr val="accent6"/>
                </a:solidFill>
              </a:rPr>
              <a:t>probit</a:t>
            </a:r>
            <a:r>
              <a:rPr lang="en-US" i="1" dirty="0">
                <a:solidFill>
                  <a:schemeClr val="accent6"/>
                </a:solidFill>
              </a:rPr>
              <a:t> commands </a:t>
            </a:r>
            <a:r>
              <a:rPr lang="en-US" i="1" dirty="0" smtClean="0">
                <a:solidFill>
                  <a:schemeClr val="accent6"/>
                </a:solidFill>
              </a:rPr>
              <a:t>are... Structural </a:t>
            </a:r>
            <a:r>
              <a:rPr lang="en-US" i="1" dirty="0">
                <a:solidFill>
                  <a:schemeClr val="accent6"/>
                </a:solidFill>
              </a:rPr>
              <a:t>equation modeling is a way of thinking, a way of writing, and a way of estimating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926" y="2021483"/>
            <a:ext cx="7243621" cy="44807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3368" y="1128931"/>
            <a:ext cx="687399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Method: Structural equation modeling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Stata </a:t>
            </a:r>
            <a:r>
              <a:rPr lang="en-US" sz="2400" dirty="0" smtClean="0">
                <a:solidFill>
                  <a:schemeClr val="accent6"/>
                </a:solidFill>
              </a:rPr>
              <a:t>SEM Builder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71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96" y="2088108"/>
            <a:ext cx="6874276" cy="4456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012" y="1134492"/>
            <a:ext cx="11737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sem</a:t>
            </a:r>
            <a:r>
              <a:rPr lang="en-US" dirty="0"/>
              <a:t> (Hospital -&gt; HAPI, ) (Hospital -&gt; </a:t>
            </a:r>
            <a:r>
              <a:rPr lang="en-US" dirty="0" err="1"/>
              <a:t>Hosp_Beds</a:t>
            </a:r>
            <a:r>
              <a:rPr lang="en-US" dirty="0"/>
              <a:t>, ) </a:t>
            </a:r>
            <a:r>
              <a:rPr lang="en-US" dirty="0" smtClean="0"/>
              <a:t>   ///</a:t>
            </a:r>
          </a:p>
          <a:p>
            <a:r>
              <a:rPr lang="en-US" dirty="0"/>
              <a:t> </a:t>
            </a:r>
            <a:r>
              <a:rPr lang="en-US" dirty="0" smtClean="0"/>
              <a:t>      (</a:t>
            </a:r>
            <a:r>
              <a:rPr lang="en-US" dirty="0"/>
              <a:t>Nurse -&gt; HAPI, ) (Nurse -&gt; Travelers, ) (Nurse -&gt; </a:t>
            </a:r>
            <a:r>
              <a:rPr lang="en-US" dirty="0" err="1"/>
              <a:t>PatientsperRN</a:t>
            </a:r>
            <a:r>
              <a:rPr lang="en-US" dirty="0"/>
              <a:t>, ) </a:t>
            </a:r>
            <a:r>
              <a:rPr lang="en-US" dirty="0" smtClean="0"/>
              <a:t>   ///</a:t>
            </a:r>
          </a:p>
          <a:p>
            <a:r>
              <a:rPr lang="en-US" dirty="0"/>
              <a:t> </a:t>
            </a:r>
            <a:r>
              <a:rPr lang="en-US" dirty="0" smtClean="0"/>
              <a:t>      (</a:t>
            </a:r>
            <a:r>
              <a:rPr lang="en-US" dirty="0"/>
              <a:t>Patient -&gt; HAPI, ) (Patient -&gt; </a:t>
            </a:r>
            <a:r>
              <a:rPr lang="en-US" dirty="0" smtClean="0"/>
              <a:t>Medical</a:t>
            </a:r>
            <a:r>
              <a:rPr lang="en-US" dirty="0"/>
              <a:t>, ), </a:t>
            </a:r>
            <a:r>
              <a:rPr lang="en-US" dirty="0" err="1"/>
              <a:t>covstruct</a:t>
            </a:r>
            <a:r>
              <a:rPr lang="en-US" dirty="0"/>
              <a:t>(_</a:t>
            </a:r>
            <a:r>
              <a:rPr lang="en-US" dirty="0" err="1"/>
              <a:t>lexogenous</a:t>
            </a:r>
            <a:r>
              <a:rPr lang="en-US" dirty="0"/>
              <a:t>, diagonal) latent(Hospital Nurse Patient </a:t>
            </a:r>
            <a:r>
              <a:rPr lang="en-US" dirty="0" smtClean="0"/>
              <a:t>)   /// </a:t>
            </a:r>
            <a:r>
              <a:rPr lang="en-US" dirty="0" err="1"/>
              <a:t>nocapslatent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1" y="1296432"/>
            <a:ext cx="11122925" cy="44629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70C0"/>
                </a:solidFill>
              </a:rPr>
              <a:t>Method 4: Cluster Analysis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From the Stata Manual:  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Cluster </a:t>
            </a:r>
            <a:r>
              <a:rPr lang="en-US" i="1" dirty="0"/>
              <a:t>analysis attempts to determine the natural groupings </a:t>
            </a:r>
            <a:endParaRPr lang="en-US" i="1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(</a:t>
            </a:r>
            <a:r>
              <a:rPr lang="en-US" i="1" dirty="0"/>
              <a:t>or clusters) of </a:t>
            </a:r>
            <a:r>
              <a:rPr lang="en-US" i="1" dirty="0" smtClean="0"/>
              <a:t>observations...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[There are] examples </a:t>
            </a:r>
            <a:r>
              <a:rPr lang="en-US" i="1" dirty="0"/>
              <a:t>of the use of cluster analysis, </a:t>
            </a:r>
            <a:r>
              <a:rPr lang="en-US" i="1" dirty="0" smtClean="0"/>
              <a:t>such as </a:t>
            </a:r>
            <a:r>
              <a:rPr lang="en-US" i="1" dirty="0"/>
              <a:t>in refining or redefining diagnostic categories in psychiatry, </a:t>
            </a:r>
            <a:r>
              <a:rPr lang="en-US" i="1" u="sng" dirty="0"/>
              <a:t>detecting similarities in artifacts </a:t>
            </a:r>
            <a:r>
              <a:rPr lang="en-US" i="1" u="sng" dirty="0" smtClean="0"/>
              <a:t>by archaeologists </a:t>
            </a:r>
            <a:r>
              <a:rPr lang="en-US" i="1" u="sng" dirty="0"/>
              <a:t>to study the spatial distribution of artifact types</a:t>
            </a:r>
            <a:r>
              <a:rPr lang="en-US" i="1" dirty="0"/>
              <a:t>, discovering hierarchical </a:t>
            </a:r>
            <a:r>
              <a:rPr lang="en-US" i="1" dirty="0" smtClean="0"/>
              <a:t>relationships in </a:t>
            </a:r>
            <a:r>
              <a:rPr lang="en-US" i="1" dirty="0"/>
              <a:t>taxonomy, and </a:t>
            </a:r>
            <a:r>
              <a:rPr lang="en-US" i="1" u="sng" dirty="0"/>
              <a:t>identifying sets of similar cities</a:t>
            </a:r>
            <a:r>
              <a:rPr lang="en-US" i="1" dirty="0"/>
              <a:t> so that one city from each class can be sampled in </a:t>
            </a:r>
            <a:r>
              <a:rPr lang="en-US" i="1" dirty="0" smtClean="0"/>
              <a:t>a market </a:t>
            </a:r>
            <a:r>
              <a:rPr lang="en-US" i="1" dirty="0"/>
              <a:t>research task.</a:t>
            </a:r>
          </a:p>
        </p:txBody>
      </p:sp>
    </p:spTree>
    <p:extLst>
      <p:ext uri="{BB962C8B-B14F-4D97-AF65-F5344CB8AC3E}">
        <p14:creationId xmlns:p14="http://schemas.microsoft.com/office/powerpoint/2010/main" val="10669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216" y="1064749"/>
            <a:ext cx="10972800" cy="5683081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Cluster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Variables </a:t>
            </a:r>
            <a:r>
              <a:rPr lang="en-US" dirty="0"/>
              <a:t>in the model were first log transformed to approximate a normal </a:t>
            </a:r>
            <a:r>
              <a:rPr lang="en-US" dirty="0" smtClean="0"/>
              <a:t>distribution because </a:t>
            </a:r>
            <a:r>
              <a:rPr lang="en-US" dirty="0"/>
              <a:t>the distribution of these </a:t>
            </a:r>
            <a:r>
              <a:rPr lang="en-US" dirty="0" smtClean="0"/>
              <a:t>measured </a:t>
            </a:r>
            <a:r>
              <a:rPr lang="en-US" dirty="0"/>
              <a:t>variables was skewed</a:t>
            </a:r>
            <a:r>
              <a:rPr lang="en-US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Variables </a:t>
            </a:r>
            <a:r>
              <a:rPr lang="en-US" dirty="0"/>
              <a:t>were then transformed to z-scores using means and standard deviations because scales differed across </a:t>
            </a:r>
            <a:r>
              <a:rPr lang="en-US" dirty="0" smtClean="0"/>
              <a:t>variables.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used Wards linkage hierarchical method of cluster analysis with a Euclidean distance option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modeling methods considered for the main </a:t>
            </a:r>
            <a:r>
              <a:rPr lang="en-US" dirty="0" smtClean="0"/>
              <a:t>analysis were 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K-means (not used because </a:t>
            </a:r>
            <a:r>
              <a:rPr lang="en-US" dirty="0"/>
              <a:t>of instability with clusters changing with re-sorting the data</a:t>
            </a:r>
            <a:r>
              <a:rPr lang="en-US" dirty="0" smtClean="0"/>
              <a:t>)</a:t>
            </a:r>
          </a:p>
          <a:p>
            <a:pPr marL="90011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hierarchical </a:t>
            </a:r>
            <a:r>
              <a:rPr lang="en-US" dirty="0"/>
              <a:t>average linkage </a:t>
            </a:r>
            <a:r>
              <a:rPr lang="en-US" dirty="0" smtClean="0"/>
              <a:t>(not used because </a:t>
            </a:r>
            <a:r>
              <a:rPr lang="en-US" dirty="0"/>
              <a:t>of the poor distribution of the hospital units among the clusters, with some clusters having only one or two units).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60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96" y="1146307"/>
            <a:ext cx="10972800" cy="470809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Results</a:t>
            </a:r>
          </a:p>
          <a:p>
            <a:r>
              <a:rPr lang="en-US" sz="2000" dirty="0" smtClean="0"/>
              <a:t>. </a:t>
            </a:r>
            <a:r>
              <a:rPr lang="en-US" sz="2000" dirty="0"/>
              <a:t>cluster wards </a:t>
            </a:r>
            <a:r>
              <a:rPr lang="en-US" sz="2000" dirty="0" err="1" smtClean="0"/>
              <a:t>travelerS</a:t>
            </a:r>
            <a:r>
              <a:rPr lang="en-US" sz="2000" dirty="0" smtClean="0"/>
              <a:t> </a:t>
            </a:r>
            <a:r>
              <a:rPr lang="en-US" sz="2000" dirty="0" err="1" smtClean="0"/>
              <a:t>bedsS</a:t>
            </a:r>
            <a:r>
              <a:rPr lang="en-US" sz="2000" dirty="0" smtClean="0"/>
              <a:t> </a:t>
            </a:r>
            <a:r>
              <a:rPr lang="en-US" sz="2000" dirty="0" err="1" smtClean="0"/>
              <a:t>ptsperRNS</a:t>
            </a:r>
            <a:r>
              <a:rPr lang="en-US" sz="2000" dirty="0" smtClean="0"/>
              <a:t> </a:t>
            </a:r>
            <a:r>
              <a:rPr lang="en-US" sz="2000" dirty="0" err="1" smtClean="0"/>
              <a:t>medicalpcS</a:t>
            </a:r>
            <a:r>
              <a:rPr lang="en-US" sz="2000" dirty="0" smtClean="0"/>
              <a:t>, </a:t>
            </a:r>
            <a:r>
              <a:rPr lang="en-US" sz="2000" dirty="0"/>
              <a:t>measure(L2) name(ward)</a:t>
            </a:r>
          </a:p>
          <a:p>
            <a:r>
              <a:rPr lang="en-US" sz="2000" dirty="0" smtClean="0"/>
              <a:t>. </a:t>
            </a:r>
            <a:r>
              <a:rPr lang="en-US" sz="2000" dirty="0"/>
              <a:t>cluster gen g5ward = group(5), ties(skip)</a:t>
            </a:r>
          </a:p>
          <a:p>
            <a:r>
              <a:rPr lang="en-US" sz="2000" dirty="0" smtClean="0"/>
              <a:t>. </a:t>
            </a:r>
            <a:r>
              <a:rPr lang="en-US" sz="2000" dirty="0"/>
              <a:t>tab </a:t>
            </a:r>
            <a:r>
              <a:rPr lang="en-US" sz="2000" dirty="0" smtClean="0"/>
              <a:t>g5ward</a:t>
            </a:r>
          </a:p>
          <a:p>
            <a:endParaRPr lang="en-US" sz="2000" dirty="0"/>
          </a:p>
          <a:p>
            <a:pPr marL="342900" lvl="1" indent="0">
              <a:spcBef>
                <a:spcPts val="0"/>
              </a:spcBef>
              <a:buNone/>
            </a:pPr>
            <a:r>
              <a:rPr lang="en-US" sz="1800" dirty="0" smtClean="0"/>
              <a:t> g5ward |		Freq.		Percent	Cum</a:t>
            </a:r>
            <a:r>
              <a:rPr lang="en-US" sz="1800" dirty="0"/>
              <a:t>.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-------------+-----------------------------------</a:t>
            </a:r>
            <a:endParaRPr lang="en-US" sz="1800" dirty="0"/>
          </a:p>
          <a:p>
            <a:pPr marL="342900" lvl="1" indent="0">
              <a:spcBef>
                <a:spcPts val="0"/>
              </a:spcBef>
              <a:buNone/>
            </a:pPr>
            <a:r>
              <a:rPr lang="en-US" sz="1800" dirty="0"/>
              <a:t>          1 |         99       16.61       16.61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1800" dirty="0"/>
              <a:t>          2 |       </a:t>
            </a:r>
            <a:r>
              <a:rPr lang="en-US" sz="1800" dirty="0" smtClean="0"/>
              <a:t>226       </a:t>
            </a:r>
            <a:r>
              <a:rPr lang="en-US" sz="1800" dirty="0"/>
              <a:t>37.92       54.53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1800" dirty="0"/>
              <a:t>          3 |         99       16.61       71.14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1800" dirty="0"/>
              <a:t>          4 |         98       16.44       87.58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sz="1800" dirty="0"/>
              <a:t>          5 |         74       12.42      100.00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-------------+-----------------------------------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      </a:t>
            </a:r>
            <a:r>
              <a:rPr lang="en-US" sz="1800" dirty="0" smtClean="0"/>
              <a:t>   Total </a:t>
            </a:r>
            <a:r>
              <a:rPr lang="en-US" sz="1800" dirty="0"/>
              <a:t>|        596      100.00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6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181" y="1078403"/>
            <a:ext cx="10972800" cy="47761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Results: </a:t>
            </a:r>
            <a:r>
              <a:rPr lang="en-US" sz="2800" b="1" dirty="0" err="1" smtClean="0">
                <a:solidFill>
                  <a:srgbClr val="0070C0"/>
                </a:solidFill>
              </a:rPr>
              <a:t>Dendogram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81" y="2014200"/>
            <a:ext cx="5639788" cy="4100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181" y="1600442"/>
            <a:ext cx="546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 cluster </a:t>
            </a:r>
            <a:r>
              <a:rPr lang="en-US" dirty="0" err="1"/>
              <a:t>dendrogram</a:t>
            </a:r>
            <a:r>
              <a:rPr lang="en-US" dirty="0"/>
              <a:t> HAPI, </a:t>
            </a:r>
            <a:r>
              <a:rPr lang="en-US" dirty="0" err="1"/>
              <a:t>cutvalue</a:t>
            </a:r>
            <a:r>
              <a:rPr lang="en-US" dirty="0"/>
              <a:t>(16) </a:t>
            </a:r>
            <a:r>
              <a:rPr lang="en-US" dirty="0" err="1"/>
              <a:t>showcount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249" y="1637626"/>
            <a:ext cx="10972800" cy="532697"/>
          </a:xfrm>
        </p:spPr>
        <p:txBody>
          <a:bodyPr/>
          <a:lstStyle/>
          <a:p>
            <a:r>
              <a:rPr lang="en-US" dirty="0" smtClean="0"/>
              <a:t>HAPI 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88670"/>
              </p:ext>
            </p:extLst>
          </p:nvPr>
        </p:nvGraphicFramePr>
        <p:xfrm>
          <a:off x="714249" y="1167633"/>
          <a:ext cx="9806859" cy="4975201"/>
        </p:xfrm>
        <a:graphic>
          <a:graphicData uri="http://schemas.openxmlformats.org/drawingml/2006/table">
            <a:tbl>
              <a:tblPr firstRow="1" firstCol="1" bandRow="1"/>
              <a:tblGrid>
                <a:gridCol w="2180271"/>
                <a:gridCol w="1311078"/>
                <a:gridCol w="1311078"/>
                <a:gridCol w="1311078"/>
                <a:gridCol w="1311078"/>
                <a:gridCol w="1311078"/>
                <a:gridCol w="1071198"/>
              </a:tblGrid>
              <a:tr h="924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A: Low percent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 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B: Low percent medical patients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C: Small hospital, low number patients per nurse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D: High patients per nurse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E: High percent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nurses, large </a:t>
                      </a:r>
                      <a:r>
                        <a:rPr lang="en-US" sz="1600" i="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ANOVA sig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 units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226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36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HAPI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0.32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0.84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0.012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Staffed beds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342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394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293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506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Pts per nurse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3.38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3.23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2.80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3.50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2.70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12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0.02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5.35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6.01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5.97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7.69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Patient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7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Medical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patients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73.7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26.3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78.1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79.4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86.1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Age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61.4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59.7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64.0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62.4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61.1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2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16433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Overview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ulcer injuries and falls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Nursing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Relationship between injuries, falls, and nursing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Cluster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Discussion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53636"/>
              </p:ext>
            </p:extLst>
          </p:nvPr>
        </p:nvGraphicFramePr>
        <p:xfrm>
          <a:off x="1432122" y="2119385"/>
          <a:ext cx="8741733" cy="4314502"/>
        </p:xfrm>
        <a:graphic>
          <a:graphicData uri="http://schemas.openxmlformats.org/drawingml/2006/table">
            <a:tbl>
              <a:tblPr firstRow="1" firstCol="1" bandRow="1"/>
              <a:tblGrid>
                <a:gridCol w="2180271"/>
                <a:gridCol w="1311078"/>
                <a:gridCol w="1311078"/>
                <a:gridCol w="1311078"/>
                <a:gridCol w="1311078"/>
                <a:gridCol w="1317150"/>
              </a:tblGrid>
              <a:tr h="924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A: Low percent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 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B: Low percent medical patients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C: Small hospital, low number patients per nurse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D: High patients per nurse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E: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percent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nurses, large </a:t>
                      </a:r>
                      <a:r>
                        <a:rPr lang="en-US" sz="1600" i="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</a:t>
                      </a:r>
                      <a:endParaRPr lang="en-US" sz="1600" i="1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Hierarchical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036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 units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226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HAPI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0.32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0.57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0.84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0.02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5.35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6.01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5.97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7.69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K-means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 units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  <a:endParaRPr lang="en-US" sz="1600" i="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  <a:endParaRPr lang="en-US" sz="1600" i="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en-US" sz="1600" i="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</a:t>
                      </a:r>
                      <a:endParaRPr lang="en-US" sz="1600" dirty="0">
                        <a:solidFill>
                          <a:schemeClr val="accent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154</a:t>
                      </a:r>
                      <a:endParaRPr lang="en-US" sz="1600" i="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12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HAPI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0.39</a:t>
                      </a:r>
                      <a:endParaRPr lang="en-US" sz="1600" i="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0.43</a:t>
                      </a:r>
                      <a:endParaRPr lang="en-US" sz="1600" i="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0.37</a:t>
                      </a:r>
                      <a:endParaRPr lang="en-US" sz="1600" i="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0.60</a:t>
                      </a:r>
                      <a:endParaRPr lang="en-US" sz="1600" dirty="0">
                        <a:solidFill>
                          <a:schemeClr val="accent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0.73</a:t>
                      </a:r>
                      <a:endParaRPr lang="en-US" sz="1600" i="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12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nurses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0.01</a:t>
                      </a:r>
                      <a:endParaRPr lang="en-US" sz="16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4.44</a:t>
                      </a:r>
                      <a:endParaRPr lang="en-US" sz="16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6.98</a:t>
                      </a:r>
                      <a:endParaRPr lang="en-US" sz="16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5.49</a:t>
                      </a:r>
                      <a:endParaRPr lang="en-US" sz="16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7.05</a:t>
                      </a:r>
                      <a:endParaRPr lang="en-US" sz="16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7129" y="1119307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Confirm Hierarchical Method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129" y="1602879"/>
            <a:ext cx="10335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clustpop</a:t>
            </a:r>
            <a:r>
              <a:rPr lang="en-US" dirty="0"/>
              <a:t> </a:t>
            </a:r>
            <a:r>
              <a:rPr lang="en-US" dirty="0" err="1"/>
              <a:t>travelerS</a:t>
            </a:r>
            <a:r>
              <a:rPr lang="en-US" dirty="0"/>
              <a:t> </a:t>
            </a:r>
            <a:r>
              <a:rPr lang="en-US" dirty="0" err="1"/>
              <a:t>bedsS</a:t>
            </a:r>
            <a:r>
              <a:rPr lang="en-US" dirty="0"/>
              <a:t> </a:t>
            </a:r>
            <a:r>
              <a:rPr lang="en-US" dirty="0" err="1"/>
              <a:t>ptsperRNS</a:t>
            </a:r>
            <a:r>
              <a:rPr lang="en-US" dirty="0"/>
              <a:t> </a:t>
            </a:r>
            <a:r>
              <a:rPr lang="en-US" dirty="0" err="1" smtClean="0"/>
              <a:t>medicalpcS</a:t>
            </a:r>
            <a:r>
              <a:rPr lang="en-US" dirty="0" smtClean="0"/>
              <a:t>, </a:t>
            </a:r>
            <a:r>
              <a:rPr lang="en-US" dirty="0"/>
              <a:t>k(5) </a:t>
            </a:r>
            <a:r>
              <a:rPr lang="en-US" b="1" dirty="0"/>
              <a:t>type(</a:t>
            </a:r>
            <a:r>
              <a:rPr lang="en-US" b="1" dirty="0" err="1"/>
              <a:t>kmeans</a:t>
            </a:r>
            <a:r>
              <a:rPr lang="en-US" b="1" dirty="0"/>
              <a:t>) reps(100)</a:t>
            </a:r>
          </a:p>
        </p:txBody>
      </p:sp>
    </p:spTree>
    <p:extLst>
      <p:ext uri="{BB962C8B-B14F-4D97-AF65-F5344CB8AC3E}">
        <p14:creationId xmlns:p14="http://schemas.microsoft.com/office/powerpoint/2010/main" val="31764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03668"/>
              </p:ext>
            </p:extLst>
          </p:nvPr>
        </p:nvGraphicFramePr>
        <p:xfrm>
          <a:off x="976422" y="1504480"/>
          <a:ext cx="9806859" cy="4924024"/>
        </p:xfrm>
        <a:graphic>
          <a:graphicData uri="http://schemas.openxmlformats.org/drawingml/2006/table">
            <a:tbl>
              <a:tblPr firstRow="1" firstCol="1" bandRow="1"/>
              <a:tblGrid>
                <a:gridCol w="2067029"/>
                <a:gridCol w="1241946"/>
                <a:gridCol w="1405719"/>
                <a:gridCol w="1310185"/>
                <a:gridCol w="1296538"/>
                <a:gridCol w="1414244"/>
                <a:gridCol w="1071198"/>
              </a:tblGrid>
              <a:tr h="924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A: Low percent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 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B: Low percent medical patients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C: Small hospital, low number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pts 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RN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D: High patients per nurse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E: High percent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nurses, large </a:t>
                      </a:r>
                      <a:r>
                        <a:rPr lang="en-US" sz="1600" i="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ANOVA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 units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36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HAPI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3+ incidence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0.017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0.040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0.018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0.035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0.055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Staffed beds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442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158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299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556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Pts per nurse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3.23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3.56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2.84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12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0.003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7.14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5.63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7.22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Patient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7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Medical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patients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73.4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78.5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75.4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86.0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Age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61.3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58.9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63.9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62.2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60.6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22" y="1705434"/>
            <a:ext cx="2051257" cy="428241"/>
          </a:xfrm>
        </p:spPr>
        <p:txBody>
          <a:bodyPr/>
          <a:lstStyle/>
          <a:p>
            <a:pPr algn="ctr"/>
            <a:r>
              <a:rPr lang="en-US" b="1" dirty="0" smtClean="0"/>
              <a:t>HAPI 3+ </a:t>
            </a:r>
          </a:p>
          <a:p>
            <a:pPr algn="ctr"/>
            <a:r>
              <a:rPr lang="en-US" b="1" dirty="0" smtClean="0"/>
              <a:t>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304" y="981260"/>
            <a:ext cx="5097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Confirm Hierarchical Method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63447"/>
              </p:ext>
            </p:extLst>
          </p:nvPr>
        </p:nvGraphicFramePr>
        <p:xfrm>
          <a:off x="781982" y="1261964"/>
          <a:ext cx="9806859" cy="5182469"/>
        </p:xfrm>
        <a:graphic>
          <a:graphicData uri="http://schemas.openxmlformats.org/drawingml/2006/table">
            <a:tbl>
              <a:tblPr firstRow="1" firstCol="1" bandRow="1"/>
              <a:tblGrid>
                <a:gridCol w="2180271"/>
                <a:gridCol w="1311078"/>
                <a:gridCol w="1311078"/>
                <a:gridCol w="1311078"/>
                <a:gridCol w="1311078"/>
                <a:gridCol w="1311078"/>
                <a:gridCol w="1071198"/>
              </a:tblGrid>
              <a:tr h="924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A: Low percent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 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B: Low percent medical patients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C: Small hospital, low number patients per nurse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D: High patients per nurse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Cluster E: High percent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nurses, large </a:t>
                      </a:r>
                      <a:r>
                        <a:rPr lang="en-US" sz="1600" i="0" dirty="0" err="1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ANOVA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Number of units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210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36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Falls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2.54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1.80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2.68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2.39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2.73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0.0017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Staffed beds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416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290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519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Pts per nurse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2.86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128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Traveling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nurses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7.01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7.30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6.25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6.10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Patient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78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Medical </a:t>
                      </a: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patients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66.5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19.3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75.7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76.5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88.2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4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Age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582" marR="37582" marT="37582" marB="375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60.6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58.6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64.1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62.5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61.5</a:t>
                      </a:r>
                      <a:endParaRPr lang="en-US" sz="1600" i="1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&lt;0.001</a:t>
                      </a:r>
                      <a:endParaRPr lang="en-US" sz="1600" i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982" y="1692710"/>
            <a:ext cx="2106069" cy="48862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Falls results</a:t>
            </a:r>
          </a:p>
        </p:txBody>
      </p:sp>
    </p:spTree>
    <p:extLst>
      <p:ext uri="{BB962C8B-B14F-4D97-AF65-F5344CB8AC3E}">
        <p14:creationId xmlns:p14="http://schemas.microsoft.com/office/powerpoint/2010/main" val="31263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40" y="1086768"/>
            <a:ext cx="11273603" cy="506035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Implications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 highest rates of HAPI were observed in units with </a:t>
            </a:r>
            <a:r>
              <a:rPr lang="en-US" dirty="0" smtClean="0"/>
              <a:t>higher </a:t>
            </a:r>
            <a:r>
              <a:rPr lang="en-US" u="sng" dirty="0" smtClean="0"/>
              <a:t>proportion </a:t>
            </a:r>
            <a:r>
              <a:rPr lang="en-US" u="sng" dirty="0"/>
              <a:t>of </a:t>
            </a:r>
            <a:r>
              <a:rPr lang="en-US" u="sng" dirty="0" smtClean="0"/>
              <a:t>traveling </a:t>
            </a:r>
            <a:r>
              <a:rPr lang="en-US" u="sng" dirty="0"/>
              <a:t>nurses </a:t>
            </a:r>
            <a:r>
              <a:rPr lang="en-US" dirty="0"/>
              <a:t>and high proportion of medical patients, in larger hospitals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While </a:t>
            </a:r>
            <a:r>
              <a:rPr lang="en-US" u="sng" dirty="0"/>
              <a:t>higher nurse staffing </a:t>
            </a:r>
            <a:r>
              <a:rPr lang="en-US" dirty="0"/>
              <a:t>was not associated with fewer HAPI</a:t>
            </a:r>
            <a:r>
              <a:rPr lang="en-US" dirty="0" smtClean="0"/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There was no relationship between </a:t>
            </a:r>
            <a:r>
              <a:rPr lang="en-US" u="sng" dirty="0" smtClean="0"/>
              <a:t>falls</a:t>
            </a:r>
            <a:r>
              <a:rPr lang="en-US" dirty="0" smtClean="0"/>
              <a:t> and traveling nurses.</a:t>
            </a:r>
            <a:endParaRPr lang="en-US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Our results suggest that </a:t>
            </a:r>
            <a:r>
              <a:rPr lang="en-US" dirty="0" smtClean="0"/>
              <a:t>hospitals </a:t>
            </a:r>
            <a:r>
              <a:rPr lang="en-US" dirty="0"/>
              <a:t>should either minimize use of </a:t>
            </a:r>
            <a:r>
              <a:rPr lang="en-US" dirty="0" smtClean="0"/>
              <a:t>traveling </a:t>
            </a:r>
            <a:r>
              <a:rPr lang="en-US" dirty="0"/>
              <a:t>nurses, or engage in extensive </a:t>
            </a:r>
            <a:r>
              <a:rPr lang="en-US" dirty="0" smtClean="0"/>
              <a:t>nurse training </a:t>
            </a:r>
            <a:r>
              <a:rPr lang="en-US" dirty="0"/>
              <a:t>to insure that </a:t>
            </a:r>
            <a:r>
              <a:rPr lang="en-US" dirty="0" smtClean="0"/>
              <a:t>traveling </a:t>
            </a:r>
            <a:r>
              <a:rPr lang="en-US" dirty="0"/>
              <a:t>nurses </a:t>
            </a:r>
            <a:r>
              <a:rPr lang="en-US" dirty="0" smtClean="0"/>
              <a:t>are familiar with hospital practices </a:t>
            </a:r>
            <a:r>
              <a:rPr lang="en-US" dirty="0"/>
              <a:t>around HAPI.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249" y="1637627"/>
            <a:ext cx="10972800" cy="352873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Cluster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Cluster </a:t>
            </a:r>
            <a:r>
              <a:rPr lang="en-US" dirty="0"/>
              <a:t>analysis is not based on assumptions of consistent interactions or relationships between variables, and does not require the outcomes to fit a specific linear or other form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 analysis is exploratory analysis, which is </a:t>
            </a:r>
            <a:r>
              <a:rPr lang="en-US" dirty="0" smtClean="0"/>
              <a:t>appropriate for this data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Cluster </a:t>
            </a:r>
            <a:r>
              <a:rPr lang="en-US" dirty="0"/>
              <a:t>analysis revealed meaningful patterns of hospital </a:t>
            </a:r>
            <a:r>
              <a:rPr lang="en-US" dirty="0" smtClean="0"/>
              <a:t>and nurse characteristics, </a:t>
            </a:r>
            <a:r>
              <a:rPr lang="en-US" dirty="0"/>
              <a:t>and associated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625" y="1637627"/>
            <a:ext cx="10012892" cy="298009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Discussion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Any </a:t>
            </a:r>
            <a:r>
              <a:rPr lang="en-US" dirty="0"/>
              <a:t>recommendations to strengthen this analysis?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are the limitations in using this method?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What other </a:t>
            </a:r>
            <a:r>
              <a:rPr lang="en-US" dirty="0" smtClean="0"/>
              <a:t>statistical methods </a:t>
            </a:r>
            <a:r>
              <a:rPr lang="en-US" dirty="0" smtClean="0"/>
              <a:t>could </a:t>
            </a:r>
            <a:r>
              <a:rPr lang="en-US" dirty="0" smtClean="0"/>
              <a:t>be used with this </a:t>
            </a:r>
            <a:r>
              <a:rPr lang="en-US" dirty="0" smtClean="0"/>
              <a:t>data</a:t>
            </a:r>
            <a:r>
              <a:rPr lang="en-US" dirty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7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9867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Background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Hospitalized </a:t>
            </a:r>
            <a:r>
              <a:rPr lang="en-US" dirty="0"/>
              <a:t>patients in the United States experience up to </a:t>
            </a:r>
            <a:r>
              <a:rPr lang="en-US" dirty="0" smtClean="0"/>
              <a:t>1 million </a:t>
            </a:r>
            <a:r>
              <a:rPr lang="en-US" b="1" dirty="0" smtClean="0"/>
              <a:t>falls</a:t>
            </a:r>
            <a:r>
              <a:rPr lang="en-US" dirty="0" smtClean="0"/>
              <a:t> </a:t>
            </a:r>
            <a:r>
              <a:rPr lang="en-US" dirty="0"/>
              <a:t>and 2.5 million hospital-acquired </a:t>
            </a:r>
            <a:r>
              <a:rPr lang="en-US" b="1" dirty="0"/>
              <a:t>pressure injuries</a:t>
            </a:r>
            <a:r>
              <a:rPr lang="en-US" dirty="0"/>
              <a:t> (HAPI) each year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Falls</a:t>
            </a:r>
            <a:r>
              <a:rPr lang="en-US" dirty="0" smtClean="0"/>
              <a:t> happen because of general </a:t>
            </a:r>
            <a:r>
              <a:rPr lang="en-US" dirty="0"/>
              <a:t>weakness from being in the hospital and dizziness or confusion caused by medications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Pressure </a:t>
            </a:r>
            <a:r>
              <a:rPr lang="en-US" b="1" dirty="0" smtClean="0"/>
              <a:t>injuries </a:t>
            </a:r>
            <a:r>
              <a:rPr lang="en-US" dirty="0" smtClean="0"/>
              <a:t>(sores) </a:t>
            </a:r>
            <a:r>
              <a:rPr lang="en-US" dirty="0"/>
              <a:t>happen if </a:t>
            </a:r>
            <a:r>
              <a:rPr lang="en-US" dirty="0" smtClean="0"/>
              <a:t>a patient </a:t>
            </a:r>
            <a:r>
              <a:rPr lang="en-US" dirty="0"/>
              <a:t>can’t move around and so </a:t>
            </a:r>
            <a:r>
              <a:rPr lang="en-US" dirty="0" smtClean="0"/>
              <a:t>the skin can break down under constant pressure.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Both adverse outcomes are considered </a:t>
            </a:r>
            <a:r>
              <a:rPr lang="en-US" dirty="0"/>
              <a:t>to be preventable with appropriate nursing </a:t>
            </a:r>
            <a:r>
              <a:rPr lang="en-US" dirty="0" smtClean="0"/>
              <a:t>care.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199"/>
            <a:ext cx="10868167" cy="49872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70C0"/>
                </a:solidFill>
              </a:rPr>
              <a:t>Background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One single </a:t>
            </a:r>
            <a:r>
              <a:rPr lang="en-US" dirty="0" smtClean="0"/>
              <a:t>HAPI </a:t>
            </a:r>
            <a:r>
              <a:rPr lang="en-US" dirty="0"/>
              <a:t>can cost $70,000;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	total </a:t>
            </a:r>
            <a:r>
              <a:rPr lang="en-US" dirty="0"/>
              <a:t>cost in U.S. is $11 billion dollars annually</a:t>
            </a:r>
          </a:p>
          <a:p>
            <a:pPr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California estimated 2017 cost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associated with </a:t>
            </a:r>
            <a:r>
              <a:rPr lang="en-US" dirty="0"/>
              <a:t>HAPI is $3.1 billion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 1999</a:t>
            </a:r>
            <a:r>
              <a:rPr lang="en-US" dirty="0"/>
              <a:t>, California became the first state to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establish </a:t>
            </a:r>
            <a:r>
              <a:rPr lang="en-US" dirty="0"/>
              <a:t>minimum </a:t>
            </a:r>
            <a:r>
              <a:rPr lang="en-US" dirty="0" smtClean="0"/>
              <a:t>nurse-to-patient </a:t>
            </a:r>
            <a:r>
              <a:rPr lang="en-US" dirty="0"/>
              <a:t>ratios for hospitals</a:t>
            </a:r>
            <a:r>
              <a:rPr lang="en-US" dirty="0" smtClean="0"/>
              <a:t>. </a:t>
            </a:r>
            <a:endParaRPr lang="en-US" dirty="0" smtClean="0"/>
          </a:p>
          <a:p>
            <a:pPr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Beginning </a:t>
            </a:r>
            <a:r>
              <a:rPr lang="en-US" dirty="0"/>
              <a:t>in 2008, the Centers for Medicare and </a:t>
            </a:r>
            <a:r>
              <a:rPr lang="en-US" dirty="0" smtClean="0"/>
              <a:t>Medicaid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Services </a:t>
            </a:r>
            <a:r>
              <a:rPr lang="en-US" dirty="0"/>
              <a:t>halted reimbursement for care associated with </a:t>
            </a:r>
            <a:r>
              <a:rPr lang="en-US" dirty="0" smtClean="0"/>
              <a:t>in-hospital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injury </a:t>
            </a:r>
            <a:r>
              <a:rPr lang="en-US" dirty="0"/>
              <a:t>falls and severe HAPI.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328" y="1219199"/>
            <a:ext cx="2490636" cy="25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" y="1238412"/>
            <a:ext cx="11106150" cy="437371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Are all nurses the same? Traveling Nurses 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Hospitals use </a:t>
            </a:r>
            <a:r>
              <a:rPr lang="en-US" b="1" dirty="0" smtClean="0"/>
              <a:t>traveling </a:t>
            </a:r>
            <a:r>
              <a:rPr lang="en-US" b="1" dirty="0"/>
              <a:t>nurses </a:t>
            </a:r>
            <a:r>
              <a:rPr lang="en-US" dirty="0"/>
              <a:t>to fill short-term staffing </a:t>
            </a:r>
            <a:r>
              <a:rPr lang="en-US" dirty="0" smtClean="0"/>
              <a:t>shortages.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Traveling nurses are employed </a:t>
            </a:r>
            <a:r>
              <a:rPr lang="en-US" dirty="0"/>
              <a:t>by staffing agencies rather than hospitals </a:t>
            </a:r>
            <a:r>
              <a:rPr lang="en-US" dirty="0" smtClean="0"/>
              <a:t>and go </a:t>
            </a:r>
            <a:r>
              <a:rPr lang="en-US" dirty="0"/>
              <a:t>where they are needed.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Assignments </a:t>
            </a:r>
            <a:r>
              <a:rPr lang="en-US" dirty="0"/>
              <a:t>generally last 13 </a:t>
            </a:r>
            <a:r>
              <a:rPr lang="en-US" dirty="0" smtClean="0"/>
              <a:t>weeks, with one week of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Disadvantage: traveling nurses may lack the knowledge and experience necessary for the specific job. For example, working with a particular computer system or hospital-specific procedures.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1302"/>
            <a:ext cx="10972800" cy="228202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Objective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dirty="0"/>
              <a:t>To </a:t>
            </a:r>
            <a:r>
              <a:rPr lang="en-US" dirty="0" smtClean="0"/>
              <a:t>determine </a:t>
            </a:r>
            <a:r>
              <a:rPr lang="en-US" dirty="0"/>
              <a:t>the relationship between </a:t>
            </a:r>
            <a:r>
              <a:rPr lang="en-US" dirty="0" smtClean="0"/>
              <a:t>the number and types </a:t>
            </a:r>
            <a:r>
              <a:rPr lang="en-US" dirty="0"/>
              <a:t>of </a:t>
            </a:r>
            <a:r>
              <a:rPr lang="en-US" dirty="0" smtClean="0"/>
              <a:t>nurse staffing and </a:t>
            </a:r>
            <a:r>
              <a:rPr lang="en-US" dirty="0"/>
              <a:t>two </a:t>
            </a:r>
            <a:r>
              <a:rPr lang="en-US" dirty="0" smtClean="0"/>
              <a:t>nurse-sensitive adverse hospital outcomes</a:t>
            </a:r>
            <a:r>
              <a:rPr lang="en-US" dirty="0"/>
              <a:t>: HAPI and falls.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239" y="1283296"/>
            <a:ext cx="10972800" cy="454600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Our data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Hospitals </a:t>
            </a:r>
            <a:r>
              <a:rPr lang="en-US" dirty="0"/>
              <a:t>participating in the Collaborative Alliance for Nursing Outcomes (CALNOC) database.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CALNOC </a:t>
            </a:r>
            <a:r>
              <a:rPr lang="en-US" dirty="0"/>
              <a:t>is a voluntary consortium of </a:t>
            </a:r>
            <a:r>
              <a:rPr lang="en-US" dirty="0" smtClean="0"/>
              <a:t>hospitals who supply </a:t>
            </a:r>
            <a:r>
              <a:rPr lang="en-US" dirty="0"/>
              <a:t>quarterly data on nurse staffing and </a:t>
            </a:r>
            <a:r>
              <a:rPr lang="en-US" dirty="0" smtClean="0"/>
              <a:t>outcomes </a:t>
            </a:r>
            <a:r>
              <a:rPr lang="en-US" dirty="0"/>
              <a:t>(including HAPI and falls) to a central </a:t>
            </a:r>
            <a:r>
              <a:rPr lang="en-US" dirty="0" smtClean="0"/>
              <a:t>database.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included all hospitals with data reported between 2015 and 2016, even if there was never a contract nurse in any of the units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final number </a:t>
            </a:r>
            <a:r>
              <a:rPr lang="en-US" dirty="0" smtClean="0"/>
              <a:t>for our analysis was 605 units in 166 hospitals.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rc 77"/>
          <p:cNvSpPr/>
          <p:nvPr/>
        </p:nvSpPr>
        <p:spPr>
          <a:xfrm>
            <a:off x="5955732" y="1245553"/>
            <a:ext cx="2196753" cy="3363055"/>
          </a:xfrm>
          <a:prstGeom prst="arc">
            <a:avLst>
              <a:gd name="adj1" fmla="val 16200000"/>
              <a:gd name="adj2" fmla="val 49548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c 93"/>
          <p:cNvSpPr/>
          <p:nvPr/>
        </p:nvSpPr>
        <p:spPr>
          <a:xfrm rot="21012503">
            <a:off x="6658291" y="1310221"/>
            <a:ext cx="1077272" cy="1566287"/>
          </a:xfrm>
          <a:prstGeom prst="arc">
            <a:avLst>
              <a:gd name="adj1" fmla="val 16200000"/>
              <a:gd name="adj2" fmla="val 49548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8465" y="1079648"/>
            <a:ext cx="4268774" cy="49286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 Conceptual Model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43" name="Straight Arrow Connector 42"/>
          <p:cNvCxnSpPr>
            <a:stCxn id="8" idx="3"/>
            <a:endCxn id="16" idx="1"/>
          </p:cNvCxnSpPr>
          <p:nvPr/>
        </p:nvCxnSpPr>
        <p:spPr>
          <a:xfrm flipV="1">
            <a:off x="3649122" y="1341101"/>
            <a:ext cx="2423346" cy="520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8" idx="3"/>
            <a:endCxn id="18" idx="1"/>
          </p:cNvCxnSpPr>
          <p:nvPr/>
        </p:nvCxnSpPr>
        <p:spPr>
          <a:xfrm flipV="1">
            <a:off x="3649122" y="1834838"/>
            <a:ext cx="1346705" cy="27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3"/>
            <a:endCxn id="25" idx="1"/>
          </p:cNvCxnSpPr>
          <p:nvPr/>
        </p:nvCxnSpPr>
        <p:spPr>
          <a:xfrm flipV="1">
            <a:off x="3357376" y="2328575"/>
            <a:ext cx="2008969" cy="849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2" idx="1"/>
          </p:cNvCxnSpPr>
          <p:nvPr/>
        </p:nvCxnSpPr>
        <p:spPr>
          <a:xfrm>
            <a:off x="3397531" y="3153580"/>
            <a:ext cx="1856603" cy="162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8" idx="3"/>
            <a:endCxn id="20" idx="1"/>
          </p:cNvCxnSpPr>
          <p:nvPr/>
        </p:nvCxnSpPr>
        <p:spPr>
          <a:xfrm>
            <a:off x="3649122" y="1862048"/>
            <a:ext cx="1821213" cy="9699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0" idx="3"/>
            <a:endCxn id="21" idx="1"/>
          </p:cNvCxnSpPr>
          <p:nvPr/>
        </p:nvCxnSpPr>
        <p:spPr>
          <a:xfrm>
            <a:off x="3357376" y="3177819"/>
            <a:ext cx="1980343" cy="644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3"/>
            <a:endCxn id="27" idx="1"/>
          </p:cNvCxnSpPr>
          <p:nvPr/>
        </p:nvCxnSpPr>
        <p:spPr>
          <a:xfrm flipV="1">
            <a:off x="3551889" y="4303523"/>
            <a:ext cx="2079753" cy="353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2" idx="3"/>
            <a:endCxn id="19" idx="1"/>
          </p:cNvCxnSpPr>
          <p:nvPr/>
        </p:nvCxnSpPr>
        <p:spPr>
          <a:xfrm>
            <a:off x="3551889" y="4656996"/>
            <a:ext cx="2676871" cy="140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2" idx="3"/>
            <a:endCxn id="24" idx="1"/>
          </p:cNvCxnSpPr>
          <p:nvPr/>
        </p:nvCxnSpPr>
        <p:spPr>
          <a:xfrm>
            <a:off x="3551889" y="4656996"/>
            <a:ext cx="1678423" cy="657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4" idx="3"/>
            <a:endCxn id="15" idx="1"/>
          </p:cNvCxnSpPr>
          <p:nvPr/>
        </p:nvCxnSpPr>
        <p:spPr>
          <a:xfrm flipV="1">
            <a:off x="7596665" y="3348309"/>
            <a:ext cx="2028012" cy="196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9" idx="3"/>
            <a:endCxn id="15" idx="1"/>
          </p:cNvCxnSpPr>
          <p:nvPr/>
        </p:nvCxnSpPr>
        <p:spPr>
          <a:xfrm flipV="1">
            <a:off x="6870282" y="3348309"/>
            <a:ext cx="2754395" cy="1448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7" idx="3"/>
            <a:endCxn id="15" idx="1"/>
          </p:cNvCxnSpPr>
          <p:nvPr/>
        </p:nvCxnSpPr>
        <p:spPr>
          <a:xfrm flipV="1">
            <a:off x="7467401" y="3348309"/>
            <a:ext cx="2157276" cy="955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1" idx="3"/>
          </p:cNvCxnSpPr>
          <p:nvPr/>
        </p:nvCxnSpPr>
        <p:spPr>
          <a:xfrm flipV="1">
            <a:off x="7523446" y="3360755"/>
            <a:ext cx="2158877" cy="461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2" idx="3"/>
            <a:endCxn id="15" idx="1"/>
          </p:cNvCxnSpPr>
          <p:nvPr/>
        </p:nvCxnSpPr>
        <p:spPr>
          <a:xfrm>
            <a:off x="7844908" y="3316049"/>
            <a:ext cx="1779769" cy="32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20" idx="3"/>
            <a:endCxn id="15" idx="1"/>
          </p:cNvCxnSpPr>
          <p:nvPr/>
        </p:nvCxnSpPr>
        <p:spPr>
          <a:xfrm>
            <a:off x="7421831" y="2832042"/>
            <a:ext cx="2202846" cy="516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7026445" y="1459494"/>
            <a:ext cx="2607866" cy="2026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25" idx="3"/>
            <a:endCxn id="15" idx="1"/>
          </p:cNvCxnSpPr>
          <p:nvPr/>
        </p:nvCxnSpPr>
        <p:spPr>
          <a:xfrm>
            <a:off x="7232882" y="2328575"/>
            <a:ext cx="2391795" cy="1019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8" idx="3"/>
            <a:endCxn id="15" idx="1"/>
          </p:cNvCxnSpPr>
          <p:nvPr/>
        </p:nvCxnSpPr>
        <p:spPr>
          <a:xfrm>
            <a:off x="8103216" y="1834838"/>
            <a:ext cx="1521461" cy="1513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016674" y="1141046"/>
            <a:ext cx="9751265" cy="4901181"/>
            <a:chOff x="1027559" y="1279065"/>
            <a:chExt cx="9751265" cy="4901181"/>
          </a:xfrm>
        </p:grpSpPr>
        <p:sp>
          <p:nvSpPr>
            <p:cNvPr id="8" name="TextBox 7"/>
            <p:cNvSpPr txBox="1"/>
            <p:nvPr/>
          </p:nvSpPr>
          <p:spPr>
            <a:xfrm>
              <a:off x="2361254" y="1769234"/>
              <a:ext cx="1298753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Hospital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1254" y="3085005"/>
              <a:ext cx="1007007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/>
                <a:t>Nurse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19512" y="4564182"/>
              <a:ext cx="1143262" cy="46166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/>
                <a:t>Patient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27559" y="5718581"/>
              <a:ext cx="2872902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/>
                <a:t>Other and unknown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635562" y="2701498"/>
              <a:ext cx="1143262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HAPI</a:t>
              </a:r>
            </a:p>
            <a:p>
              <a:pPr algn="ctr"/>
              <a:r>
                <a:rPr lang="en-US" sz="3200" dirty="0" smtClean="0"/>
                <a:t>and</a:t>
              </a:r>
            </a:p>
            <a:p>
              <a:pPr algn="ctr"/>
              <a:r>
                <a:rPr lang="en-US" sz="3200" dirty="0" smtClean="0"/>
                <a:t>Falls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3353" y="1279065"/>
              <a:ext cx="982961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# Beds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55787" y="5749359"/>
              <a:ext cx="1568058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Rural Urban</a:t>
              </a:r>
              <a:endParaRPr lang="en-US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39645" y="4735224"/>
              <a:ext cx="641522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Age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1220" y="2770006"/>
              <a:ext cx="1951496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Nurse Turnover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48604" y="3760689"/>
              <a:ext cx="2185727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Years Experience</a:t>
              </a:r>
              <a:endParaRPr lang="en-US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65019" y="3254013"/>
              <a:ext cx="2590774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Nurse to Patient ratio</a:t>
              </a:r>
              <a:endParaRPr lang="en-US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1197" y="5252473"/>
              <a:ext cx="2366353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Medical or Surgical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77230" y="2266539"/>
              <a:ext cx="1866537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Nurse Traveler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37460" y="5742001"/>
              <a:ext cx="745845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Time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42527" y="4241487"/>
              <a:ext cx="1835759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Length of Stay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6712" y="1772802"/>
              <a:ext cx="310738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Teaching or Non-teaching</a:t>
              </a:r>
              <a:endParaRPr lang="en-US" sz="2000" dirty="0"/>
            </a:p>
          </p:txBody>
        </p:sp>
      </p:grpSp>
      <p:sp>
        <p:nvSpPr>
          <p:cNvPr id="93" name="Arc 92"/>
          <p:cNvSpPr/>
          <p:nvPr/>
        </p:nvSpPr>
        <p:spPr>
          <a:xfrm rot="20811102">
            <a:off x="6816904" y="2298464"/>
            <a:ext cx="948755" cy="529756"/>
          </a:xfrm>
          <a:prstGeom prst="arc">
            <a:avLst>
              <a:gd name="adj1" fmla="val 16015996"/>
              <a:gd name="adj2" fmla="val 49548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>
            <a:stCxn id="26" idx="3"/>
            <a:endCxn id="15" idx="1"/>
          </p:cNvCxnSpPr>
          <p:nvPr/>
        </p:nvCxnSpPr>
        <p:spPr>
          <a:xfrm flipV="1">
            <a:off x="7772420" y="3348309"/>
            <a:ext cx="1852257" cy="2455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3" idx="3"/>
            <a:endCxn id="17" idx="1"/>
          </p:cNvCxnSpPr>
          <p:nvPr/>
        </p:nvCxnSpPr>
        <p:spPr>
          <a:xfrm>
            <a:off x="3889576" y="5811395"/>
            <a:ext cx="13553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Arc 98"/>
          <p:cNvSpPr/>
          <p:nvPr/>
        </p:nvSpPr>
        <p:spPr>
          <a:xfrm rot="2563105">
            <a:off x="6277342" y="4121127"/>
            <a:ext cx="1517515" cy="137309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10" idx="3"/>
            <a:endCxn id="20" idx="1"/>
          </p:cNvCxnSpPr>
          <p:nvPr/>
        </p:nvCxnSpPr>
        <p:spPr>
          <a:xfrm flipV="1">
            <a:off x="3357376" y="2832042"/>
            <a:ext cx="2112959" cy="345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Arc 75"/>
          <p:cNvSpPr/>
          <p:nvPr/>
        </p:nvSpPr>
        <p:spPr>
          <a:xfrm rot="932447">
            <a:off x="5852580" y="4727178"/>
            <a:ext cx="1791516" cy="656162"/>
          </a:xfrm>
          <a:prstGeom prst="arc">
            <a:avLst>
              <a:gd name="adj1" fmla="val 16200000"/>
              <a:gd name="adj2" fmla="val 1537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rc 46"/>
          <p:cNvSpPr/>
          <p:nvPr/>
        </p:nvSpPr>
        <p:spPr>
          <a:xfrm>
            <a:off x="5955732" y="1245553"/>
            <a:ext cx="2196753" cy="3363055"/>
          </a:xfrm>
          <a:prstGeom prst="arc">
            <a:avLst>
              <a:gd name="adj1" fmla="val 16200000"/>
              <a:gd name="adj2" fmla="val 49548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21012503">
            <a:off x="6658291" y="1310221"/>
            <a:ext cx="1077272" cy="1566287"/>
          </a:xfrm>
          <a:prstGeom prst="arc">
            <a:avLst>
              <a:gd name="adj1" fmla="val 16200000"/>
              <a:gd name="adj2" fmla="val 49548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5"/>
          <p:cNvSpPr txBox="1">
            <a:spLocks/>
          </p:cNvSpPr>
          <p:nvPr/>
        </p:nvSpPr>
        <p:spPr bwMode="auto">
          <a:xfrm>
            <a:off x="318466" y="1081648"/>
            <a:ext cx="4165074" cy="49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</a:rPr>
              <a:t>A Conceptual Model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53" name="Straight Arrow Connector 52"/>
          <p:cNvCxnSpPr>
            <a:stCxn id="86" idx="3"/>
            <a:endCxn id="95" idx="1"/>
          </p:cNvCxnSpPr>
          <p:nvPr/>
        </p:nvCxnSpPr>
        <p:spPr>
          <a:xfrm flipV="1">
            <a:off x="3649122" y="1341101"/>
            <a:ext cx="2423346" cy="520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6" idx="3"/>
            <a:endCxn id="108" idx="1"/>
          </p:cNvCxnSpPr>
          <p:nvPr/>
        </p:nvCxnSpPr>
        <p:spPr>
          <a:xfrm flipV="1">
            <a:off x="3649122" y="1834838"/>
            <a:ext cx="1346705" cy="27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88" idx="3"/>
            <a:endCxn id="105" idx="1"/>
          </p:cNvCxnSpPr>
          <p:nvPr/>
        </p:nvCxnSpPr>
        <p:spPr>
          <a:xfrm flipV="1">
            <a:off x="3357376" y="2328575"/>
            <a:ext cx="2008969" cy="849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03" idx="1"/>
          </p:cNvCxnSpPr>
          <p:nvPr/>
        </p:nvCxnSpPr>
        <p:spPr>
          <a:xfrm>
            <a:off x="3397531" y="3153580"/>
            <a:ext cx="1856603" cy="162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86" idx="3"/>
            <a:endCxn id="101" idx="1"/>
          </p:cNvCxnSpPr>
          <p:nvPr/>
        </p:nvCxnSpPr>
        <p:spPr>
          <a:xfrm>
            <a:off x="3649122" y="1862048"/>
            <a:ext cx="1821213" cy="9699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88" idx="3"/>
            <a:endCxn id="102" idx="1"/>
          </p:cNvCxnSpPr>
          <p:nvPr/>
        </p:nvCxnSpPr>
        <p:spPr>
          <a:xfrm>
            <a:off x="3357376" y="3177819"/>
            <a:ext cx="1980343" cy="644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90" idx="3"/>
            <a:endCxn id="107" idx="1"/>
          </p:cNvCxnSpPr>
          <p:nvPr/>
        </p:nvCxnSpPr>
        <p:spPr>
          <a:xfrm flipV="1">
            <a:off x="3551889" y="4303523"/>
            <a:ext cx="2079753" cy="353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90" idx="3"/>
            <a:endCxn id="100" idx="1"/>
          </p:cNvCxnSpPr>
          <p:nvPr/>
        </p:nvCxnSpPr>
        <p:spPr>
          <a:xfrm>
            <a:off x="3551889" y="4656996"/>
            <a:ext cx="2676871" cy="140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90" idx="3"/>
            <a:endCxn id="104" idx="1"/>
          </p:cNvCxnSpPr>
          <p:nvPr/>
        </p:nvCxnSpPr>
        <p:spPr>
          <a:xfrm>
            <a:off x="3551889" y="4656996"/>
            <a:ext cx="1678423" cy="657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4" idx="3"/>
            <a:endCxn id="92" idx="1"/>
          </p:cNvCxnSpPr>
          <p:nvPr/>
        </p:nvCxnSpPr>
        <p:spPr>
          <a:xfrm flipV="1">
            <a:off x="7596665" y="3348309"/>
            <a:ext cx="2028012" cy="196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0" idx="3"/>
            <a:endCxn id="92" idx="1"/>
          </p:cNvCxnSpPr>
          <p:nvPr/>
        </p:nvCxnSpPr>
        <p:spPr>
          <a:xfrm flipV="1">
            <a:off x="6870282" y="3348309"/>
            <a:ext cx="2754395" cy="1448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07" idx="3"/>
            <a:endCxn id="92" idx="1"/>
          </p:cNvCxnSpPr>
          <p:nvPr/>
        </p:nvCxnSpPr>
        <p:spPr>
          <a:xfrm flipV="1">
            <a:off x="7467401" y="3348309"/>
            <a:ext cx="2157276" cy="955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02" idx="3"/>
          </p:cNvCxnSpPr>
          <p:nvPr/>
        </p:nvCxnSpPr>
        <p:spPr>
          <a:xfrm flipV="1">
            <a:off x="7523446" y="3360755"/>
            <a:ext cx="2158877" cy="461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03" idx="3"/>
            <a:endCxn id="92" idx="1"/>
          </p:cNvCxnSpPr>
          <p:nvPr/>
        </p:nvCxnSpPr>
        <p:spPr>
          <a:xfrm>
            <a:off x="7844908" y="3316049"/>
            <a:ext cx="1779769" cy="32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01" idx="3"/>
            <a:endCxn id="92" idx="1"/>
          </p:cNvCxnSpPr>
          <p:nvPr/>
        </p:nvCxnSpPr>
        <p:spPr>
          <a:xfrm>
            <a:off x="7421831" y="2832042"/>
            <a:ext cx="2202846" cy="516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026445" y="1459494"/>
            <a:ext cx="2607866" cy="2026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5" idx="3"/>
            <a:endCxn id="92" idx="1"/>
          </p:cNvCxnSpPr>
          <p:nvPr/>
        </p:nvCxnSpPr>
        <p:spPr>
          <a:xfrm>
            <a:off x="7232882" y="2328575"/>
            <a:ext cx="2391795" cy="1019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08" idx="3"/>
            <a:endCxn id="92" idx="1"/>
          </p:cNvCxnSpPr>
          <p:nvPr/>
        </p:nvCxnSpPr>
        <p:spPr>
          <a:xfrm>
            <a:off x="8103216" y="1834838"/>
            <a:ext cx="1521461" cy="1513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1016674" y="1141046"/>
            <a:ext cx="9751265" cy="4901181"/>
            <a:chOff x="1027559" y="1279065"/>
            <a:chExt cx="9751265" cy="4901181"/>
          </a:xfrm>
        </p:grpSpPr>
        <p:sp>
          <p:nvSpPr>
            <p:cNvPr id="86" name="TextBox 85"/>
            <p:cNvSpPr txBox="1"/>
            <p:nvPr/>
          </p:nvSpPr>
          <p:spPr>
            <a:xfrm>
              <a:off x="2361254" y="1769234"/>
              <a:ext cx="1298753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Hospital</a:t>
              </a:r>
              <a:endParaRPr lang="en-US" sz="2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361254" y="3085005"/>
              <a:ext cx="1007007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/>
                <a:t>Nurse</a:t>
              </a:r>
              <a:endParaRPr lang="en-US" sz="24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419512" y="4564182"/>
              <a:ext cx="1143262" cy="461665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/>
                <a:t>Patient</a:t>
              </a:r>
              <a:endParaRPr lang="en-US" sz="24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27559" y="5718581"/>
              <a:ext cx="2872902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 smtClean="0"/>
                <a:t>Other and unknown</a:t>
              </a:r>
              <a:endParaRPr lang="en-US" sz="24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635562" y="2701498"/>
              <a:ext cx="1143262" cy="156966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HAPI</a:t>
              </a:r>
            </a:p>
            <a:p>
              <a:pPr algn="ctr"/>
              <a:r>
                <a:rPr lang="en-US" sz="3200" dirty="0" smtClean="0"/>
                <a:t>and</a:t>
              </a:r>
            </a:p>
            <a:p>
              <a:pPr algn="ctr"/>
              <a:r>
                <a:rPr lang="en-US" sz="3200" dirty="0" smtClean="0"/>
                <a:t>Falls</a:t>
              </a:r>
              <a:endParaRPr lang="en-US" sz="3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83353" y="1279065"/>
              <a:ext cx="982961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# Beds</a:t>
              </a:r>
              <a:endParaRPr lang="en-US" sz="20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255787" y="5749359"/>
              <a:ext cx="1568058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Rural Urban</a:t>
              </a:r>
              <a:endParaRPr lang="en-US" sz="20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39645" y="4735224"/>
              <a:ext cx="641522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Age</a:t>
              </a:r>
              <a:endParaRPr lang="en-US" sz="2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81220" y="2770006"/>
              <a:ext cx="1951496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Nurse Turnover</a:t>
              </a:r>
              <a:endParaRPr lang="en-US" sz="2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348604" y="3760689"/>
              <a:ext cx="2185727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Years Experience</a:t>
              </a:r>
              <a:endParaRPr lang="en-US" sz="20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265019" y="3254013"/>
              <a:ext cx="2590774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Nurse to Patient ratio</a:t>
              </a:r>
              <a:endParaRPr lang="en-US" sz="2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241197" y="5252473"/>
              <a:ext cx="2366353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Medical or Surgical</a:t>
              </a:r>
              <a:endParaRPr lang="en-US" sz="20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377230" y="2266539"/>
              <a:ext cx="1866537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Nurse Traveler</a:t>
              </a:r>
              <a:endParaRPr lang="en-US" sz="20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037460" y="5742001"/>
              <a:ext cx="745845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Time</a:t>
              </a:r>
              <a:endParaRPr lang="en-US" sz="2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642527" y="4241487"/>
              <a:ext cx="1835759" cy="40011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000" dirty="0" smtClean="0"/>
                <a:t>Length of Stay</a:t>
              </a:r>
              <a:endParaRPr lang="en-US" sz="20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06712" y="1772802"/>
              <a:ext cx="310738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Teaching or Non-teaching</a:t>
              </a:r>
              <a:endParaRPr lang="en-US" sz="2000" dirty="0"/>
            </a:p>
          </p:txBody>
        </p:sp>
      </p:grpSp>
      <p:sp>
        <p:nvSpPr>
          <p:cNvPr id="109" name="Arc 108"/>
          <p:cNvSpPr/>
          <p:nvPr/>
        </p:nvSpPr>
        <p:spPr>
          <a:xfrm rot="20811102">
            <a:off x="6816904" y="2298464"/>
            <a:ext cx="948755" cy="529756"/>
          </a:xfrm>
          <a:prstGeom prst="arc">
            <a:avLst>
              <a:gd name="adj1" fmla="val 16015996"/>
              <a:gd name="adj2" fmla="val 49548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>
            <a:stCxn id="106" idx="3"/>
            <a:endCxn id="92" idx="1"/>
          </p:cNvCxnSpPr>
          <p:nvPr/>
        </p:nvCxnSpPr>
        <p:spPr>
          <a:xfrm flipV="1">
            <a:off x="7772420" y="3348309"/>
            <a:ext cx="1852257" cy="2455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91" idx="3"/>
            <a:endCxn id="97" idx="1"/>
          </p:cNvCxnSpPr>
          <p:nvPr/>
        </p:nvCxnSpPr>
        <p:spPr>
          <a:xfrm>
            <a:off x="3889576" y="5811395"/>
            <a:ext cx="13553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Arc 111"/>
          <p:cNvSpPr/>
          <p:nvPr/>
        </p:nvSpPr>
        <p:spPr>
          <a:xfrm rot="2563105">
            <a:off x="6277342" y="4121127"/>
            <a:ext cx="1517515" cy="1373095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>
            <a:stCxn id="88" idx="3"/>
            <a:endCxn id="101" idx="1"/>
          </p:cNvCxnSpPr>
          <p:nvPr/>
        </p:nvCxnSpPr>
        <p:spPr>
          <a:xfrm flipV="1">
            <a:off x="3357376" y="2832042"/>
            <a:ext cx="2112959" cy="345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/>
        </p:nvSpPr>
        <p:spPr>
          <a:xfrm rot="932447">
            <a:off x="5852580" y="4727178"/>
            <a:ext cx="1791516" cy="656162"/>
          </a:xfrm>
          <a:prstGeom prst="arc">
            <a:avLst>
              <a:gd name="adj1" fmla="val 16200000"/>
              <a:gd name="adj2" fmla="val 1537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_VMTheme_Verdana">
  <a:themeElements>
    <a:clrScheme name="Virginia Mason">
      <a:dk1>
        <a:srgbClr val="5F6062"/>
      </a:dk1>
      <a:lt1>
        <a:sysClr val="window" lastClr="FFFFFF"/>
      </a:lt1>
      <a:dk2>
        <a:srgbClr val="5F6062"/>
      </a:dk2>
      <a:lt2>
        <a:srgbClr val="F8F8F8"/>
      </a:lt2>
      <a:accent1>
        <a:srgbClr val="00B6DE"/>
      </a:accent1>
      <a:accent2>
        <a:srgbClr val="83D2E4"/>
      </a:accent2>
      <a:accent3>
        <a:srgbClr val="00A160"/>
      </a:accent3>
      <a:accent4>
        <a:srgbClr val="A0CF67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_VMTheme_Verdana" id="{527C87F5-1B30-49EE-9A68-CA3CBFBEE8F3}" vid="{6DD5F2BB-5067-4551-AD41-4E4BD03AE657}"/>
    </a:ext>
  </a:extLst>
</a:theme>
</file>

<file path=ppt/theme/theme2.xml><?xml version="1.0" encoding="utf-8"?>
<a:theme xmlns:a="http://schemas.openxmlformats.org/drawingml/2006/main" name="1_2015_VMTheme_Verdana">
  <a:themeElements>
    <a:clrScheme name="Virginia Mason">
      <a:dk1>
        <a:srgbClr val="5F6062"/>
      </a:dk1>
      <a:lt1>
        <a:sysClr val="window" lastClr="FFFFFF"/>
      </a:lt1>
      <a:dk2>
        <a:srgbClr val="5F6062"/>
      </a:dk2>
      <a:lt2>
        <a:srgbClr val="F8F8F8"/>
      </a:lt2>
      <a:accent1>
        <a:srgbClr val="00B6DE"/>
      </a:accent1>
      <a:accent2>
        <a:srgbClr val="83D2E4"/>
      </a:accent2>
      <a:accent3>
        <a:srgbClr val="00A160"/>
      </a:accent3>
      <a:accent4>
        <a:srgbClr val="A0CF67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_VMTheme_Verdana" id="{527C87F5-1B30-49EE-9A68-CA3CBFBEE8F3}" vid="{6DD5F2BB-5067-4551-AD41-4E4BD03AE6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2301</Words>
  <Application>Microsoft Office PowerPoint</Application>
  <PresentationFormat>Widescreen</PresentationFormat>
  <Paragraphs>585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Verdana</vt:lpstr>
      <vt:lpstr>2015_VMTheme_Verdana</vt:lpstr>
      <vt:lpstr>1_2015_VMTheme_Verdana</vt:lpstr>
      <vt:lpstr>Using cluster analysis to understand complex data sets:  Experience from a national nursing consortium Barbara Williams, PhD Center for Health Care Improvement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with linear regression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Mason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Barbara</dc:creator>
  <cp:lastModifiedBy>Williams, Barbara</cp:lastModifiedBy>
  <cp:revision>132</cp:revision>
  <cp:lastPrinted>2019-07-01T18:25:57Z</cp:lastPrinted>
  <dcterms:created xsi:type="dcterms:W3CDTF">2019-03-01T00:33:15Z</dcterms:created>
  <dcterms:modified xsi:type="dcterms:W3CDTF">2019-07-04T19:13:52Z</dcterms:modified>
</cp:coreProperties>
</file>