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379" r:id="rId2"/>
    <p:sldId id="525" r:id="rId3"/>
    <p:sldId id="524" r:id="rId4"/>
    <p:sldId id="557" r:id="rId5"/>
    <p:sldId id="558" r:id="rId6"/>
    <p:sldId id="526" r:id="rId7"/>
    <p:sldId id="560" r:id="rId8"/>
    <p:sldId id="528" r:id="rId9"/>
    <p:sldId id="529" r:id="rId10"/>
    <p:sldId id="552" r:id="rId11"/>
    <p:sldId id="553" r:id="rId12"/>
    <p:sldId id="554" r:id="rId13"/>
    <p:sldId id="555" r:id="rId14"/>
    <p:sldId id="559" r:id="rId15"/>
    <p:sldId id="533" r:id="rId16"/>
    <p:sldId id="534" r:id="rId17"/>
    <p:sldId id="535" r:id="rId18"/>
    <p:sldId id="556" r:id="rId19"/>
    <p:sldId id="536" r:id="rId20"/>
    <p:sldId id="537" r:id="rId21"/>
    <p:sldId id="538" r:id="rId22"/>
    <p:sldId id="539" r:id="rId23"/>
    <p:sldId id="540" r:id="rId24"/>
    <p:sldId id="562" r:id="rId25"/>
    <p:sldId id="563" r:id="rId26"/>
    <p:sldId id="544" r:id="rId27"/>
    <p:sldId id="545" r:id="rId28"/>
    <p:sldId id="546" r:id="rId29"/>
    <p:sldId id="547" r:id="rId30"/>
    <p:sldId id="548" r:id="rId31"/>
    <p:sldId id="549" r:id="rId32"/>
    <p:sldId id="550" r:id="rId33"/>
    <p:sldId id="507" r:id="rId34"/>
    <p:sldId id="508" r:id="rId35"/>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888">
          <p15:clr>
            <a:srgbClr val="A4A3A4"/>
          </p15:clr>
        </p15:guide>
        <p15:guide id="3" orient="horz" pos="223">
          <p15:clr>
            <a:srgbClr val="A4A3A4"/>
          </p15:clr>
        </p15:guide>
        <p15:guide id="4" orient="horz" pos="4032">
          <p15:clr>
            <a:srgbClr val="A4A3A4"/>
          </p15:clr>
        </p15:guide>
        <p15:guide id="5" orient="horz" pos="488">
          <p15:clr>
            <a:srgbClr val="A4A3A4"/>
          </p15:clr>
        </p15:guide>
        <p15:guide id="6" orient="horz" pos="96">
          <p15:clr>
            <a:srgbClr val="A4A3A4"/>
          </p15:clr>
        </p15:guide>
        <p15:guide id="7" orient="horz" pos="3600">
          <p15:clr>
            <a:srgbClr val="A4A3A4"/>
          </p15:clr>
        </p15:guide>
        <p15:guide id="8" orient="horz" pos="4203">
          <p15:clr>
            <a:srgbClr val="A4A3A4"/>
          </p15:clr>
        </p15:guide>
        <p15:guide id="9" orient="horz" pos="1248">
          <p15:clr>
            <a:srgbClr val="A4A3A4"/>
          </p15:clr>
        </p15:guide>
        <p15:guide id="10" pos="2880">
          <p15:clr>
            <a:srgbClr val="A4A3A4"/>
          </p15:clr>
        </p15:guide>
        <p15:guide id="11" pos="624">
          <p15:clr>
            <a:srgbClr val="A4A3A4"/>
          </p15:clr>
        </p15:guide>
        <p15:guide id="12" pos="547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igail Shubat Baldridge" initials="ASB" lastIdx="1" clrIdx="0">
    <p:extLst/>
  </p:cmAuthor>
  <p:cmAuthor id="2" name="Leah J Welty" initials="LJW" lastIdx="3"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CC"/>
    <a:srgbClr val="61468B"/>
    <a:srgbClr val="9C9C9C"/>
    <a:srgbClr val="6B6B6B"/>
    <a:srgbClr val="6B7DFF"/>
    <a:srgbClr val="C4C2FF"/>
    <a:srgbClr val="C4CCFF"/>
    <a:srgbClr val="63599E"/>
    <a:srgbClr val="9E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91619" autoAdjust="0"/>
  </p:normalViewPr>
  <p:slideViewPr>
    <p:cSldViewPr showGuides="1">
      <p:cViewPr varScale="1">
        <p:scale>
          <a:sx n="63" d="100"/>
          <a:sy n="63" d="100"/>
        </p:scale>
        <p:origin x="1552" y="52"/>
      </p:cViewPr>
      <p:guideLst>
        <p:guide orient="horz" pos="2160"/>
        <p:guide orient="horz" pos="3888"/>
        <p:guide orient="horz" pos="223"/>
        <p:guide orient="horz" pos="4032"/>
        <p:guide orient="horz" pos="488"/>
        <p:guide orient="horz" pos="96"/>
        <p:guide orient="horz" pos="3600"/>
        <p:guide orient="horz" pos="4203"/>
        <p:guide orient="horz" pos="1248"/>
        <p:guide pos="2880"/>
        <p:guide pos="624"/>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145" cy="461193"/>
          </a:xfrm>
          <a:prstGeom prst="rect">
            <a:avLst/>
          </a:prstGeom>
        </p:spPr>
        <p:txBody>
          <a:bodyPr vert="horz" lIns="87798" tIns="43899" rIns="87798" bIns="43899"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1193"/>
          </a:xfrm>
          <a:prstGeom prst="rect">
            <a:avLst/>
          </a:prstGeom>
        </p:spPr>
        <p:txBody>
          <a:bodyPr vert="horz" lIns="87798" tIns="43899" rIns="87798" bIns="43899" rtlCol="0"/>
          <a:lstStyle>
            <a:lvl1pPr algn="r">
              <a:defRPr sz="1200"/>
            </a:lvl1pPr>
          </a:lstStyle>
          <a:p>
            <a:fld id="{1BD6D0B3-A8AC-1F4F-9659-78B6C33AA49D}" type="datetimeFigureOut">
              <a:rPr lang="en-US" smtClean="0"/>
              <a:pPr/>
              <a:t>7/12/2019</a:t>
            </a:fld>
            <a:endParaRPr lang="en-US"/>
          </a:p>
        </p:txBody>
      </p:sp>
      <p:sp>
        <p:nvSpPr>
          <p:cNvPr id="4" name="Footer Placeholder 3"/>
          <p:cNvSpPr>
            <a:spLocks noGrp="1"/>
          </p:cNvSpPr>
          <p:nvPr>
            <p:ph type="ftr" sz="quarter" idx="2"/>
          </p:nvPr>
        </p:nvSpPr>
        <p:spPr>
          <a:xfrm>
            <a:off x="1" y="8773357"/>
            <a:ext cx="3038145" cy="461193"/>
          </a:xfrm>
          <a:prstGeom prst="rect">
            <a:avLst/>
          </a:prstGeom>
        </p:spPr>
        <p:txBody>
          <a:bodyPr vert="horz" lIns="87798" tIns="43899" rIns="87798" bIns="43899"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773357"/>
            <a:ext cx="3038145" cy="461193"/>
          </a:xfrm>
          <a:prstGeom prst="rect">
            <a:avLst/>
          </a:prstGeom>
        </p:spPr>
        <p:txBody>
          <a:bodyPr vert="horz" lIns="87798" tIns="43899" rIns="87798" bIns="43899" rtlCol="0" anchor="b"/>
          <a:lstStyle>
            <a:lvl1pPr algn="r">
              <a:defRPr sz="1200"/>
            </a:lvl1pPr>
          </a:lstStyle>
          <a:p>
            <a:fld id="{45E2E28A-62F3-AA44-99B8-647DE55633C7}" type="slidenum">
              <a:rPr lang="en-US" smtClean="0"/>
              <a:pPr/>
              <a:t>‹#›</a:t>
            </a:fld>
            <a:endParaRPr lang="en-US"/>
          </a:p>
        </p:txBody>
      </p:sp>
    </p:spTree>
    <p:extLst>
      <p:ext uri="{BB962C8B-B14F-4D97-AF65-F5344CB8AC3E}">
        <p14:creationId xmlns:p14="http://schemas.microsoft.com/office/powerpoint/2010/main" val="811067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11" tIns="46406" rIns="92811" bIns="46406"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11" tIns="46406" rIns="92811" bIns="46406" rtlCol="0"/>
          <a:lstStyle>
            <a:lvl1pPr algn="r">
              <a:defRPr sz="1200"/>
            </a:lvl1pPr>
          </a:lstStyle>
          <a:p>
            <a:fld id="{96FCCE9C-97C6-4127-8839-CAB1314A3683}" type="datetimeFigureOut">
              <a:rPr lang="en-US" smtClean="0"/>
              <a:pPr/>
              <a:t>7/12/2019</a:t>
            </a:fld>
            <a:endParaRPr lang="en-US"/>
          </a:p>
        </p:txBody>
      </p:sp>
      <p:sp>
        <p:nvSpPr>
          <p:cNvPr id="4" name="Slide Image Placeholder 3"/>
          <p:cNvSpPr>
            <a:spLocks noGrp="1" noRot="1" noChangeAspect="1"/>
          </p:cNvSpPr>
          <p:nvPr>
            <p:ph type="sldImg" idx="2"/>
          </p:nvPr>
        </p:nvSpPr>
        <p:spPr>
          <a:xfrm>
            <a:off x="1196975" y="693738"/>
            <a:ext cx="4616450" cy="3462337"/>
          </a:xfrm>
          <a:prstGeom prst="rect">
            <a:avLst/>
          </a:prstGeom>
          <a:noFill/>
          <a:ln w="12700">
            <a:solidFill>
              <a:prstClr val="black"/>
            </a:solidFill>
          </a:ln>
        </p:spPr>
        <p:txBody>
          <a:bodyPr vert="horz" lIns="92811" tIns="46406" rIns="92811" bIns="46406"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11" tIns="46406" rIns="92811" bIns="4640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11" tIns="46406" rIns="92811" bIns="4640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11" tIns="46406" rIns="92811" bIns="46406" rtlCol="0" anchor="b"/>
          <a:lstStyle>
            <a:lvl1pPr algn="r">
              <a:defRPr sz="1200"/>
            </a:lvl1pPr>
          </a:lstStyle>
          <a:p>
            <a:fld id="{AF3C882C-6931-48D7-9B18-809CA6FAEAE8}" type="slidenum">
              <a:rPr lang="en-US" smtClean="0"/>
              <a:pPr/>
              <a:t>‹#›</a:t>
            </a:fld>
            <a:endParaRPr lang="en-US"/>
          </a:p>
        </p:txBody>
      </p:sp>
    </p:spTree>
    <p:extLst>
      <p:ext uri="{BB962C8B-B14F-4D97-AF65-F5344CB8AC3E}">
        <p14:creationId xmlns:p14="http://schemas.microsoft.com/office/powerpoint/2010/main" val="248373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reproducible research as a field or focus is rooted in the inconvenience of irreproducible research. </a:t>
            </a:r>
          </a:p>
          <a:p>
            <a:endParaRPr lang="en-US" baseline="0" dirty="0" smtClean="0"/>
          </a:p>
          <a:p>
            <a:r>
              <a:rPr lang="en-US" baseline="0" dirty="0" smtClean="0"/>
              <a:t>Jonathon </a:t>
            </a:r>
            <a:r>
              <a:rPr lang="en-US" baseline="0" dirty="0" err="1" smtClean="0"/>
              <a:t>Claerbout</a:t>
            </a:r>
            <a:r>
              <a:rPr lang="en-US" baseline="0" dirty="0" smtClean="0"/>
              <a:t> is recognized as a pioneer in reproducible research. He states … quote. I think many of us can think back on an occasion where this statement has applied to our own work, or at least to that of a colleague. </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82502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a:t>
            </a:r>
            <a:r>
              <a:rPr lang="en-US" baseline="0" dirty="0" smtClean="0"/>
              <a:t> now have two choices, both of which are bad. </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359560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many tools available</a:t>
            </a:r>
            <a:r>
              <a:rPr lang="en-US" baseline="0" dirty="0" smtClean="0"/>
              <a:t> to take us from left to right. These tools however do not allow flexibility to move from right to left. </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116090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Herein is the motivation for StatTag. StatTag is a program that facilitates</a:t>
            </a:r>
            <a:r>
              <a:rPr lang="en-US" baseline="0" dirty="0" smtClean="0"/>
              <a:t> connection of statistical code with Microsoft Word. StatTag is used to identify code that output statistical results, either values, tables, figures or raw output and inserts those results within Word. </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468379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Header Placeholder 6"/>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747458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Header Placeholder 6"/>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280445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Header Placeholder 6"/>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317136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Header Placeholder 6"/>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809428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Header Placeholder 6"/>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048305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59680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34</a:t>
            </a:fld>
            <a:endParaRPr lang="en-US"/>
          </a:p>
        </p:txBody>
      </p:sp>
    </p:spTree>
    <p:extLst>
      <p:ext uri="{BB962C8B-B14F-4D97-AF65-F5344CB8AC3E}">
        <p14:creationId xmlns:p14="http://schemas.microsoft.com/office/powerpoint/2010/main" val="3646183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profile events have accelerated</a:t>
            </a:r>
            <a:r>
              <a:rPr lang="en-US" baseline="0" dirty="0" smtClean="0"/>
              <a:t> the interest and adoption of reproducible research in the scientific community. Retraction Watch even has a category for “not reproducible”. This may mean that the data cannot be replicated, or that the results, using the exact same data cannot be reproduced using the exact same methods. As we heard yesterday from Dr. Goodman, reproducible research as a field is broad and encompasses many facets of the research enterprise. In this talk, I am focusing on the methodologic reproducibility, meaning that given the data and methods, an individual can reproduce the results of another’s work or their own prior work.</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18513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solution to this particular facet</a:t>
            </a:r>
            <a:r>
              <a:rPr lang="en-US" baseline="0" dirty="0" smtClean="0"/>
              <a:t> of reproducible research has long been generation of a dynamic document. </a:t>
            </a:r>
            <a:r>
              <a:rPr lang="en-US" dirty="0" smtClean="0"/>
              <a:t>A dynamic document blends text</a:t>
            </a:r>
            <a:r>
              <a:rPr lang="en-US" baseline="0" dirty="0" smtClean="0"/>
              <a:t> and analysis code in one plain text file. The plain text file is then rendered into a document or report. The dynamic document solves some challenges: bullets </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514721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numerous tools available for generating dynamic documents, and</a:t>
            </a:r>
            <a:r>
              <a:rPr lang="en-US" baseline="0" dirty="0" smtClean="0"/>
              <a:t> this field is rapidly evolving. The workflow generally involves pairing of raw data with code written in a statistical programming language with some package or software for dynamic documents. The output is a document that blends manuscript text with results, which can be in many forms. </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00826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can use reproducible</a:t>
            </a:r>
            <a:r>
              <a:rPr lang="en-US" baseline="0" dirty="0" smtClean="0"/>
              <a:t> research tools and dynamic p</a:t>
            </a:r>
            <a:r>
              <a:rPr lang="en-US" dirty="0" smtClean="0"/>
              <a:t>roduce</a:t>
            </a:r>
            <a:r>
              <a:rPr lang="en-US" baseline="0" dirty="0" smtClean="0"/>
              <a:t> a beautiful reproducible Word document that blends text with results. However, there are some limitations to this. First of all, I do not work with anyone who is willing to write in this type of document. My collaborators are primarily doctors who want to write in Word. I can send this beautiful Word document to my collaborators, and what they return to me usually looks like</a:t>
            </a:r>
            <a:endParaRPr lang="en-US" dirty="0" smtClean="0"/>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586969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can use reproducible</a:t>
            </a:r>
            <a:r>
              <a:rPr lang="en-US" baseline="0" dirty="0" smtClean="0"/>
              <a:t> research tools and dynamic p</a:t>
            </a:r>
            <a:r>
              <a:rPr lang="en-US" dirty="0" smtClean="0"/>
              <a:t>roduce</a:t>
            </a:r>
            <a:r>
              <a:rPr lang="en-US" baseline="0" dirty="0" smtClean="0"/>
              <a:t> a beautiful reproducible Word document that blends text with results. However, there are some limitations to this. First of all, I do not work with anyone who is willing to write in this type of document. My collaborators are primarily doctors who want to write in Word. I can send this beautiful Word document to my collaborators, and what they return to me usually looks like</a:t>
            </a:r>
            <a:endParaRPr lang="en-US" dirty="0" smtClean="0"/>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57046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can use reproducible</a:t>
            </a:r>
            <a:r>
              <a:rPr lang="en-US" baseline="0" dirty="0" smtClean="0"/>
              <a:t> research tools and dynamic p</a:t>
            </a:r>
            <a:r>
              <a:rPr lang="en-US" dirty="0" smtClean="0"/>
              <a:t>roduce</a:t>
            </a:r>
            <a:r>
              <a:rPr lang="en-US" baseline="0" dirty="0" smtClean="0"/>
              <a:t> a beautiful reproducible Word document that blends text with results. However, there are some limitations to this. First of all, I do not work with anyone who is willing to write in this type of document. My collaborators are primarily doctors who want to write in Word. I can send this beautiful Word document to my collaborators, and what they return to me usually looks like</a:t>
            </a:r>
            <a:endParaRPr lang="en-US" dirty="0" smtClean="0"/>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81088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can use reproducible</a:t>
            </a:r>
            <a:r>
              <a:rPr lang="en-US" baseline="0" dirty="0" smtClean="0"/>
              <a:t> research tools and dynamic p</a:t>
            </a:r>
            <a:r>
              <a:rPr lang="en-US" dirty="0" smtClean="0"/>
              <a:t>roduce</a:t>
            </a:r>
            <a:r>
              <a:rPr lang="en-US" baseline="0" dirty="0" smtClean="0"/>
              <a:t> a beautiful reproducible Word document that blends text with results. However, there are some limitations to this. First of all, I do not work with anyone who is willing to write in this type of document. My collaborators are primarily doctors who want to write in Word. I can send this beautiful Word document to my collaborators, and what they return to me usually looks like</a:t>
            </a:r>
            <a:endParaRPr lang="en-US" dirty="0" smtClean="0"/>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481708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can use reproducible</a:t>
            </a:r>
            <a:r>
              <a:rPr lang="en-US" baseline="0" dirty="0" smtClean="0"/>
              <a:t> research tools and dynamic p</a:t>
            </a:r>
            <a:r>
              <a:rPr lang="en-US" dirty="0" smtClean="0"/>
              <a:t>roduce</a:t>
            </a:r>
            <a:r>
              <a:rPr lang="en-US" baseline="0" dirty="0" smtClean="0"/>
              <a:t> a beautiful reproducible Word document that blends text with results. However, there are some limitations to this. First of all, I do not work with anyone who is willing to write in this type of document. My collaborators are primarily doctors who want to write in Word. I can send this beautiful Word document to my collaborators, and what they return to me usually looks like</a:t>
            </a:r>
            <a:endParaRPr lang="en-US" dirty="0" smtClean="0"/>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068417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64422" y="2243956"/>
            <a:ext cx="6722378" cy="1520204"/>
          </a:xfrm>
        </p:spPr>
        <p:txBody>
          <a:bodyPr rIns="0" bIns="0" anchor="b" anchorCtr="0"/>
          <a:lstStyle>
            <a:lvl1pPr>
              <a:lnSpc>
                <a:spcPct val="90000"/>
              </a:lnSpc>
              <a:defRPr sz="4000" b="0">
                <a:solidFill>
                  <a:srgbClr val="61468B"/>
                </a:solidFill>
              </a:defRPr>
            </a:lvl1pPr>
          </a:lstStyle>
          <a:p>
            <a:r>
              <a:rPr lang="en-US" dirty="0" smtClean="0"/>
              <a:t>Document Title</a:t>
            </a:r>
            <a:endParaRPr lang="en-US" dirty="0"/>
          </a:p>
        </p:txBody>
      </p:sp>
      <p:sp>
        <p:nvSpPr>
          <p:cNvPr id="3" name="Subtitle 2"/>
          <p:cNvSpPr>
            <a:spLocks noGrp="1"/>
          </p:cNvSpPr>
          <p:nvPr>
            <p:ph type="subTitle" idx="1" hasCustomPrompt="1"/>
          </p:nvPr>
        </p:nvSpPr>
        <p:spPr>
          <a:xfrm>
            <a:off x="1964422" y="3821621"/>
            <a:ext cx="6400800" cy="685800"/>
          </a:xfrm>
        </p:spPr>
        <p:txBody>
          <a:bodyPr/>
          <a:lstStyle>
            <a:lvl1pPr marL="0" indent="0" algn="l">
              <a:lnSpc>
                <a:spcPct val="9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Document Title</a:t>
            </a:r>
            <a:endParaRPr lang="en-US" dirty="0"/>
          </a:p>
        </p:txBody>
      </p:sp>
      <p:sp>
        <p:nvSpPr>
          <p:cNvPr id="4" name="Date Placeholder 3"/>
          <p:cNvSpPr>
            <a:spLocks noGrp="1"/>
          </p:cNvSpPr>
          <p:nvPr>
            <p:ph type="dt" sz="half" idx="10"/>
          </p:nvPr>
        </p:nvSpPr>
        <p:spPr>
          <a:xfrm>
            <a:off x="1964422" y="6525841"/>
            <a:ext cx="857339" cy="168275"/>
          </a:xfrm>
        </p:spPr>
        <p:txBody>
          <a:bodyPr/>
          <a:lstStyle>
            <a:lvl1pPr>
              <a:defRPr>
                <a:solidFill>
                  <a:schemeClr val="tx1"/>
                </a:solidFill>
              </a:defRPr>
            </a:lvl1pPr>
          </a:lstStyle>
          <a:p>
            <a:fld id="{9623C80F-5998-4C5A-8426-1B9517C724DD}" type="datetimeFigureOut">
              <a:rPr lang="en-US" smtClean="0"/>
              <a:pPr/>
              <a:t>7/12/2019</a:t>
            </a:fld>
            <a:endParaRPr lang="en-US"/>
          </a:p>
        </p:txBody>
      </p:sp>
      <p:sp>
        <p:nvSpPr>
          <p:cNvPr id="8" name="Rectangle 6"/>
          <p:cNvSpPr/>
          <p:nvPr userDrawn="1"/>
        </p:nvSpPr>
        <p:spPr>
          <a:xfrm>
            <a:off x="-3995" y="913644"/>
            <a:ext cx="1756596" cy="2743956"/>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72" h="381105">
                <a:moveTo>
                  <a:pt x="0" y="0"/>
                </a:moveTo>
                <a:lnTo>
                  <a:pt x="36763" y="105"/>
                </a:lnTo>
                <a:lnTo>
                  <a:pt x="243972" y="381105"/>
                </a:lnTo>
                <a:lnTo>
                  <a:pt x="0" y="381000"/>
                </a:lnTo>
                <a:lnTo>
                  <a:pt x="0" y="0"/>
                </a:lnTo>
                <a:close/>
              </a:path>
            </a:pathLst>
          </a:custGeom>
          <a:gradFill flip="none" rotWithShape="1">
            <a:gsLst>
              <a:gs pos="0">
                <a:schemeClr val="tx2"/>
              </a:gs>
              <a:gs pos="100000">
                <a:schemeClr val="accent1"/>
              </a:gs>
            </a:gsLst>
            <a:lin ang="145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   </a:t>
            </a:r>
            <a:endParaRPr lang="en-US" dirty="0">
              <a:solidFill>
                <a:schemeClr val="tx2"/>
              </a:solidFill>
            </a:endParaRPr>
          </a:p>
        </p:txBody>
      </p:sp>
      <p:pic>
        <p:nvPicPr>
          <p:cNvPr id="6" name="Picture 5" descr="NM_Logo_RGB.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47080" y="914400"/>
            <a:ext cx="2438400" cy="457619"/>
          </a:xfrm>
          <a:prstGeom prst="rect">
            <a:avLst/>
          </a:prstGeom>
        </p:spPr>
      </p:pic>
    </p:spTree>
    <p:extLst>
      <p:ext uri="{BB962C8B-B14F-4D97-AF65-F5344CB8AC3E}">
        <p14:creationId xmlns:p14="http://schemas.microsoft.com/office/powerpoint/2010/main" val="206316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Freeform 6"/>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4134995"/>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0" name="Picture 9" descr="NM_Logo_RGB.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7122" y="914400"/>
            <a:ext cx="2438400" cy="457619"/>
          </a:xfrm>
          <a:prstGeom prst="rect">
            <a:avLst/>
          </a:prstGeom>
        </p:spPr>
      </p:pic>
    </p:spTree>
    <p:extLst>
      <p:ext uri="{BB962C8B-B14F-4D97-AF65-F5344CB8AC3E}">
        <p14:creationId xmlns:p14="http://schemas.microsoft.com/office/powerpoint/2010/main" val="29812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_Section Header Your Photo">
    <p:bg bwMode="gray">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8" name="Freeform 7"/>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4134995"/>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6" name="Picture 5" descr="NM_Logo_RGB.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7122" y="914400"/>
            <a:ext cx="2438400" cy="457619"/>
          </a:xfrm>
          <a:prstGeom prst="rect">
            <a:avLst/>
          </a:prstGeom>
        </p:spPr>
      </p:pic>
    </p:spTree>
    <p:extLst>
      <p:ext uri="{BB962C8B-B14F-4D97-AF65-F5344CB8AC3E}">
        <p14:creationId xmlns:p14="http://schemas.microsoft.com/office/powerpoint/2010/main" val="902541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2_Section Header Your Photo">
    <p:bg bwMode="gray">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8" name="Freeform 7"/>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chemeClr val="tx2"/>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4134995"/>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7" name="Picture 6" descr="NM_Logo_RGB.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7122" y="914400"/>
            <a:ext cx="2438400" cy="457619"/>
          </a:xfrm>
          <a:prstGeom prst="rect">
            <a:avLst/>
          </a:prstGeom>
        </p:spPr>
      </p:pic>
    </p:spTree>
    <p:extLst>
      <p:ext uri="{BB962C8B-B14F-4D97-AF65-F5344CB8AC3E}">
        <p14:creationId xmlns:p14="http://schemas.microsoft.com/office/powerpoint/2010/main" val="902541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Breaker Page">
    <p:spTree>
      <p:nvGrpSpPr>
        <p:cNvPr id="1" name=""/>
        <p:cNvGrpSpPr/>
        <p:nvPr/>
      </p:nvGrpSpPr>
      <p:grpSpPr>
        <a:xfrm>
          <a:off x="0" y="0"/>
          <a:ext cx="0" cy="0"/>
          <a:chOff x="0" y="0"/>
          <a:chExt cx="0" cy="0"/>
        </a:xfrm>
      </p:grpSpPr>
      <p:sp>
        <p:nvSpPr>
          <p:cNvPr id="4" name="Rectangle 3"/>
          <p:cNvSpPr/>
          <p:nvPr userDrawn="1"/>
        </p:nvSpPr>
        <p:spPr>
          <a:xfrm>
            <a:off x="609600" y="4267200"/>
            <a:ext cx="8534400" cy="1219200"/>
          </a:xfrm>
          <a:custGeom>
            <a:avLst/>
            <a:gdLst>
              <a:gd name="connsiteX0" fmla="*/ 0 w 8534400"/>
              <a:gd name="connsiteY0" fmla="*/ 0 h 1219200"/>
              <a:gd name="connsiteX1" fmla="*/ 8534400 w 8534400"/>
              <a:gd name="connsiteY1" fmla="*/ 0 h 1219200"/>
              <a:gd name="connsiteX2" fmla="*/ 8534400 w 8534400"/>
              <a:gd name="connsiteY2" fmla="*/ 1219200 h 1219200"/>
              <a:gd name="connsiteX3" fmla="*/ 0 w 8534400"/>
              <a:gd name="connsiteY3" fmla="*/ 1219200 h 1219200"/>
              <a:gd name="connsiteX4" fmla="*/ 0 w 8534400"/>
              <a:gd name="connsiteY4" fmla="*/ 0 h 1219200"/>
              <a:gd name="connsiteX0" fmla="*/ 0 w 8534400"/>
              <a:gd name="connsiteY0" fmla="*/ 0 h 1219200"/>
              <a:gd name="connsiteX1" fmla="*/ 8534400 w 8534400"/>
              <a:gd name="connsiteY1" fmla="*/ 0 h 1219200"/>
              <a:gd name="connsiteX2" fmla="*/ 8534400 w 8534400"/>
              <a:gd name="connsiteY2" fmla="*/ 1219200 h 1219200"/>
              <a:gd name="connsiteX3" fmla="*/ 859147 w 8534400"/>
              <a:gd name="connsiteY3" fmla="*/ 1219200 h 1219200"/>
              <a:gd name="connsiteX4" fmla="*/ 0 w 8534400"/>
              <a:gd name="connsiteY4" fmla="*/ 0 h 1219200"/>
              <a:gd name="connsiteX0" fmla="*/ 0 w 8534400"/>
              <a:gd name="connsiteY0" fmla="*/ 0 h 1219200"/>
              <a:gd name="connsiteX1" fmla="*/ 8534400 w 8534400"/>
              <a:gd name="connsiteY1" fmla="*/ 0 h 1219200"/>
              <a:gd name="connsiteX2" fmla="*/ 8534400 w 8534400"/>
              <a:gd name="connsiteY2" fmla="*/ 1219200 h 1219200"/>
              <a:gd name="connsiteX3" fmla="*/ 672376 w 8534400"/>
              <a:gd name="connsiteY3" fmla="*/ 1219200 h 1219200"/>
              <a:gd name="connsiteX4" fmla="*/ 0 w 85344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0" h="1219200">
                <a:moveTo>
                  <a:pt x="0" y="0"/>
                </a:moveTo>
                <a:lnTo>
                  <a:pt x="8534400" y="0"/>
                </a:lnTo>
                <a:lnTo>
                  <a:pt x="8534400" y="1219200"/>
                </a:lnTo>
                <a:lnTo>
                  <a:pt x="672376" y="12192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     </a:t>
            </a:r>
            <a:endParaRPr lang="en-US" dirty="0">
              <a:solidFill>
                <a:schemeClr val="tx2"/>
              </a:solidFill>
            </a:endParaRPr>
          </a:p>
        </p:txBody>
      </p:sp>
      <p:sp>
        <p:nvSpPr>
          <p:cNvPr id="3" name="Subtitle 2"/>
          <p:cNvSpPr>
            <a:spLocks noGrp="1"/>
          </p:cNvSpPr>
          <p:nvPr>
            <p:ph type="subTitle" idx="1" hasCustomPrompt="1"/>
          </p:nvPr>
        </p:nvSpPr>
        <p:spPr>
          <a:xfrm>
            <a:off x="1404256" y="5584368"/>
            <a:ext cx="4386944" cy="685800"/>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
        <p:nvSpPr>
          <p:cNvPr id="2" name="Title 1"/>
          <p:cNvSpPr>
            <a:spLocks noGrp="1"/>
          </p:cNvSpPr>
          <p:nvPr>
            <p:ph type="ctrTitle" hasCustomPrompt="1"/>
          </p:nvPr>
        </p:nvSpPr>
        <p:spPr>
          <a:xfrm>
            <a:off x="1404256" y="4375768"/>
            <a:ext cx="7282544" cy="993991"/>
          </a:xfrm>
        </p:spPr>
        <p:txBody>
          <a:bodyPr rIns="0" bIns="0" anchor="ctr" anchorCtr="0"/>
          <a:lstStyle>
            <a:lvl1pPr>
              <a:lnSpc>
                <a:spcPct val="90000"/>
              </a:lnSpc>
              <a:defRPr sz="2800" b="0" baseline="0">
                <a:solidFill>
                  <a:schemeClr val="bg1"/>
                </a:solidFill>
              </a:defRPr>
            </a:lvl1pPr>
          </a:lstStyle>
          <a:p>
            <a:r>
              <a:rPr lang="en-US" dirty="0" smtClean="0"/>
              <a:t>Breaker Page Title Goes Here</a:t>
            </a:r>
            <a:endParaRPr lang="en-US" dirty="0"/>
          </a:p>
        </p:txBody>
      </p:sp>
      <p:pic>
        <p:nvPicPr>
          <p:cNvPr id="8" name="Picture 7" descr="NM_Logo_RGB.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7122" y="914400"/>
            <a:ext cx="2438400" cy="457619"/>
          </a:xfrm>
          <a:prstGeom prst="rect">
            <a:avLst/>
          </a:prstGeom>
        </p:spPr>
      </p:pic>
    </p:spTree>
    <p:extLst>
      <p:ext uri="{BB962C8B-B14F-4D97-AF65-F5344CB8AC3E}">
        <p14:creationId xmlns:p14="http://schemas.microsoft.com/office/powerpoint/2010/main" val="1544994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623C80F-5998-4C5A-8426-1B9517C724DD}" type="datetimeFigureOut">
              <a:rPr lang="en-US" smtClean="0"/>
              <a:pPr/>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a:p>
        </p:txBody>
      </p:sp>
      <p:sp>
        <p:nvSpPr>
          <p:cNvPr id="11"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
        <p:nvSpPr>
          <p:cNvPr id="7" name="TextBox 6"/>
          <p:cNvSpPr txBox="1"/>
          <p:nvPr userDrawn="1"/>
        </p:nvSpPr>
        <p:spPr>
          <a:xfrm>
            <a:off x="1905000" y="6465455"/>
            <a:ext cx="914400" cy="914400"/>
          </a:xfrm>
          <a:prstGeom prst="rect">
            <a:avLst/>
          </a:prstGeom>
          <a:noFill/>
        </p:spPr>
        <p:txBody>
          <a:bodyPr wrap="none" lIns="0" tIns="0" rIns="0" bIns="0" rtlCol="0">
            <a:noAutofit/>
          </a:bodyPr>
          <a:lstStyle/>
          <a:p>
            <a:pPr>
              <a:lnSpc>
                <a:spcPct val="90000"/>
              </a:lnSpc>
              <a:spcBef>
                <a:spcPts val="600"/>
              </a:spcBef>
            </a:pPr>
            <a:endParaRPr lang="en-US" sz="1850" spc="-5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01197" y="1621971"/>
            <a:ext cx="3767328" cy="4093029"/>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00422" y="1621971"/>
            <a:ext cx="3767328" cy="4093029"/>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9623C80F-5998-4C5A-8426-1B9517C724DD}" type="datetimeFigureOut">
              <a:rPr lang="en-US" smtClean="0"/>
              <a:pPr/>
              <a:t>7/12/2019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a:p>
        </p:txBody>
      </p:sp>
      <p:sp>
        <p:nvSpPr>
          <p:cNvPr id="9"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1468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622424"/>
            <a:ext cx="3581400" cy="358775"/>
          </a:xfrm>
        </p:spPr>
        <p:txBody>
          <a:bodyPr anchor="b"/>
          <a:lstStyle>
            <a:lvl1pPr marL="0" indent="0">
              <a:buNone/>
              <a:defRPr sz="185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01197" y="1981200"/>
            <a:ext cx="3768895" cy="373380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908036" y="1624012"/>
            <a:ext cx="3770375" cy="357187"/>
          </a:xfrm>
        </p:spPr>
        <p:txBody>
          <a:bodyPr anchor="b"/>
          <a:lstStyle>
            <a:lvl1pPr marL="0" indent="0">
              <a:buNone/>
              <a:defRPr sz="185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7124" y="1981200"/>
            <a:ext cx="3770375" cy="373380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623C80F-5998-4C5A-8426-1B9517C724DD}" type="datetimeFigureOut">
              <a:rPr lang="en-US" smtClean="0"/>
              <a:pPr/>
              <a:t>7/12/2019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1"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85157" y="3724712"/>
            <a:ext cx="3586843" cy="347472"/>
          </a:xfrm>
        </p:spPr>
        <p:txBody>
          <a:bodyPr anchor="b"/>
          <a:lstStyle>
            <a:lvl1pPr marL="0" indent="0">
              <a:buNone/>
              <a:defRPr sz="1850" b="0">
                <a:solidFill>
                  <a:srgbClr val="917EA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990600" y="4038600"/>
            <a:ext cx="3579492" cy="1676400"/>
          </a:xfr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smtClean="0"/>
              <a:t>Click to edit Master text styles</a:t>
            </a:r>
          </a:p>
        </p:txBody>
      </p:sp>
      <p:sp>
        <p:nvSpPr>
          <p:cNvPr id="5" name="Text Placeholder 4"/>
          <p:cNvSpPr>
            <a:spLocks noGrp="1"/>
          </p:cNvSpPr>
          <p:nvPr>
            <p:ph type="body" sz="quarter" idx="3"/>
          </p:nvPr>
        </p:nvSpPr>
        <p:spPr>
          <a:xfrm>
            <a:off x="4908036" y="3724712"/>
            <a:ext cx="3584448" cy="347472"/>
          </a:xfrm>
        </p:spPr>
        <p:txBody>
          <a:bodyPr anchor="b"/>
          <a:lstStyle>
            <a:lvl1pPr marL="0" indent="0">
              <a:buNone/>
              <a:defRPr sz="1850" b="0">
                <a:solidFill>
                  <a:srgbClr val="917EA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908036" y="4038600"/>
            <a:ext cx="3580898" cy="1676400"/>
          </a:xfrm>
        </p:spPr>
        <p:txBody>
          <a:bodyPr vert="horz" lIns="0" tIns="0" rIns="91440" bIns="45720" rtlCol="0">
            <a:noAutofit/>
          </a:bodyPr>
          <a:lstStyle>
            <a:lvl1pPr marL="0" indent="0">
              <a:buNone/>
              <a:defRPr lang="en-US" dirty="0" smtClean="0"/>
            </a:lvl1pPr>
            <a:lvl2pPr marL="206375" indent="0">
              <a:buNone/>
              <a:defRPr lang="en-US" dirty="0" smtClean="0"/>
            </a:lvl2pPr>
            <a:lvl3pPr marL="457200" indent="0">
              <a:buNone/>
              <a:defRPr lang="en-US" dirty="0" smtClean="0"/>
            </a:lvl3pPr>
            <a:lvl4pPr marL="631825" indent="0">
              <a:buNone/>
              <a:defRPr lang="en-US" dirty="0" smtClean="0"/>
            </a:lvl4pPr>
            <a:lvl5pPr marL="804862" indent="0">
              <a:buNone/>
              <a:defRPr lang="en-US" dirty="0"/>
            </a:lvl5pPr>
          </a:lstStyle>
          <a:p>
            <a:pPr lvl="0"/>
            <a:r>
              <a:rPr lang="en-US" dirty="0" smtClean="0"/>
              <a:t>Click to edit Master text styles</a:t>
            </a:r>
          </a:p>
        </p:txBody>
      </p:sp>
      <p:sp>
        <p:nvSpPr>
          <p:cNvPr id="7" name="Date Placeholder 6"/>
          <p:cNvSpPr>
            <a:spLocks noGrp="1"/>
          </p:cNvSpPr>
          <p:nvPr>
            <p:ph type="dt" sz="half" idx="10"/>
          </p:nvPr>
        </p:nvSpPr>
        <p:spPr/>
        <p:txBody>
          <a:bodyPr/>
          <a:lstStyle/>
          <a:p>
            <a:fld id="{9623C80F-5998-4C5A-8426-1B9517C724DD}" type="datetimeFigureOut">
              <a:rPr lang="en-US" smtClean="0"/>
              <a:pPr/>
              <a:t>7/12/2019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3" name="Picture Placeholder 12"/>
          <p:cNvSpPr>
            <a:spLocks noGrp="1"/>
          </p:cNvSpPr>
          <p:nvPr>
            <p:ph type="pic" sz="quarter" idx="14" hasCustomPrompt="1"/>
          </p:nvPr>
        </p:nvSpPr>
        <p:spPr>
          <a:xfrm>
            <a:off x="990600" y="1622424"/>
            <a:ext cx="3429000" cy="1994355"/>
          </a:xfrm>
        </p:spPr>
        <p:txBody>
          <a:bodyPr anchor="ctr"/>
          <a:lstStyle>
            <a:lvl1pPr marL="0" indent="0" algn="ctr">
              <a:buNone/>
              <a:defRPr/>
            </a:lvl1pPr>
          </a:lstStyle>
          <a:p>
            <a:r>
              <a:rPr lang="en-US" dirty="0" smtClean="0"/>
              <a:t>Insert image</a:t>
            </a:r>
            <a:endParaRPr lang="en-US" dirty="0"/>
          </a:p>
        </p:txBody>
      </p:sp>
      <p:sp>
        <p:nvSpPr>
          <p:cNvPr id="15" name="Picture Placeholder 12"/>
          <p:cNvSpPr>
            <a:spLocks noGrp="1"/>
          </p:cNvSpPr>
          <p:nvPr>
            <p:ph type="pic" sz="quarter" idx="15" hasCustomPrompt="1"/>
          </p:nvPr>
        </p:nvSpPr>
        <p:spPr>
          <a:xfrm>
            <a:off x="4908036" y="1622424"/>
            <a:ext cx="3429000" cy="1994355"/>
          </a:xfrm>
        </p:spPr>
        <p:txBody>
          <a:bodyPr anchor="ctr"/>
          <a:lstStyle>
            <a:lvl1pPr marL="0" indent="0" algn="ctr">
              <a:buNone/>
              <a:defRPr/>
            </a:lvl1pPr>
          </a:lstStyle>
          <a:p>
            <a:r>
              <a:rPr lang="en-US" dirty="0" smtClean="0"/>
              <a:t>Insert image</a:t>
            </a:r>
            <a:endParaRPr lang="en-US" dirty="0"/>
          </a:p>
        </p:txBody>
      </p:sp>
      <p:sp>
        <p:nvSpPr>
          <p:cNvPr id="16"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rgbClr val="917EAE"/>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3755198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622424"/>
            <a:ext cx="3581400" cy="358775"/>
          </a:xfrm>
        </p:spPr>
        <p:txBody>
          <a:bodyPr anchor="b"/>
          <a:lstStyle>
            <a:lvl1pPr marL="0" indent="0">
              <a:buNone/>
              <a:defRPr sz="185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01197" y="1981200"/>
            <a:ext cx="3773089" cy="171132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990599" y="3652124"/>
            <a:ext cx="3581401" cy="349526"/>
          </a:xfrm>
        </p:spPr>
        <p:txBody>
          <a:bodyPr anchor="b"/>
          <a:lstStyle>
            <a:lvl1pPr marL="0" indent="0">
              <a:buNone/>
              <a:defRPr sz="185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803911" y="4012035"/>
            <a:ext cx="3770375" cy="1558925"/>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623C80F-5998-4C5A-8426-1B9517C724DD}" type="datetimeFigureOut">
              <a:rPr lang="en-US" smtClean="0"/>
              <a:pPr/>
              <a:t>7/12/2019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4" name="Content Placeholder 13"/>
          <p:cNvSpPr>
            <a:spLocks noGrp="1"/>
          </p:cNvSpPr>
          <p:nvPr>
            <p:ph sz="quarter" idx="13"/>
          </p:nvPr>
        </p:nvSpPr>
        <p:spPr>
          <a:xfrm>
            <a:off x="5209563" y="1676400"/>
            <a:ext cx="3934437"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0"/>
          <p:cNvSpPr>
            <a:spLocks noGrp="1"/>
          </p:cNvSpPr>
          <p:nvPr>
            <p:ph type="body" sz="quarter" idx="14" hasCustomPrompt="1"/>
          </p:nvPr>
        </p:nvSpPr>
        <p:spPr>
          <a:xfrm>
            <a:off x="990600" y="914400"/>
            <a:ext cx="6854952" cy="457200"/>
          </a:xfrm>
        </p:spPr>
        <p:txBody>
          <a:bodyPr/>
          <a:lstStyle>
            <a:lvl1pPr marL="0" indent="0">
              <a:lnSpc>
                <a:spcPct val="85000"/>
              </a:lnSpc>
              <a:spcBef>
                <a:spcPts val="0"/>
              </a:spcBef>
              <a:buNone/>
              <a:defRPr sz="2000" spc="-80" baseline="0">
                <a:solidFill>
                  <a:srgbClr val="917EAE"/>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2937213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Facts + Side Images">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624012"/>
            <a:ext cx="2438400" cy="357187"/>
          </a:xfrm>
        </p:spPr>
        <p:txBody>
          <a:bodyPr anchor="b"/>
          <a:lstStyle>
            <a:lvl1pPr marL="0" indent="0">
              <a:buNone/>
              <a:defRPr sz="1850" b="0">
                <a:solidFill>
                  <a:srgbClr val="917EA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4" name="Content Placeholder 3"/>
          <p:cNvSpPr>
            <a:spLocks noGrp="1"/>
          </p:cNvSpPr>
          <p:nvPr>
            <p:ph sz="half" idx="2"/>
          </p:nvPr>
        </p:nvSpPr>
        <p:spPr>
          <a:xfrm>
            <a:off x="801197" y="1981200"/>
            <a:ext cx="2399203" cy="3733800"/>
          </a:xfrm>
        </p:spPr>
        <p:txBody>
          <a:bodyPr vert="horz" lIns="0" tIns="0" rIns="91440" bIns="45720" rtlCol="0">
            <a:noAutofit/>
          </a:bodyPr>
          <a:lstStyle>
            <a:lvl1pPr>
              <a:defRPr lang="en-US" sz="1850" smtClean="0"/>
            </a:lvl1pPr>
            <a:lvl2pPr>
              <a:defRPr lang="en-US" sz="1850"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p:txBody>
      </p:sp>
      <p:sp>
        <p:nvSpPr>
          <p:cNvPr id="7" name="Date Placeholder 6"/>
          <p:cNvSpPr>
            <a:spLocks noGrp="1"/>
          </p:cNvSpPr>
          <p:nvPr>
            <p:ph type="dt" sz="half" idx="10"/>
          </p:nvPr>
        </p:nvSpPr>
        <p:spPr/>
        <p:txBody>
          <a:bodyPr/>
          <a:lstStyle/>
          <a:p>
            <a:fld id="{9623C80F-5998-4C5A-8426-1B9517C724DD}" type="datetimeFigureOut">
              <a:rPr lang="en-US" smtClean="0"/>
              <a:pPr/>
              <a:t>7/12/2019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2" name="Picture Placeholder 11"/>
          <p:cNvSpPr>
            <a:spLocks noGrp="1"/>
          </p:cNvSpPr>
          <p:nvPr>
            <p:ph type="pic" sz="quarter" idx="15" hasCustomPrompt="1"/>
          </p:nvPr>
        </p:nvSpPr>
        <p:spPr>
          <a:xfrm>
            <a:off x="3505200" y="1622425"/>
            <a:ext cx="2209800" cy="3657600"/>
          </a:xfrm>
        </p:spPr>
        <p:txBody>
          <a:bodyPr anchor="ctr"/>
          <a:lstStyle>
            <a:lvl1pPr marL="0" indent="0" algn="ctr">
              <a:buNone/>
              <a:defRPr/>
            </a:lvl1pPr>
          </a:lstStyle>
          <a:p>
            <a:r>
              <a:rPr lang="en-US" dirty="0" smtClean="0"/>
              <a:t>Insert image</a:t>
            </a:r>
            <a:endParaRPr lang="en-US" dirty="0"/>
          </a:p>
        </p:txBody>
      </p:sp>
      <p:sp>
        <p:nvSpPr>
          <p:cNvPr id="16" name="Picture Placeholder 11"/>
          <p:cNvSpPr>
            <a:spLocks noGrp="1"/>
          </p:cNvSpPr>
          <p:nvPr>
            <p:ph type="pic" sz="quarter" idx="16" hasCustomPrompt="1"/>
          </p:nvPr>
        </p:nvSpPr>
        <p:spPr>
          <a:xfrm>
            <a:off x="6019800" y="1622425"/>
            <a:ext cx="2209800" cy="3657600"/>
          </a:xfrm>
        </p:spPr>
        <p:txBody>
          <a:bodyPr anchor="ctr"/>
          <a:lstStyle>
            <a:lvl1pPr marL="0" indent="0" algn="ctr">
              <a:buNone/>
              <a:defRPr/>
            </a:lvl1pPr>
          </a:lstStyle>
          <a:p>
            <a:r>
              <a:rPr lang="en-US" dirty="0" smtClean="0"/>
              <a:t>Insert image</a:t>
            </a:r>
            <a:endParaRPr lang="en-US" dirty="0"/>
          </a:p>
        </p:txBody>
      </p:sp>
      <p:sp>
        <p:nvSpPr>
          <p:cNvPr id="11"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2564487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Freeform 8"/>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4134995"/>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7" name="Picture 6" descr="NM_Logo_RGB.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7122" y="914400"/>
            <a:ext cx="2438400" cy="457619"/>
          </a:xfrm>
          <a:prstGeom prst="rect">
            <a:avLst/>
          </a:prstGeom>
        </p:spPr>
      </p:pic>
    </p:spTree>
    <p:extLst>
      <p:ext uri="{BB962C8B-B14F-4D97-AF65-F5344CB8AC3E}">
        <p14:creationId xmlns:p14="http://schemas.microsoft.com/office/powerpoint/2010/main" val="2874909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23C80F-5998-4C5A-8426-1B9517C724DD}" type="datetimeFigureOut">
              <a:rPr lang="en-US" smtClean="0"/>
              <a:pPr/>
              <a:t>7/12/2019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8"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smtClean="0"/>
              <a:pPr/>
              <a:t>7/12/2019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558541-60C9-42A2-8392-FF12533A6B7A}" type="slidenum">
              <a:rPr lang="en-US" smtClean="0"/>
              <a:pPr/>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924" y="6400799"/>
            <a:ext cx="1422024" cy="26528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Title 1"/>
          <p:cNvSpPr>
            <a:spLocks noGrp="1"/>
          </p:cNvSpPr>
          <p:nvPr>
            <p:ph type="title"/>
          </p:nvPr>
        </p:nvSpPr>
        <p:spPr>
          <a:xfrm>
            <a:off x="990599" y="2542593"/>
            <a:ext cx="7713969" cy="762000"/>
          </a:xfrm>
        </p:spPr>
        <p:txBody>
          <a:bodyPr/>
          <a:lstStyle>
            <a:lvl1pPr>
              <a:defRPr sz="44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623C80F-5998-4C5A-8426-1B9517C724DD}" type="datetimeFigureOut">
              <a:rPr lang="en-US" smtClean="0"/>
              <a:pPr/>
              <a:t>7/12/2019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7" name="Text Placeholder 10"/>
          <p:cNvSpPr>
            <a:spLocks noGrp="1"/>
          </p:cNvSpPr>
          <p:nvPr>
            <p:ph type="body" sz="quarter" idx="13" hasCustomPrompt="1"/>
          </p:nvPr>
        </p:nvSpPr>
        <p:spPr>
          <a:xfrm>
            <a:off x="990600" y="3429000"/>
            <a:ext cx="6858000" cy="457200"/>
          </a:xfrm>
        </p:spPr>
        <p:txBody>
          <a:bodyPr/>
          <a:lstStyle>
            <a:lvl1pPr marL="0" indent="0">
              <a:lnSpc>
                <a:spcPct val="85000"/>
              </a:lnSpc>
              <a:spcBef>
                <a:spcPts val="0"/>
              </a:spcBef>
              <a:buNone/>
              <a:defRPr sz="2000" spc="-80" baseline="0">
                <a:solidFill>
                  <a:srgbClr val="54585A"/>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 title</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924" y="6400799"/>
            <a:ext cx="1422024" cy="265285"/>
          </a:xfrm>
          <a:prstGeom prst="rect">
            <a:avLst/>
          </a:prstGeom>
        </p:spPr>
      </p:pic>
    </p:spTree>
    <p:extLst>
      <p:ext uri="{BB962C8B-B14F-4D97-AF65-F5344CB8AC3E}">
        <p14:creationId xmlns:p14="http://schemas.microsoft.com/office/powerpoint/2010/main" val="1290607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4" name="Picture 3" descr="Cadence image 2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Freeform 9"/>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4134995"/>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7" name="Picture 6" descr="NM_Logo_RGB.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7122" y="914400"/>
            <a:ext cx="2438400" cy="457619"/>
          </a:xfrm>
          <a:prstGeom prst="rect">
            <a:avLst/>
          </a:prstGeom>
        </p:spPr>
      </p:pic>
    </p:spTree>
    <p:extLst>
      <p:ext uri="{BB962C8B-B14F-4D97-AF65-F5344CB8AC3E}">
        <p14:creationId xmlns:p14="http://schemas.microsoft.com/office/powerpoint/2010/main" val="933355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Freeform 8"/>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chemeClr val="tx2"/>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4134995"/>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7" name="Picture 6" descr="NM_Logo_RGB.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7122" y="914400"/>
            <a:ext cx="2438400" cy="457619"/>
          </a:xfrm>
          <a:prstGeom prst="rect">
            <a:avLst/>
          </a:prstGeom>
        </p:spPr>
      </p:pic>
      <p:sp>
        <p:nvSpPr>
          <p:cNvPr id="4" name="TextBox 3"/>
          <p:cNvSpPr txBox="1"/>
          <p:nvPr userDrawn="1"/>
        </p:nvSpPr>
        <p:spPr>
          <a:xfrm>
            <a:off x="7181273" y="2286000"/>
            <a:ext cx="914400" cy="914400"/>
          </a:xfrm>
          <a:prstGeom prst="rect">
            <a:avLst/>
          </a:prstGeom>
          <a:noFill/>
        </p:spPr>
        <p:txBody>
          <a:bodyPr wrap="none" lIns="0" tIns="0" rIns="0" bIns="0" rtlCol="0">
            <a:noAutofit/>
          </a:bodyPr>
          <a:lstStyle/>
          <a:p>
            <a:pPr>
              <a:lnSpc>
                <a:spcPct val="90000"/>
              </a:lnSpc>
              <a:spcBef>
                <a:spcPts val="600"/>
              </a:spcBef>
            </a:pPr>
            <a:endParaRPr lang="en-US" sz="1850" spc="-50" dirty="0"/>
          </a:p>
        </p:txBody>
      </p:sp>
    </p:spTree>
    <p:extLst>
      <p:ext uri="{BB962C8B-B14F-4D97-AF65-F5344CB8AC3E}">
        <p14:creationId xmlns:p14="http://schemas.microsoft.com/office/powerpoint/2010/main" val="1468140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9" name="Picture 8" descr="Cadence Building rgb.jpg"/>
          <p:cNvPicPr>
            <a:picLocks noChangeAspect="1"/>
          </p:cNvPicPr>
          <p:nvPr userDrawn="1"/>
        </p:nvPicPr>
        <p:blipFill rotWithShape="1">
          <a:blip r:embed="rId2">
            <a:extLst>
              <a:ext uri="{28A0092B-C50C-407E-A947-70E740481C1C}">
                <a14:useLocalDpi xmlns:a14="http://schemas.microsoft.com/office/drawing/2010/main"/>
              </a:ext>
            </a:extLst>
          </a:blip>
          <a:srcRect r="26667"/>
          <a:stretch/>
        </p:blipFill>
        <p:spPr>
          <a:xfrm>
            <a:off x="2438400" y="0"/>
            <a:ext cx="6705600" cy="6858000"/>
          </a:xfrm>
          <a:prstGeom prst="rect">
            <a:avLst/>
          </a:prstGeom>
        </p:spPr>
      </p:pic>
      <p:sp>
        <p:nvSpPr>
          <p:cNvPr id="10" name="Freeform 9"/>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4134995"/>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7" name="Picture 6" descr="NM_Logo_RGB.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7122" y="914400"/>
            <a:ext cx="2438400" cy="457619"/>
          </a:xfrm>
          <a:prstGeom prst="rect">
            <a:avLst/>
          </a:prstGeom>
        </p:spPr>
      </p:pic>
    </p:spTree>
    <p:extLst>
      <p:ext uri="{BB962C8B-B14F-4D97-AF65-F5344CB8AC3E}">
        <p14:creationId xmlns:p14="http://schemas.microsoft.com/office/powerpoint/2010/main" val="943325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4" name="Picture 3" descr="Cadence image 1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Freeform 8"/>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chemeClr val="tx2"/>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4134995"/>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7" name="Picture 6" descr="NM_Logo_RGB.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7122" y="914400"/>
            <a:ext cx="2438400" cy="457619"/>
          </a:xfrm>
          <a:prstGeom prst="rect">
            <a:avLst/>
          </a:prstGeom>
        </p:spPr>
      </p:pic>
    </p:spTree>
    <p:extLst>
      <p:ext uri="{BB962C8B-B14F-4D97-AF65-F5344CB8AC3E}">
        <p14:creationId xmlns:p14="http://schemas.microsoft.com/office/powerpoint/2010/main" val="3345288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Section Header 5">
    <p:spTree>
      <p:nvGrpSpPr>
        <p:cNvPr id="1" name=""/>
        <p:cNvGrpSpPr/>
        <p:nvPr/>
      </p:nvGrpSpPr>
      <p:grpSpPr>
        <a:xfrm>
          <a:off x="0" y="0"/>
          <a:ext cx="0" cy="0"/>
          <a:chOff x="0" y="0"/>
          <a:chExt cx="0" cy="0"/>
        </a:xfrm>
      </p:grpSpPr>
      <p:pic>
        <p:nvPicPr>
          <p:cNvPr id="5" name="Picture 4" descr="Lake Forest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Freeform 8"/>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4134995"/>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7" name="Picture 6" descr="NM_Logo_RGB.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7122" y="914400"/>
            <a:ext cx="2438400" cy="457619"/>
          </a:xfrm>
          <a:prstGeom prst="rect">
            <a:avLst/>
          </a:prstGeom>
        </p:spPr>
      </p:pic>
    </p:spTree>
    <p:extLst>
      <p:ext uri="{BB962C8B-B14F-4D97-AF65-F5344CB8AC3E}">
        <p14:creationId xmlns:p14="http://schemas.microsoft.com/office/powerpoint/2010/main" val="4185450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Freeform 8"/>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4134995"/>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7" name="Picture 6" descr="NM_Logo_RGB.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7122" y="914400"/>
            <a:ext cx="2438400" cy="457619"/>
          </a:xfrm>
          <a:prstGeom prst="rect">
            <a:avLst/>
          </a:prstGeom>
        </p:spPr>
      </p:pic>
    </p:spTree>
    <p:extLst>
      <p:ext uri="{BB962C8B-B14F-4D97-AF65-F5344CB8AC3E}">
        <p14:creationId xmlns:p14="http://schemas.microsoft.com/office/powerpoint/2010/main" val="4007785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Freeform 8"/>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4134995"/>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7" name="Picture 6" descr="NM_Logo_RGB.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7122" y="914400"/>
            <a:ext cx="2438400" cy="457619"/>
          </a:xfrm>
          <a:prstGeom prst="rect">
            <a:avLst/>
          </a:prstGeom>
        </p:spPr>
      </p:pic>
    </p:spTree>
    <p:extLst>
      <p:ext uri="{BB962C8B-B14F-4D97-AF65-F5344CB8AC3E}">
        <p14:creationId xmlns:p14="http://schemas.microsoft.com/office/powerpoint/2010/main" val="284316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NM_Logo_RGB.eps"/>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533400" y="6400381"/>
            <a:ext cx="1447800" cy="271711"/>
          </a:xfrm>
          <a:prstGeom prst="rect">
            <a:avLst/>
          </a:prstGeom>
        </p:spPr>
      </p:pic>
      <p:sp>
        <p:nvSpPr>
          <p:cNvPr id="2" name="Title Placeholder 1"/>
          <p:cNvSpPr>
            <a:spLocks noGrp="1"/>
          </p:cNvSpPr>
          <p:nvPr>
            <p:ph type="title"/>
          </p:nvPr>
        </p:nvSpPr>
        <p:spPr>
          <a:xfrm>
            <a:off x="990599" y="137160"/>
            <a:ext cx="7713969" cy="762000"/>
          </a:xfrm>
          <a:prstGeom prst="rect">
            <a:avLst/>
          </a:prstGeom>
        </p:spPr>
        <p:txBody>
          <a:bodyPr vert="horz" lIns="0" tIns="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01197" y="1621971"/>
            <a:ext cx="7049689" cy="4093029"/>
          </a:xfrm>
          <a:prstGeom prst="rect">
            <a:avLst/>
          </a:prstGeom>
        </p:spPr>
        <p:txBody>
          <a:bodyPr vert="horz" lIns="0" tIns="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351531" y="6525841"/>
            <a:ext cx="857339" cy="168275"/>
          </a:xfrm>
          <a:prstGeom prst="rect">
            <a:avLst/>
          </a:prstGeom>
        </p:spPr>
        <p:txBody>
          <a:bodyPr vert="horz" wrap="none" lIns="0" tIns="0" rIns="0" bIns="0" rtlCol="0" anchor="b"/>
          <a:lstStyle>
            <a:lvl1pPr algn="l">
              <a:defRPr sz="800">
                <a:solidFill>
                  <a:schemeClr val="tx1"/>
                </a:solidFill>
              </a:defRPr>
            </a:lvl1pPr>
          </a:lstStyle>
          <a:p>
            <a:fld id="{9623C80F-5998-4C5A-8426-1B9517C724DD}" type="datetimeFigureOut">
              <a:rPr lang="en-US" smtClean="0"/>
              <a:pPr/>
              <a:t>7/12/2019</a:t>
            </a:fld>
            <a:endParaRPr lang="en-US" dirty="0"/>
          </a:p>
        </p:txBody>
      </p:sp>
      <p:sp>
        <p:nvSpPr>
          <p:cNvPr id="5" name="Footer Placeholder 4"/>
          <p:cNvSpPr>
            <a:spLocks noGrp="1"/>
          </p:cNvSpPr>
          <p:nvPr>
            <p:ph type="ftr" sz="quarter" idx="3"/>
          </p:nvPr>
        </p:nvSpPr>
        <p:spPr>
          <a:xfrm>
            <a:off x="3121994" y="6484127"/>
            <a:ext cx="5181600" cy="231266"/>
          </a:xfrm>
          <a:prstGeom prst="rect">
            <a:avLst/>
          </a:prstGeom>
        </p:spPr>
        <p:txBody>
          <a:bodyPr vert="horz" lIns="0" tIns="0" rIns="0" bIns="0" rtlCol="0" anchor="b"/>
          <a:lstStyle>
            <a:lvl1pPr algn="r">
              <a:defRPr sz="1400">
                <a:solidFill>
                  <a:schemeClr val="tx1"/>
                </a:solidFill>
              </a:defRPr>
            </a:lvl1pPr>
          </a:lstStyle>
          <a:p>
            <a:endParaRPr lang="en-US" dirty="0"/>
          </a:p>
        </p:txBody>
      </p:sp>
      <p:sp>
        <p:nvSpPr>
          <p:cNvPr id="6" name="Slide Number Placeholder 5"/>
          <p:cNvSpPr>
            <a:spLocks noGrp="1"/>
          </p:cNvSpPr>
          <p:nvPr>
            <p:ph type="sldNum" sz="quarter" idx="4"/>
          </p:nvPr>
        </p:nvSpPr>
        <p:spPr>
          <a:xfrm>
            <a:off x="8305799" y="6484127"/>
            <a:ext cx="346745"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sp>
        <p:nvSpPr>
          <p:cNvPr id="10" name="Rectangle 6"/>
          <p:cNvSpPr/>
          <p:nvPr userDrawn="1"/>
        </p:nvSpPr>
        <p:spPr>
          <a:xfrm>
            <a:off x="0" y="515326"/>
            <a:ext cx="685800" cy="26156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46" h="381000">
                <a:moveTo>
                  <a:pt x="0" y="0"/>
                </a:moveTo>
                <a:lnTo>
                  <a:pt x="794257" y="0"/>
                </a:lnTo>
                <a:lnTo>
                  <a:pt x="998946" y="381000"/>
                </a:lnTo>
                <a:lnTo>
                  <a:pt x="0" y="381000"/>
                </a:lnTo>
                <a:lnTo>
                  <a:pt x="0" y="0"/>
                </a:lnTo>
                <a:close/>
              </a:path>
            </a:pathLst>
          </a:custGeom>
          <a:gradFill flip="none" rotWithShape="1">
            <a:gsLst>
              <a:gs pos="0">
                <a:schemeClr val="tx2"/>
              </a:gs>
              <a:gs pos="100000">
                <a:schemeClr val="accent1"/>
              </a:gs>
            </a:gsLst>
            <a:lin ang="145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  </a:t>
            </a:r>
            <a:endParaRPr lang="en-US" dirty="0">
              <a:solidFill>
                <a:schemeClr val="tx2"/>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97" r:id="rId2"/>
    <p:sldLayoutId id="2147483694" r:id="rId3"/>
    <p:sldLayoutId id="2147483696" r:id="rId4"/>
    <p:sldLayoutId id="2147483660" r:id="rId5"/>
    <p:sldLayoutId id="2147483695" r:id="rId6"/>
    <p:sldLayoutId id="2147483726" r:id="rId7"/>
    <p:sldLayoutId id="2147483699" r:id="rId8"/>
    <p:sldLayoutId id="2147483700" r:id="rId9"/>
    <p:sldLayoutId id="2147483701" r:id="rId10"/>
    <p:sldLayoutId id="2147483724" r:id="rId11"/>
    <p:sldLayoutId id="2147483725" r:id="rId12"/>
    <p:sldLayoutId id="2147483675" r:id="rId13"/>
    <p:sldLayoutId id="2147483650" r:id="rId14"/>
    <p:sldLayoutId id="2147483652" r:id="rId15"/>
    <p:sldLayoutId id="2147483653" r:id="rId16"/>
    <p:sldLayoutId id="2147483663" r:id="rId17"/>
    <p:sldLayoutId id="2147483662" r:id="rId18"/>
    <p:sldLayoutId id="2147483676" r:id="rId19"/>
    <p:sldLayoutId id="2147483654" r:id="rId20"/>
    <p:sldLayoutId id="2147483655" r:id="rId21"/>
    <p:sldLayoutId id="2147483723" r:id="rId22"/>
  </p:sldLayoutIdLst>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wmf"/><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wmf"/><Relationship Id="rId17" Type="http://schemas.openxmlformats.org/officeDocument/2006/relationships/image" Target="../media/image41.png"/><Relationship Id="rId2" Type="http://schemas.openxmlformats.org/officeDocument/2006/relationships/notesSlide" Target="../notesSlides/notesSlide11.xml"/><Relationship Id="rId16"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4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5.png"/><Relationship Id="rId11" Type="http://schemas.openxmlformats.org/officeDocument/2006/relationships/image" Target="../media/image34.png"/><Relationship Id="rId5" Type="http://schemas.openxmlformats.org/officeDocument/2006/relationships/image" Target="../media/image24.pn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32.wmf"/></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31.wmf"/><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ncats.nih.gov/" TargetMode="Externa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K3QwG4LB9a4" TargetMode="Externa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stattag.org/" TargetMode="Externa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stattag.org/"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mailto:stattag@northwestern.edu" TargetMode="External"/><Relationship Id="rId2" Type="http://schemas.openxmlformats.org/officeDocument/2006/relationships/hyperlink" Target="http://www.stattag.org/" TargetMode="Externa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wmf"/><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wmf"/><Relationship Id="rId2" Type="http://schemas.openxmlformats.org/officeDocument/2006/relationships/notesSlide" Target="../notesSlides/notesSlide4.xml"/><Relationship Id="rId16"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971800"/>
            <a:ext cx="6722378" cy="1520204"/>
          </a:xfrm>
        </p:spPr>
        <p:txBody>
          <a:bodyPr/>
          <a:lstStyle/>
          <a:p>
            <a:r>
              <a:rPr lang="en-US" dirty="0"/>
              <a:t>Connecting Stata and Microsoft Word using </a:t>
            </a:r>
            <a:r>
              <a:rPr lang="en-US" dirty="0" err="1"/>
              <a:t>StatTag</a:t>
            </a:r>
            <a:r>
              <a:rPr lang="en-US" dirty="0"/>
              <a:t> for Collaborative Reproducibility</a:t>
            </a:r>
            <a:endParaRPr lang="en-US" dirty="0">
              <a:solidFill>
                <a:srgbClr val="61468B"/>
              </a:solidFill>
            </a:endParaRPr>
          </a:p>
        </p:txBody>
      </p:sp>
      <p:sp>
        <p:nvSpPr>
          <p:cNvPr id="5" name="TextBox 4"/>
          <p:cNvSpPr txBox="1"/>
          <p:nvPr/>
        </p:nvSpPr>
        <p:spPr>
          <a:xfrm>
            <a:off x="1981200" y="5190226"/>
            <a:ext cx="5410200" cy="738664"/>
          </a:xfrm>
          <a:prstGeom prst="rect">
            <a:avLst/>
          </a:prstGeom>
          <a:noFill/>
        </p:spPr>
        <p:txBody>
          <a:bodyPr wrap="square" lIns="0" tIns="0" rIns="0" bIns="0" rtlCol="0">
            <a:noAutofit/>
          </a:bodyPr>
          <a:lstStyle/>
          <a:p>
            <a:pPr>
              <a:lnSpc>
                <a:spcPct val="90000"/>
              </a:lnSpc>
              <a:spcBef>
                <a:spcPts val="600"/>
              </a:spcBef>
            </a:pPr>
            <a:r>
              <a:rPr lang="en-US" sz="1600" dirty="0" smtClean="0">
                <a:solidFill>
                  <a:schemeClr val="bg1"/>
                </a:solidFill>
              </a:rPr>
              <a:t>Presented to: Insert relevant presenter information Calibri 16pt</a:t>
            </a:r>
          </a:p>
          <a:p>
            <a:pPr>
              <a:lnSpc>
                <a:spcPct val="90000"/>
              </a:lnSpc>
              <a:spcBef>
                <a:spcPts val="600"/>
              </a:spcBef>
            </a:pPr>
            <a:r>
              <a:rPr lang="en-US" sz="1600" dirty="0" smtClean="0">
                <a:solidFill>
                  <a:schemeClr val="bg1"/>
                </a:solidFill>
              </a:rPr>
              <a:t>Presented on: Month day, Year</a:t>
            </a:r>
          </a:p>
          <a:p>
            <a:pPr>
              <a:lnSpc>
                <a:spcPct val="90000"/>
              </a:lnSpc>
              <a:spcBef>
                <a:spcPts val="600"/>
              </a:spcBef>
            </a:pPr>
            <a:r>
              <a:rPr lang="en-US" sz="1600" dirty="0" smtClean="0">
                <a:solidFill>
                  <a:schemeClr val="bg1"/>
                </a:solidFill>
              </a:rPr>
              <a:t>Presented by: Insert relevant presenter information here</a:t>
            </a:r>
            <a:endParaRPr lang="en-US" sz="1600" dirty="0">
              <a:solidFill>
                <a:schemeClr val="bg1"/>
              </a:solidFill>
            </a:endParaRPr>
          </a:p>
        </p:txBody>
      </p:sp>
      <p:sp>
        <p:nvSpPr>
          <p:cNvPr id="6" name="TextBox 5"/>
          <p:cNvSpPr txBox="1"/>
          <p:nvPr/>
        </p:nvSpPr>
        <p:spPr>
          <a:xfrm>
            <a:off x="1981200" y="4828114"/>
            <a:ext cx="6781800" cy="1572685"/>
          </a:xfrm>
          <a:prstGeom prst="rect">
            <a:avLst/>
          </a:prstGeom>
          <a:noFill/>
        </p:spPr>
        <p:txBody>
          <a:bodyPr wrap="square" lIns="0" tIns="0" rIns="0" bIns="0" rtlCol="0">
            <a:noAutofit/>
          </a:bodyPr>
          <a:lstStyle/>
          <a:p>
            <a:pPr>
              <a:lnSpc>
                <a:spcPct val="90000"/>
              </a:lnSpc>
              <a:spcBef>
                <a:spcPts val="600"/>
              </a:spcBef>
            </a:pPr>
            <a:r>
              <a:rPr lang="en-US" dirty="0" smtClean="0">
                <a:solidFill>
                  <a:srgbClr val="61468B"/>
                </a:solidFill>
              </a:rPr>
              <a:t>Stata Conference</a:t>
            </a:r>
          </a:p>
          <a:p>
            <a:pPr>
              <a:lnSpc>
                <a:spcPct val="90000"/>
              </a:lnSpc>
              <a:spcBef>
                <a:spcPts val="600"/>
              </a:spcBef>
            </a:pPr>
            <a:r>
              <a:rPr lang="en-US" dirty="0" smtClean="0">
                <a:solidFill>
                  <a:srgbClr val="61468B"/>
                </a:solidFill>
              </a:rPr>
              <a:t>July 12, 2019 </a:t>
            </a:r>
            <a:endParaRPr lang="en-US" dirty="0" smtClean="0">
              <a:solidFill>
                <a:srgbClr val="FF0000"/>
              </a:solidFill>
            </a:endParaRPr>
          </a:p>
          <a:p>
            <a:pPr>
              <a:lnSpc>
                <a:spcPct val="90000"/>
              </a:lnSpc>
              <a:spcBef>
                <a:spcPts val="600"/>
              </a:spcBef>
            </a:pPr>
            <a:r>
              <a:rPr lang="en-US" dirty="0" smtClean="0">
                <a:solidFill>
                  <a:srgbClr val="61468B"/>
                </a:solidFill>
              </a:rPr>
              <a:t>Abigail S. Baldridge, MS</a:t>
            </a:r>
            <a:endParaRPr lang="en-US" dirty="0">
              <a:solidFill>
                <a:srgbClr val="61468B"/>
              </a:solidFill>
            </a:endParaRPr>
          </a:p>
        </p:txBody>
      </p:sp>
    </p:spTree>
    <p:extLst>
      <p:ext uri="{BB962C8B-B14F-4D97-AF65-F5344CB8AC3E}">
        <p14:creationId xmlns:p14="http://schemas.microsoft.com/office/powerpoint/2010/main" val="582021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Documents: A Cornerstone of Reproducibility</a:t>
            </a:r>
          </a:p>
        </p:txBody>
      </p:sp>
      <p:sp>
        <p:nvSpPr>
          <p:cNvPr id="10" name="Rectangle 9"/>
          <p:cNvSpPr/>
          <p:nvPr/>
        </p:nvSpPr>
        <p:spPr>
          <a:xfrm>
            <a:off x="579882" y="5029200"/>
            <a:ext cx="8001000" cy="718658"/>
          </a:xfrm>
          <a:prstGeom prst="rect">
            <a:avLst/>
          </a:prstGeom>
        </p:spPr>
        <p:txBody>
          <a:bodyPr wrap="square">
            <a:spAutoFit/>
          </a:bodyPr>
          <a:lstStyle/>
          <a:p>
            <a:pPr marL="174625" indent="-174625">
              <a:spcBef>
                <a:spcPct val="20000"/>
              </a:spcBef>
              <a:buClr>
                <a:srgbClr val="917EAE"/>
              </a:buClr>
              <a:buFont typeface="Arial" pitchFamily="34" charset="0"/>
              <a:buChar char="•"/>
            </a:pPr>
            <a:r>
              <a:rPr lang="en-US" sz="1850" spc="-50" dirty="0" smtClean="0">
                <a:solidFill>
                  <a:srgbClr val="54585A"/>
                </a:solidFill>
              </a:rPr>
              <a:t>Everyone wants to write in Word</a:t>
            </a:r>
          </a:p>
          <a:p>
            <a:pPr marL="174625" indent="-174625">
              <a:spcBef>
                <a:spcPct val="20000"/>
              </a:spcBef>
              <a:buClr>
                <a:srgbClr val="917EAE"/>
              </a:buClr>
              <a:buFont typeface="Arial" pitchFamily="34" charset="0"/>
              <a:buChar char="•"/>
            </a:pPr>
            <a:r>
              <a:rPr lang="en-US" sz="1850" spc="-50" dirty="0" smtClean="0">
                <a:solidFill>
                  <a:srgbClr val="54585A"/>
                </a:solidFill>
              </a:rPr>
              <a:t>Manuscript preparation is a collaborative process</a:t>
            </a:r>
            <a:endParaRPr lang="en-US" sz="1850" spc="-50" dirty="0">
              <a:solidFill>
                <a:srgbClr val="54585A"/>
              </a:solidFill>
            </a:endParaRPr>
          </a:p>
        </p:txBody>
      </p:sp>
      <p:sp>
        <p:nvSpPr>
          <p:cNvPr id="11" name="Text Placeholder 2">
            <a:extLst>
              <a:ext uri="{FF2B5EF4-FFF2-40B4-BE49-F238E27FC236}">
                <a16:creationId xmlns:a16="http://schemas.microsoft.com/office/drawing/2014/main" id="{FF0AE82B-6647-4DB0-88E4-303EDBB9BFAB}"/>
              </a:ext>
            </a:extLst>
          </p:cNvPr>
          <p:cNvSpPr>
            <a:spLocks noGrp="1"/>
          </p:cNvSpPr>
          <p:nvPr>
            <p:ph type="body" sz="quarter" idx="13"/>
          </p:nvPr>
        </p:nvSpPr>
        <p:spPr>
          <a:xfrm>
            <a:off x="990600" y="914400"/>
            <a:ext cx="6854952" cy="457200"/>
          </a:xfrm>
        </p:spPr>
        <p:txBody>
          <a:bodyPr/>
          <a:lstStyle/>
          <a:p>
            <a:r>
              <a:rPr lang="en-US" dirty="0"/>
              <a:t>Why we love them</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54953"/>
            <a:ext cx="4048314" cy="32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688246"/>
            <a:ext cx="3886200" cy="3522900"/>
          </a:xfrm>
          <a:prstGeom prst="rect">
            <a:avLst/>
          </a:prstGeom>
          <a:ln>
            <a:solidFill>
              <a:schemeClr val="tx2"/>
            </a:solidFill>
          </a:ln>
        </p:spPr>
      </p:pic>
    </p:spTree>
    <p:extLst>
      <p:ext uri="{BB962C8B-B14F-4D97-AF65-F5344CB8AC3E}">
        <p14:creationId xmlns:p14="http://schemas.microsoft.com/office/powerpoint/2010/main" val="18785073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54953"/>
            <a:ext cx="4048314" cy="32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688246"/>
            <a:ext cx="3886200" cy="3522900"/>
          </a:xfrm>
          <a:prstGeom prst="rect">
            <a:avLst/>
          </a:prstGeom>
          <a:ln>
            <a:solidFill>
              <a:schemeClr val="tx2"/>
            </a:solidFill>
          </a:ln>
        </p:spPr>
      </p:pic>
      <p:sp>
        <p:nvSpPr>
          <p:cNvPr id="2" name="Title 1"/>
          <p:cNvSpPr>
            <a:spLocks noGrp="1"/>
          </p:cNvSpPr>
          <p:nvPr>
            <p:ph type="title"/>
          </p:nvPr>
        </p:nvSpPr>
        <p:spPr/>
        <p:txBody>
          <a:bodyPr/>
          <a:lstStyle/>
          <a:p>
            <a:r>
              <a:rPr lang="en-US" dirty="0"/>
              <a:t>Dynamic Documents: A Cornerstone of Reproducibility</a:t>
            </a:r>
          </a:p>
        </p:txBody>
      </p:sp>
      <p:sp>
        <p:nvSpPr>
          <p:cNvPr id="10" name="Rectangle 9"/>
          <p:cNvSpPr/>
          <p:nvPr/>
        </p:nvSpPr>
        <p:spPr>
          <a:xfrm>
            <a:off x="579882" y="5029200"/>
            <a:ext cx="8001000" cy="718658"/>
          </a:xfrm>
          <a:prstGeom prst="rect">
            <a:avLst/>
          </a:prstGeom>
        </p:spPr>
        <p:txBody>
          <a:bodyPr wrap="square">
            <a:spAutoFit/>
          </a:bodyPr>
          <a:lstStyle/>
          <a:p>
            <a:pPr marL="174625" indent="-174625">
              <a:spcBef>
                <a:spcPct val="20000"/>
              </a:spcBef>
              <a:buClr>
                <a:srgbClr val="917EAE"/>
              </a:buClr>
              <a:buFont typeface="Arial" pitchFamily="34" charset="0"/>
              <a:buChar char="•"/>
            </a:pPr>
            <a:r>
              <a:rPr lang="en-US" sz="1850" spc="-50" dirty="0" smtClean="0">
                <a:solidFill>
                  <a:srgbClr val="54585A"/>
                </a:solidFill>
              </a:rPr>
              <a:t>Everyone wants to write in Word</a:t>
            </a:r>
          </a:p>
          <a:p>
            <a:pPr marL="174625" indent="-174625">
              <a:spcBef>
                <a:spcPct val="20000"/>
              </a:spcBef>
              <a:buClr>
                <a:srgbClr val="917EAE"/>
              </a:buClr>
              <a:buFont typeface="Arial" pitchFamily="34" charset="0"/>
              <a:buChar char="•"/>
            </a:pPr>
            <a:r>
              <a:rPr lang="en-US" sz="1850" spc="-50" dirty="0">
                <a:solidFill>
                  <a:srgbClr val="54585A"/>
                </a:solidFill>
              </a:rPr>
              <a:t>Manuscript preparation is a collaborative process</a:t>
            </a:r>
          </a:p>
        </p:txBody>
      </p:sp>
      <p:sp>
        <p:nvSpPr>
          <p:cNvPr id="11" name="Text Placeholder 2">
            <a:extLst>
              <a:ext uri="{FF2B5EF4-FFF2-40B4-BE49-F238E27FC236}">
                <a16:creationId xmlns:a16="http://schemas.microsoft.com/office/drawing/2014/main" id="{FF0AE82B-6647-4DB0-88E4-303EDBB9BFAB}"/>
              </a:ext>
            </a:extLst>
          </p:cNvPr>
          <p:cNvSpPr>
            <a:spLocks noGrp="1"/>
          </p:cNvSpPr>
          <p:nvPr>
            <p:ph type="body" sz="quarter" idx="13"/>
          </p:nvPr>
        </p:nvSpPr>
        <p:spPr>
          <a:xfrm>
            <a:off x="990600" y="914400"/>
            <a:ext cx="6854952" cy="457200"/>
          </a:xfrm>
        </p:spPr>
        <p:txBody>
          <a:bodyPr/>
          <a:lstStyle/>
          <a:p>
            <a:r>
              <a:rPr lang="en-US" dirty="0"/>
              <a:t>Why we love them</a:t>
            </a:r>
          </a:p>
        </p:txBody>
      </p:sp>
      <p:grpSp>
        <p:nvGrpSpPr>
          <p:cNvPr id="4" name="Group 3"/>
          <p:cNvGrpSpPr/>
          <p:nvPr/>
        </p:nvGrpSpPr>
        <p:grpSpPr>
          <a:xfrm>
            <a:off x="610984" y="2731354"/>
            <a:ext cx="7818882" cy="2069246"/>
            <a:chOff x="610984" y="2731354"/>
            <a:chExt cx="7818882" cy="2069246"/>
          </a:xfrm>
        </p:grpSpPr>
        <p:sp>
          <p:nvSpPr>
            <p:cNvPr id="3" name="Rectangle 2"/>
            <p:cNvSpPr/>
            <p:nvPr/>
          </p:nvSpPr>
          <p:spPr>
            <a:xfrm>
              <a:off x="610984" y="2731354"/>
              <a:ext cx="7818882" cy="2069246"/>
            </a:xfrm>
            <a:prstGeom prst="rect">
              <a:avLst/>
            </a:prstGeom>
            <a:solidFill>
              <a:srgbClr val="FFFFFF"/>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781" y="3048000"/>
              <a:ext cx="366712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801781" y="3771901"/>
              <a:ext cx="7208550" cy="704849"/>
            </a:xfrm>
            <a:prstGeom prst="rect">
              <a:avLst/>
            </a:prstGeom>
          </p:spPr>
          <p:txBody>
            <a:bodyPr vert="horz" lIns="0" tIns="0" rIns="91440" bIns="45720" rtlCol="0">
              <a:noAutofit/>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buClr>
                  <a:srgbClr val="917EAE"/>
                </a:buClr>
                <a:buFont typeface="Arial" pitchFamily="34" charset="0"/>
                <a:buNone/>
              </a:pPr>
              <a:r>
                <a:rPr lang="en-US" i="1" dirty="0">
                  <a:solidFill>
                    <a:srgbClr val="54585A"/>
                  </a:solidFill>
                </a:rPr>
                <a:t>“All text…should be in one double-spaced electronic document (preferably a </a:t>
              </a:r>
              <a:r>
                <a:rPr lang="en-US" b="1" i="1" dirty="0">
                  <a:solidFill>
                    <a:srgbClr val="54585A"/>
                  </a:solidFill>
                </a:rPr>
                <a:t>Word</a:t>
              </a:r>
              <a:r>
                <a:rPr lang="en-US" i="1" dirty="0">
                  <a:solidFill>
                    <a:srgbClr val="54585A"/>
                  </a:solidFill>
                </a:rPr>
                <a:t> </a:t>
              </a:r>
              <a:r>
                <a:rPr lang="en-US" b="1" i="1" dirty="0">
                  <a:solidFill>
                    <a:srgbClr val="54585A"/>
                  </a:solidFill>
                </a:rPr>
                <a:t>Doc</a:t>
              </a:r>
              <a:r>
                <a:rPr lang="en-US" i="1" dirty="0">
                  <a:solidFill>
                    <a:srgbClr val="54585A"/>
                  </a:solidFill>
                </a:rPr>
                <a:t>)”</a:t>
              </a:r>
            </a:p>
          </p:txBody>
        </p:sp>
      </p:grpSp>
    </p:spTree>
    <p:extLst>
      <p:ext uri="{BB962C8B-B14F-4D97-AF65-F5344CB8AC3E}">
        <p14:creationId xmlns:p14="http://schemas.microsoft.com/office/powerpoint/2010/main" val="3537650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Documents: A Cornerstone of Reproducibility</a:t>
            </a:r>
          </a:p>
        </p:txBody>
      </p:sp>
      <p:sp>
        <p:nvSpPr>
          <p:cNvPr id="10" name="Rectangle 9"/>
          <p:cNvSpPr/>
          <p:nvPr/>
        </p:nvSpPr>
        <p:spPr>
          <a:xfrm>
            <a:off x="579882" y="5029200"/>
            <a:ext cx="8001000" cy="718658"/>
          </a:xfrm>
          <a:prstGeom prst="rect">
            <a:avLst/>
          </a:prstGeom>
        </p:spPr>
        <p:txBody>
          <a:bodyPr wrap="square">
            <a:spAutoFit/>
          </a:bodyPr>
          <a:lstStyle/>
          <a:p>
            <a:pPr marL="174625" indent="-174625">
              <a:spcBef>
                <a:spcPct val="20000"/>
              </a:spcBef>
              <a:buClr>
                <a:srgbClr val="917EAE"/>
              </a:buClr>
              <a:buFont typeface="Arial" pitchFamily="34" charset="0"/>
              <a:buChar char="•"/>
            </a:pPr>
            <a:r>
              <a:rPr lang="en-US" sz="1850" spc="-50" dirty="0" smtClean="0">
                <a:solidFill>
                  <a:srgbClr val="54585A"/>
                </a:solidFill>
              </a:rPr>
              <a:t>Everyone wants to write in Word</a:t>
            </a:r>
          </a:p>
          <a:p>
            <a:pPr marL="174625" indent="-174625">
              <a:spcBef>
                <a:spcPct val="20000"/>
              </a:spcBef>
              <a:buClr>
                <a:srgbClr val="917EAE"/>
              </a:buClr>
              <a:buFont typeface="Arial" pitchFamily="34" charset="0"/>
              <a:buChar char="•"/>
            </a:pPr>
            <a:r>
              <a:rPr lang="en-US" sz="1850" spc="-50" dirty="0">
                <a:solidFill>
                  <a:srgbClr val="54585A"/>
                </a:solidFill>
              </a:rPr>
              <a:t>Manuscript preparation is a collaborative process</a:t>
            </a:r>
          </a:p>
        </p:txBody>
      </p:sp>
      <p:sp>
        <p:nvSpPr>
          <p:cNvPr id="11" name="Text Placeholder 2">
            <a:extLst>
              <a:ext uri="{FF2B5EF4-FFF2-40B4-BE49-F238E27FC236}">
                <a16:creationId xmlns:a16="http://schemas.microsoft.com/office/drawing/2014/main" id="{FF0AE82B-6647-4DB0-88E4-303EDBB9BFAB}"/>
              </a:ext>
            </a:extLst>
          </p:cNvPr>
          <p:cNvSpPr>
            <a:spLocks noGrp="1"/>
          </p:cNvSpPr>
          <p:nvPr>
            <p:ph type="body" sz="quarter" idx="13"/>
          </p:nvPr>
        </p:nvSpPr>
        <p:spPr>
          <a:xfrm>
            <a:off x="990600" y="914400"/>
            <a:ext cx="6854952" cy="457200"/>
          </a:xfrm>
        </p:spPr>
        <p:txBody>
          <a:bodyPr/>
          <a:lstStyle/>
          <a:p>
            <a:r>
              <a:rPr lang="en-US" dirty="0"/>
              <a:t>Why we love them</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54953"/>
            <a:ext cx="4048314" cy="32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688246"/>
            <a:ext cx="3886200" cy="3522900"/>
          </a:xfrm>
          <a:prstGeom prst="rect">
            <a:avLst/>
          </a:prstGeom>
          <a:ln>
            <a:solidFill>
              <a:schemeClr val="tx2"/>
            </a:solidFill>
          </a:ln>
        </p:spPr>
      </p:pic>
      <p:grpSp>
        <p:nvGrpSpPr>
          <p:cNvPr id="3" name="Group 2"/>
          <p:cNvGrpSpPr/>
          <p:nvPr/>
        </p:nvGrpSpPr>
        <p:grpSpPr>
          <a:xfrm>
            <a:off x="610984" y="2731354"/>
            <a:ext cx="7818882" cy="2069246"/>
            <a:chOff x="610984" y="2731354"/>
            <a:chExt cx="7818882" cy="2069246"/>
          </a:xfrm>
        </p:grpSpPr>
        <p:sp>
          <p:nvSpPr>
            <p:cNvPr id="8" name="Rectangle 7"/>
            <p:cNvSpPr/>
            <p:nvPr/>
          </p:nvSpPr>
          <p:spPr>
            <a:xfrm>
              <a:off x="610984" y="2731354"/>
              <a:ext cx="7818882" cy="2069246"/>
            </a:xfrm>
            <a:prstGeom prst="rect">
              <a:avLst/>
            </a:prstGeom>
            <a:solidFill>
              <a:srgbClr val="FFFFFF"/>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8903" b="33039"/>
            <a:stretch/>
          </p:blipFill>
          <p:spPr bwMode="auto">
            <a:xfrm>
              <a:off x="957263" y="2895601"/>
              <a:ext cx="26574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2"/>
            <p:cNvSpPr txBox="1">
              <a:spLocks/>
            </p:cNvSpPr>
            <p:nvPr/>
          </p:nvSpPr>
          <p:spPr>
            <a:xfrm>
              <a:off x="801101" y="3449696"/>
              <a:ext cx="7233950" cy="1014413"/>
            </a:xfrm>
            <a:prstGeom prst="rect">
              <a:avLst/>
            </a:prstGeom>
          </p:spPr>
          <p:txBody>
            <a:bodyPr vert="horz" lIns="0" tIns="0" rIns="91440" bIns="45720" rtlCol="0">
              <a:noAutofit/>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buClr>
                  <a:srgbClr val="917EAE"/>
                </a:buClr>
                <a:buFont typeface="Arial" pitchFamily="34" charset="0"/>
                <a:buNone/>
              </a:pPr>
              <a:endParaRPr lang="en-US" i="1" dirty="0">
                <a:solidFill>
                  <a:srgbClr val="54585A"/>
                </a:solidFill>
              </a:endParaRPr>
            </a:p>
            <a:p>
              <a:pPr indent="0">
                <a:buClr>
                  <a:srgbClr val="917EAE"/>
                </a:buClr>
                <a:buFont typeface="Arial" pitchFamily="34" charset="0"/>
                <a:buNone/>
              </a:pPr>
              <a:r>
                <a:rPr lang="en-US" i="1" dirty="0">
                  <a:solidFill>
                    <a:srgbClr val="54585A"/>
                  </a:solidFill>
                </a:rPr>
                <a:t>“For submission and review, please submit the manuscript as a </a:t>
              </a:r>
              <a:r>
                <a:rPr lang="en-US" b="1" i="1" dirty="0">
                  <a:solidFill>
                    <a:srgbClr val="54585A"/>
                  </a:solidFill>
                </a:rPr>
                <a:t>Word document</a:t>
              </a:r>
              <a:r>
                <a:rPr lang="en-US" i="1" dirty="0">
                  <a:solidFill>
                    <a:srgbClr val="54585A"/>
                  </a:solidFill>
                </a:rPr>
                <a:t>.  Do not submit your manuscript in PDF format.”</a:t>
              </a:r>
            </a:p>
          </p:txBody>
        </p:sp>
      </p:grpSp>
    </p:spTree>
    <p:extLst>
      <p:ext uri="{BB962C8B-B14F-4D97-AF65-F5344CB8AC3E}">
        <p14:creationId xmlns:p14="http://schemas.microsoft.com/office/powerpoint/2010/main" val="3173284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Documents: A Cornerstone of Reproducibility</a:t>
            </a:r>
          </a:p>
        </p:txBody>
      </p:sp>
      <p:sp>
        <p:nvSpPr>
          <p:cNvPr id="10" name="Rectangle 9"/>
          <p:cNvSpPr/>
          <p:nvPr/>
        </p:nvSpPr>
        <p:spPr>
          <a:xfrm>
            <a:off x="579882" y="5029200"/>
            <a:ext cx="8001000" cy="718658"/>
          </a:xfrm>
          <a:prstGeom prst="rect">
            <a:avLst/>
          </a:prstGeom>
        </p:spPr>
        <p:txBody>
          <a:bodyPr wrap="square">
            <a:spAutoFit/>
          </a:bodyPr>
          <a:lstStyle/>
          <a:p>
            <a:pPr marL="174625" indent="-174625">
              <a:spcBef>
                <a:spcPct val="20000"/>
              </a:spcBef>
              <a:buClr>
                <a:srgbClr val="917EAE"/>
              </a:buClr>
              <a:buFont typeface="Arial" pitchFamily="34" charset="0"/>
              <a:buChar char="•"/>
            </a:pPr>
            <a:r>
              <a:rPr lang="en-US" sz="1850" spc="-50" dirty="0" smtClean="0">
                <a:solidFill>
                  <a:srgbClr val="54585A"/>
                </a:solidFill>
              </a:rPr>
              <a:t>Everyone wants to write in Word</a:t>
            </a:r>
          </a:p>
          <a:p>
            <a:pPr marL="174625" indent="-174625">
              <a:spcBef>
                <a:spcPct val="20000"/>
              </a:spcBef>
              <a:buClr>
                <a:srgbClr val="917EAE"/>
              </a:buClr>
              <a:buFont typeface="Arial" pitchFamily="34" charset="0"/>
              <a:buChar char="•"/>
            </a:pPr>
            <a:r>
              <a:rPr lang="en-US" sz="1850" spc="-50" dirty="0">
                <a:solidFill>
                  <a:srgbClr val="54585A"/>
                </a:solidFill>
              </a:rPr>
              <a:t>Manuscript preparation is a collaborative process</a:t>
            </a:r>
          </a:p>
        </p:txBody>
      </p:sp>
      <p:sp>
        <p:nvSpPr>
          <p:cNvPr id="11" name="Text Placeholder 2">
            <a:extLst>
              <a:ext uri="{FF2B5EF4-FFF2-40B4-BE49-F238E27FC236}">
                <a16:creationId xmlns:a16="http://schemas.microsoft.com/office/drawing/2014/main" id="{FF0AE82B-6647-4DB0-88E4-303EDBB9BFAB}"/>
              </a:ext>
            </a:extLst>
          </p:cNvPr>
          <p:cNvSpPr>
            <a:spLocks noGrp="1"/>
          </p:cNvSpPr>
          <p:nvPr>
            <p:ph type="body" sz="quarter" idx="13"/>
          </p:nvPr>
        </p:nvSpPr>
        <p:spPr>
          <a:xfrm>
            <a:off x="990600" y="914400"/>
            <a:ext cx="6854952" cy="457200"/>
          </a:xfrm>
        </p:spPr>
        <p:txBody>
          <a:bodyPr/>
          <a:lstStyle/>
          <a:p>
            <a:r>
              <a:rPr lang="en-US" dirty="0"/>
              <a:t>Why we love them</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54953"/>
            <a:ext cx="4048314" cy="32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688246"/>
            <a:ext cx="3886200" cy="3522900"/>
          </a:xfrm>
          <a:prstGeom prst="rect">
            <a:avLst/>
          </a:prstGeom>
          <a:ln>
            <a:solidFill>
              <a:schemeClr val="tx2"/>
            </a:solidFill>
          </a:ln>
        </p:spPr>
      </p:pic>
      <p:sp>
        <p:nvSpPr>
          <p:cNvPr id="8" name="Rectangle 7"/>
          <p:cNvSpPr/>
          <p:nvPr/>
        </p:nvSpPr>
        <p:spPr>
          <a:xfrm>
            <a:off x="610984" y="2731354"/>
            <a:ext cx="7818882" cy="2069246"/>
          </a:xfrm>
          <a:prstGeom prst="rect">
            <a:avLst/>
          </a:prstGeom>
          <a:solidFill>
            <a:srgbClr val="FFFFFF"/>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762000" y="3976214"/>
            <a:ext cx="5701604" cy="457200"/>
          </a:xfrm>
        </p:spPr>
        <p:txBody>
          <a:bodyPr/>
          <a:lstStyle/>
          <a:p>
            <a:pPr indent="0">
              <a:buNone/>
            </a:pPr>
            <a:r>
              <a:rPr lang="en-US" dirty="0"/>
              <a:t>“</a:t>
            </a:r>
            <a:r>
              <a:rPr lang="en-US" i="1" dirty="0"/>
              <a:t>Science</a:t>
            </a:r>
            <a:r>
              <a:rPr lang="en-US" dirty="0"/>
              <a:t> </a:t>
            </a:r>
            <a:r>
              <a:rPr lang="en-US" b="1" dirty="0"/>
              <a:t>prefers to receive files in Word’s .</a:t>
            </a:r>
            <a:r>
              <a:rPr lang="en-US" b="1" dirty="0" err="1"/>
              <a:t>docx</a:t>
            </a:r>
            <a:r>
              <a:rPr lang="en-US" b="1" dirty="0"/>
              <a:t> </a:t>
            </a:r>
            <a:r>
              <a:rPr lang="en-US" dirty="0"/>
              <a:t>format.”</a:t>
            </a:r>
          </a:p>
        </p:txBody>
      </p:sp>
      <p:pic>
        <p:nvPicPr>
          <p:cNvPr id="16" name="Picture 15"/>
          <p:cNvPicPr>
            <a:picLocks noChangeAspect="1"/>
          </p:cNvPicPr>
          <p:nvPr/>
        </p:nvPicPr>
        <p:blipFill>
          <a:blip r:embed="rId5"/>
          <a:stretch>
            <a:fillRect/>
          </a:stretch>
        </p:blipFill>
        <p:spPr>
          <a:xfrm>
            <a:off x="914400" y="3048000"/>
            <a:ext cx="1497874" cy="819150"/>
          </a:xfrm>
          <a:prstGeom prst="rect">
            <a:avLst/>
          </a:prstGeom>
        </p:spPr>
      </p:pic>
    </p:spTree>
    <p:extLst>
      <p:ext uri="{BB962C8B-B14F-4D97-AF65-F5344CB8AC3E}">
        <p14:creationId xmlns:p14="http://schemas.microsoft.com/office/powerpoint/2010/main" val="9735181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Limitations of Dynamic Documents</a:t>
            </a:r>
            <a:endParaRPr lang="en-US" dirty="0"/>
          </a:p>
        </p:txBody>
      </p:sp>
      <p:sp>
        <p:nvSpPr>
          <p:cNvPr id="11" name="Text Placeholder 2">
            <a:extLst>
              <a:ext uri="{FF2B5EF4-FFF2-40B4-BE49-F238E27FC236}">
                <a16:creationId xmlns:a16="http://schemas.microsoft.com/office/drawing/2014/main" id="{FF0AE82B-6647-4DB0-88E4-303EDBB9BFAB}"/>
              </a:ext>
            </a:extLst>
          </p:cNvPr>
          <p:cNvSpPr>
            <a:spLocks noGrp="1"/>
          </p:cNvSpPr>
          <p:nvPr>
            <p:ph type="body" sz="quarter" idx="13"/>
          </p:nvPr>
        </p:nvSpPr>
        <p:spPr>
          <a:xfrm>
            <a:off x="990600" y="914400"/>
            <a:ext cx="6854952" cy="457200"/>
          </a:xfrm>
        </p:spPr>
        <p:txBody>
          <a:bodyPr/>
          <a:lstStyle/>
          <a:p>
            <a:r>
              <a:rPr lang="en-US" dirty="0"/>
              <a:t>I send my collaborators the dynamic </a:t>
            </a:r>
            <a:r>
              <a:rPr lang="en-US" dirty="0" smtClean="0"/>
              <a:t>document….</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371600"/>
            <a:ext cx="5334000" cy="4835353"/>
          </a:xfrm>
          <a:prstGeom prst="rect">
            <a:avLst/>
          </a:prstGeom>
          <a:ln>
            <a:solidFill>
              <a:schemeClr val="tx2"/>
            </a:solidFill>
          </a:ln>
        </p:spPr>
      </p:pic>
    </p:spTree>
    <p:extLst>
      <p:ext uri="{BB962C8B-B14F-4D97-AF65-F5344CB8AC3E}">
        <p14:creationId xmlns:p14="http://schemas.microsoft.com/office/powerpoint/2010/main" val="181049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Limitations of Dynamic Documents</a:t>
            </a:r>
            <a:endParaRPr lang="en-US" dirty="0"/>
          </a:p>
        </p:txBody>
      </p:sp>
      <p:sp>
        <p:nvSpPr>
          <p:cNvPr id="4" name="Text Placeholder 3"/>
          <p:cNvSpPr>
            <a:spLocks noGrp="1"/>
          </p:cNvSpPr>
          <p:nvPr>
            <p:ph type="body" sz="quarter" idx="13"/>
          </p:nvPr>
        </p:nvSpPr>
        <p:spPr/>
        <p:txBody>
          <a:bodyPr/>
          <a:lstStyle/>
          <a:p>
            <a:r>
              <a:rPr lang="en-US" dirty="0" smtClean="0"/>
              <a:t>…. They </a:t>
            </a:r>
            <a:r>
              <a:rPr lang="en-US" dirty="0"/>
              <a:t>send back: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386839"/>
            <a:ext cx="7315200" cy="4830543"/>
          </a:xfrm>
          <a:prstGeom prst="rect">
            <a:avLst/>
          </a:prstGeom>
          <a:ln>
            <a:solidFill>
              <a:schemeClr val="tx2"/>
            </a:solidFill>
          </a:ln>
        </p:spPr>
      </p:pic>
      <p:sp>
        <p:nvSpPr>
          <p:cNvPr id="6" name="Rectangle 5"/>
          <p:cNvSpPr/>
          <p:nvPr/>
        </p:nvSpPr>
        <p:spPr>
          <a:xfrm>
            <a:off x="495300" y="3200400"/>
            <a:ext cx="7696200" cy="1323439"/>
          </a:xfrm>
          <a:prstGeom prst="rect">
            <a:avLst/>
          </a:prstGeom>
          <a:solidFill>
            <a:schemeClr val="tx2"/>
          </a:solidFill>
        </p:spPr>
        <p:txBody>
          <a:bodyPr wrap="square">
            <a:spAutoFit/>
          </a:bodyPr>
          <a:lstStyle/>
          <a:p>
            <a:r>
              <a:rPr lang="en-US" sz="2000" dirty="0">
                <a:solidFill>
                  <a:srgbClr val="FFFFFF"/>
                </a:solidFill>
              </a:rPr>
              <a:t>Two bad choices:</a:t>
            </a:r>
          </a:p>
          <a:p>
            <a:pPr marL="342900" indent="-342900">
              <a:buFont typeface="+mj-lt"/>
              <a:buAutoNum type="arabicPeriod"/>
            </a:pPr>
            <a:r>
              <a:rPr lang="en-US" sz="2000" dirty="0">
                <a:solidFill>
                  <a:srgbClr val="FFFFFF"/>
                </a:solidFill>
              </a:rPr>
              <a:t>Continue in Word, and loose the dynamic nature of the document.</a:t>
            </a:r>
          </a:p>
          <a:p>
            <a:pPr marL="342900" indent="-342900">
              <a:buFont typeface="+mj-lt"/>
              <a:buAutoNum type="arabicPeriod"/>
            </a:pPr>
            <a:r>
              <a:rPr lang="en-US" sz="2000" dirty="0">
                <a:solidFill>
                  <a:srgbClr val="FFFFFF"/>
                </a:solidFill>
              </a:rPr>
              <a:t>Re-enter all of their changes in my source </a:t>
            </a:r>
            <a:r>
              <a:rPr lang="en-US" sz="2000" dirty="0" smtClean="0">
                <a:solidFill>
                  <a:srgbClr val="FFFFFF"/>
                </a:solidFill>
              </a:rPr>
              <a:t>file and re-render the document.</a:t>
            </a:r>
            <a:endParaRPr lang="en-US" sz="2000" dirty="0">
              <a:solidFill>
                <a:srgbClr val="FFFFFF"/>
              </a:solidFill>
            </a:endParaRPr>
          </a:p>
        </p:txBody>
      </p:sp>
    </p:spTree>
    <p:extLst>
      <p:ext uri="{BB962C8B-B14F-4D97-AF65-F5344CB8AC3E}">
        <p14:creationId xmlns:p14="http://schemas.microsoft.com/office/powerpoint/2010/main" val="176133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for Generating Dynamic Documents</a:t>
            </a:r>
          </a:p>
        </p:txBody>
      </p:sp>
      <p:sp>
        <p:nvSpPr>
          <p:cNvPr id="4" name="Text Placeholder 3"/>
          <p:cNvSpPr>
            <a:spLocks noGrp="1"/>
          </p:cNvSpPr>
          <p:nvPr>
            <p:ph type="body" sz="quarter" idx="13"/>
          </p:nvPr>
        </p:nvSpPr>
        <p:spPr/>
        <p:txBody>
          <a:bodyPr/>
          <a:lstStyle/>
          <a:p>
            <a:r>
              <a:rPr lang="en-US" dirty="0" smtClean="0"/>
              <a:t>Limitations of the workflow</a:t>
            </a:r>
            <a:endParaRPr lang="en-US" dirty="0"/>
          </a:p>
        </p:txBody>
      </p:sp>
      <p:sp>
        <p:nvSpPr>
          <p:cNvPr id="11" name="Right Arrow 10"/>
          <p:cNvSpPr/>
          <p:nvPr/>
        </p:nvSpPr>
        <p:spPr>
          <a:xfrm>
            <a:off x="6681082" y="3372773"/>
            <a:ext cx="499999" cy="29028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2" name="Picture 11"/>
          <p:cNvPicPr>
            <a:picLocks noChangeAspect="1"/>
          </p:cNvPicPr>
          <p:nvPr/>
        </p:nvPicPr>
        <p:blipFill rotWithShape="1">
          <a:blip r:embed="rId3"/>
          <a:srcRect l="8720" t="4697" r="7922" b="2118"/>
          <a:stretch/>
        </p:blipFill>
        <p:spPr>
          <a:xfrm>
            <a:off x="2432829" y="2432698"/>
            <a:ext cx="621654" cy="64008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69" y="2432698"/>
            <a:ext cx="640080" cy="64008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831" y="3207195"/>
            <a:ext cx="640080" cy="64008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1435" y="2422266"/>
            <a:ext cx="640080" cy="640080"/>
          </a:xfrm>
          <a:prstGeom prst="rect">
            <a:avLst/>
          </a:prstGeom>
        </p:spPr>
      </p:pic>
      <p:pic>
        <p:nvPicPr>
          <p:cNvPr id="16" name="Picture 15"/>
          <p:cNvPicPr>
            <a:picLocks noChangeAspect="1"/>
          </p:cNvPicPr>
          <p:nvPr/>
        </p:nvPicPr>
        <p:blipFill>
          <a:blip r:embed="rId7"/>
          <a:stretch>
            <a:fillRect/>
          </a:stretch>
        </p:blipFill>
        <p:spPr>
          <a:xfrm>
            <a:off x="691969" y="3997599"/>
            <a:ext cx="699172" cy="673277"/>
          </a:xfrm>
          <a:prstGeom prst="rect">
            <a:avLst/>
          </a:prstGeom>
        </p:spPr>
      </p:pic>
      <p:sp>
        <p:nvSpPr>
          <p:cNvPr id="17" name="Plus 16"/>
          <p:cNvSpPr/>
          <p:nvPr/>
        </p:nvSpPr>
        <p:spPr>
          <a:xfrm>
            <a:off x="3160650" y="3212192"/>
            <a:ext cx="502920" cy="524946"/>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us 17"/>
          <p:cNvSpPr/>
          <p:nvPr/>
        </p:nvSpPr>
        <p:spPr>
          <a:xfrm>
            <a:off x="4590882" y="3227414"/>
            <a:ext cx="502920" cy="524946"/>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a:stretch>
            <a:fillRect/>
          </a:stretch>
        </p:blipFill>
        <p:spPr>
          <a:xfrm>
            <a:off x="7512169" y="4676157"/>
            <a:ext cx="628650" cy="685800"/>
          </a:xfrm>
          <a:prstGeom prst="rect">
            <a:avLst/>
          </a:prstGeom>
        </p:spPr>
      </p:pic>
      <p:pic>
        <p:nvPicPr>
          <p:cNvPr id="20" name="Picture 19"/>
          <p:cNvPicPr>
            <a:picLocks noChangeAspect="1"/>
          </p:cNvPicPr>
          <p:nvPr/>
        </p:nvPicPr>
        <p:blipFill rotWithShape="1">
          <a:blip r:embed="rId9"/>
          <a:srcRect b="11049"/>
          <a:stretch/>
        </p:blipFill>
        <p:spPr>
          <a:xfrm>
            <a:off x="7456614" y="1676400"/>
            <a:ext cx="657225" cy="62697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0739" y="3171444"/>
            <a:ext cx="640080" cy="64008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0359" y="3930419"/>
            <a:ext cx="640080" cy="640080"/>
          </a:xfrm>
          <a:prstGeom prst="rect">
            <a:avLst/>
          </a:prstGeom>
        </p:spPr>
      </p:pic>
      <p:sp>
        <p:nvSpPr>
          <p:cNvPr id="23" name="Right Arrow 22"/>
          <p:cNvSpPr/>
          <p:nvPr/>
        </p:nvSpPr>
        <p:spPr>
          <a:xfrm>
            <a:off x="2228089" y="1535996"/>
            <a:ext cx="4952992" cy="43232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Methods and results are documented and reproducible</a:t>
            </a:r>
          </a:p>
        </p:txBody>
      </p:sp>
      <p:sp>
        <p:nvSpPr>
          <p:cNvPr id="24" name="Rectangle 23"/>
          <p:cNvSpPr/>
          <p:nvPr/>
        </p:nvSpPr>
        <p:spPr>
          <a:xfrm>
            <a:off x="7291488" y="1600200"/>
            <a:ext cx="1074347" cy="388619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600" dirty="0">
              <a:solidFill>
                <a:schemeClr val="tx2"/>
              </a:solidFill>
            </a:endParaRPr>
          </a:p>
        </p:txBody>
      </p:sp>
      <p:sp>
        <p:nvSpPr>
          <p:cNvPr id="25" name="TextBox 24"/>
          <p:cNvSpPr txBox="1"/>
          <p:nvPr/>
        </p:nvSpPr>
        <p:spPr>
          <a:xfrm>
            <a:off x="5303053" y="2593957"/>
            <a:ext cx="1204051" cy="2029346"/>
          </a:xfrm>
          <a:prstGeom prst="rect">
            <a:avLst/>
          </a:prstGeom>
          <a:noFill/>
        </p:spPr>
        <p:txBody>
          <a:bodyPr wrap="square" lIns="0" tIns="0" rIns="0" bIns="0" rtlCol="0">
            <a:noAutofit/>
          </a:bodyPr>
          <a:lstStyle/>
          <a:p>
            <a:pPr>
              <a:lnSpc>
                <a:spcPct val="90000"/>
              </a:lnSpc>
              <a:spcBef>
                <a:spcPts val="600"/>
              </a:spcBef>
            </a:pPr>
            <a:r>
              <a:rPr lang="en-US" spc="-50" dirty="0">
                <a:solidFill>
                  <a:schemeClr val="tx1">
                    <a:lumMod val="50000"/>
                  </a:schemeClr>
                </a:solidFill>
              </a:rPr>
              <a:t>Markdown</a:t>
            </a:r>
          </a:p>
          <a:p>
            <a:pPr>
              <a:lnSpc>
                <a:spcPct val="90000"/>
              </a:lnSpc>
              <a:spcBef>
                <a:spcPts val="600"/>
              </a:spcBef>
            </a:pPr>
            <a:r>
              <a:rPr lang="en-US" spc="-50" dirty="0" err="1">
                <a:solidFill>
                  <a:schemeClr val="tx1">
                    <a:lumMod val="50000"/>
                  </a:schemeClr>
                </a:solidFill>
              </a:rPr>
              <a:t>knitR</a:t>
            </a:r>
            <a:endParaRPr lang="en-US" spc="-50" dirty="0">
              <a:solidFill>
                <a:schemeClr val="tx1">
                  <a:lumMod val="50000"/>
                </a:schemeClr>
              </a:solidFill>
            </a:endParaRPr>
          </a:p>
          <a:p>
            <a:pPr>
              <a:lnSpc>
                <a:spcPct val="90000"/>
              </a:lnSpc>
              <a:spcBef>
                <a:spcPts val="600"/>
              </a:spcBef>
            </a:pPr>
            <a:r>
              <a:rPr lang="en-US" spc="-50" dirty="0">
                <a:solidFill>
                  <a:schemeClr val="tx1">
                    <a:lumMod val="50000"/>
                  </a:schemeClr>
                </a:solidFill>
              </a:rPr>
              <a:t>ODS</a:t>
            </a:r>
          </a:p>
          <a:p>
            <a:pPr>
              <a:lnSpc>
                <a:spcPct val="90000"/>
              </a:lnSpc>
              <a:spcBef>
                <a:spcPts val="600"/>
              </a:spcBef>
            </a:pPr>
            <a:r>
              <a:rPr lang="en-US" spc="-50" dirty="0" err="1" smtClean="0">
                <a:solidFill>
                  <a:schemeClr val="tx1">
                    <a:lumMod val="50000"/>
                  </a:schemeClr>
                </a:solidFill>
              </a:rPr>
              <a:t>Dyndoc</a:t>
            </a:r>
            <a:endParaRPr lang="en-US" spc="-50" dirty="0">
              <a:solidFill>
                <a:schemeClr val="tx1">
                  <a:lumMod val="50000"/>
                </a:schemeClr>
              </a:solidFill>
            </a:endParaRPr>
          </a:p>
          <a:p>
            <a:pPr>
              <a:lnSpc>
                <a:spcPct val="90000"/>
              </a:lnSpc>
              <a:spcBef>
                <a:spcPts val="600"/>
              </a:spcBef>
            </a:pPr>
            <a:r>
              <a:rPr lang="en-US" spc="-50" dirty="0" err="1">
                <a:solidFill>
                  <a:schemeClr val="tx1">
                    <a:lumMod val="50000"/>
                  </a:schemeClr>
                </a:solidFill>
              </a:rPr>
              <a:t>MarkDoc</a:t>
            </a:r>
            <a:endParaRPr lang="en-US" spc="-50" dirty="0">
              <a:solidFill>
                <a:schemeClr val="tx1">
                  <a:lumMod val="50000"/>
                </a:schemeClr>
              </a:solidFill>
            </a:endParaRPr>
          </a:p>
          <a:p>
            <a:pPr>
              <a:lnSpc>
                <a:spcPct val="90000"/>
              </a:lnSpc>
              <a:spcBef>
                <a:spcPts val="600"/>
              </a:spcBef>
            </a:pPr>
            <a:r>
              <a:rPr lang="en-US" spc="-50" dirty="0">
                <a:solidFill>
                  <a:schemeClr val="tx1">
                    <a:lumMod val="50000"/>
                  </a:schemeClr>
                </a:solidFill>
              </a:rPr>
              <a:t>Others …</a:t>
            </a:r>
          </a:p>
        </p:txBody>
      </p:sp>
      <p:sp>
        <p:nvSpPr>
          <p:cNvPr id="26" name="Rectangle 25"/>
          <p:cNvSpPr/>
          <p:nvPr/>
        </p:nvSpPr>
        <p:spPr>
          <a:xfrm>
            <a:off x="457200" y="2303371"/>
            <a:ext cx="1074347" cy="248159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600" dirty="0">
              <a:solidFill>
                <a:schemeClr val="tx2"/>
              </a:solidFill>
            </a:endParaRPr>
          </a:p>
        </p:txBody>
      </p:sp>
      <p:sp>
        <p:nvSpPr>
          <p:cNvPr id="27" name="Right Arrow 26"/>
          <p:cNvSpPr/>
          <p:nvPr/>
        </p:nvSpPr>
        <p:spPr>
          <a:xfrm>
            <a:off x="1635168" y="3371907"/>
            <a:ext cx="499999" cy="29028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Rectangle 27"/>
          <p:cNvSpPr/>
          <p:nvPr/>
        </p:nvSpPr>
        <p:spPr>
          <a:xfrm>
            <a:off x="2228089" y="2303371"/>
            <a:ext cx="4342586" cy="248159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600" dirty="0">
              <a:solidFill>
                <a:schemeClr val="tx2"/>
              </a:solidFill>
            </a:endParaRPr>
          </a:p>
        </p:txBody>
      </p:sp>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7465" y="3291130"/>
            <a:ext cx="635000" cy="635000"/>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32829" y="4096408"/>
            <a:ext cx="751960" cy="568943"/>
          </a:xfrm>
          <a:prstGeom prst="rect">
            <a:avLst/>
          </a:prstGeom>
        </p:spPr>
      </p:pic>
      <p:pic>
        <p:nvPicPr>
          <p:cNvPr id="31" name="Picture 30"/>
          <p:cNvPicPr>
            <a:picLocks noChangeAspect="1"/>
          </p:cNvPicPr>
          <p:nvPr/>
        </p:nvPicPr>
        <p:blipFill rotWithShape="1">
          <a:blip r:embed="rId14" cstate="print">
            <a:extLst>
              <a:ext uri="{28A0092B-C50C-407E-A947-70E740481C1C}">
                <a14:useLocalDpi xmlns:a14="http://schemas.microsoft.com/office/drawing/2010/main" val="0"/>
              </a:ext>
            </a:extLst>
          </a:blip>
          <a:srcRect l="24163" t="4209" r="51081" b="28415"/>
          <a:stretch/>
        </p:blipFill>
        <p:spPr>
          <a:xfrm>
            <a:off x="3847152" y="3171444"/>
            <a:ext cx="743730" cy="688180"/>
          </a:xfrm>
          <a:prstGeom prst="rect">
            <a:avLst/>
          </a:prstGeom>
        </p:spPr>
      </p:pic>
      <p:pic>
        <p:nvPicPr>
          <p:cNvPr id="32" name="Picture 31"/>
          <p:cNvPicPr>
            <a:picLocks noChangeAspect="1"/>
          </p:cNvPicPr>
          <p:nvPr/>
        </p:nvPicPr>
        <p:blipFill rotWithShape="1">
          <a:blip r:embed="rId15" cstate="print">
            <a:extLst>
              <a:ext uri="{28A0092B-C50C-407E-A947-70E740481C1C}">
                <a14:useLocalDpi xmlns:a14="http://schemas.microsoft.com/office/drawing/2010/main" val="0"/>
              </a:ext>
            </a:extLst>
          </a:blip>
          <a:srcRect l="48076" t="3264" r="32783" b="29472"/>
          <a:stretch/>
        </p:blipFill>
        <p:spPr>
          <a:xfrm>
            <a:off x="3841869" y="3930419"/>
            <a:ext cx="677372" cy="809304"/>
          </a:xfrm>
          <a:prstGeom prst="rect">
            <a:avLst/>
          </a:prstGeom>
        </p:spPr>
      </p:pic>
      <p:pic>
        <p:nvPicPr>
          <p:cNvPr id="33" name="Picture 32"/>
          <p:cNvPicPr>
            <a:picLocks noChangeAspect="1"/>
          </p:cNvPicPr>
          <p:nvPr/>
        </p:nvPicPr>
        <p:blipFill rotWithShape="1">
          <a:blip r:embed="rId16" cstate="print">
            <a:extLst>
              <a:ext uri="{28A0092B-C50C-407E-A947-70E740481C1C}">
                <a14:useLocalDpi xmlns:a14="http://schemas.microsoft.com/office/drawing/2010/main" val="0"/>
              </a:ext>
            </a:extLst>
          </a:blip>
          <a:srcRect t="3615" r="78404" b="30124"/>
          <a:stretch/>
        </p:blipFill>
        <p:spPr>
          <a:xfrm>
            <a:off x="3841869" y="2381690"/>
            <a:ext cx="677372" cy="706615"/>
          </a:xfrm>
          <a:prstGeom prst="rect">
            <a:avLst/>
          </a:prstGeom>
        </p:spPr>
      </p:pic>
      <p:pic>
        <p:nvPicPr>
          <p:cNvPr id="34"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28089" y="4846490"/>
            <a:ext cx="4956175"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345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for Generating Dynamic Documents</a:t>
            </a:r>
          </a:p>
        </p:txBody>
      </p:sp>
      <p:sp>
        <p:nvSpPr>
          <p:cNvPr id="4" name="Text Placeholder 3"/>
          <p:cNvSpPr>
            <a:spLocks noGrp="1"/>
          </p:cNvSpPr>
          <p:nvPr>
            <p:ph type="body" sz="quarter" idx="13"/>
          </p:nvPr>
        </p:nvSpPr>
        <p:spPr/>
        <p:txBody>
          <a:bodyPr/>
          <a:lstStyle/>
          <a:p>
            <a:r>
              <a:rPr lang="en-US" dirty="0" smtClean="0"/>
              <a:t>An alternative approach</a:t>
            </a:r>
            <a:endParaRPr lang="en-US" dirty="0"/>
          </a:p>
        </p:txBody>
      </p:sp>
      <p:sp>
        <p:nvSpPr>
          <p:cNvPr id="11" name="Right Arrow 10"/>
          <p:cNvSpPr/>
          <p:nvPr/>
        </p:nvSpPr>
        <p:spPr>
          <a:xfrm>
            <a:off x="6681082" y="3372773"/>
            <a:ext cx="499999" cy="29028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2" name="Picture 11"/>
          <p:cNvPicPr>
            <a:picLocks noChangeAspect="1"/>
          </p:cNvPicPr>
          <p:nvPr/>
        </p:nvPicPr>
        <p:blipFill rotWithShape="1">
          <a:blip r:embed="rId3"/>
          <a:srcRect l="8720" t="4697" r="7922" b="2118"/>
          <a:stretch/>
        </p:blipFill>
        <p:spPr>
          <a:xfrm>
            <a:off x="2432829" y="2432698"/>
            <a:ext cx="621654" cy="64008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69" y="2432698"/>
            <a:ext cx="640080" cy="64008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831" y="3207195"/>
            <a:ext cx="640080" cy="64008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126" y="3195494"/>
            <a:ext cx="640080" cy="640080"/>
          </a:xfrm>
          <a:prstGeom prst="rect">
            <a:avLst/>
          </a:prstGeom>
        </p:spPr>
      </p:pic>
      <p:pic>
        <p:nvPicPr>
          <p:cNvPr id="16" name="Picture 15"/>
          <p:cNvPicPr>
            <a:picLocks noChangeAspect="1"/>
          </p:cNvPicPr>
          <p:nvPr/>
        </p:nvPicPr>
        <p:blipFill>
          <a:blip r:embed="rId7"/>
          <a:stretch>
            <a:fillRect/>
          </a:stretch>
        </p:blipFill>
        <p:spPr>
          <a:xfrm>
            <a:off x="691969" y="3997599"/>
            <a:ext cx="699172" cy="673277"/>
          </a:xfrm>
          <a:prstGeom prst="rect">
            <a:avLst/>
          </a:prstGeom>
        </p:spPr>
      </p:pic>
      <p:sp>
        <p:nvSpPr>
          <p:cNvPr id="17" name="Plus 16"/>
          <p:cNvSpPr/>
          <p:nvPr/>
        </p:nvSpPr>
        <p:spPr>
          <a:xfrm>
            <a:off x="3160650" y="3212192"/>
            <a:ext cx="502920" cy="524946"/>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us 17"/>
          <p:cNvSpPr/>
          <p:nvPr/>
        </p:nvSpPr>
        <p:spPr>
          <a:xfrm>
            <a:off x="4590882" y="3227414"/>
            <a:ext cx="502920" cy="524946"/>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2228089" y="1524000"/>
            <a:ext cx="4952992" cy="43232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Methods and results are documented and reproducible</a:t>
            </a:r>
          </a:p>
        </p:txBody>
      </p:sp>
      <p:sp>
        <p:nvSpPr>
          <p:cNvPr id="24" name="Rectangle 23"/>
          <p:cNvSpPr/>
          <p:nvPr/>
        </p:nvSpPr>
        <p:spPr>
          <a:xfrm>
            <a:off x="7291488" y="3072778"/>
            <a:ext cx="1074347" cy="92482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600" dirty="0">
              <a:solidFill>
                <a:schemeClr val="tx2"/>
              </a:solidFill>
            </a:endParaRPr>
          </a:p>
        </p:txBody>
      </p:sp>
      <p:sp>
        <p:nvSpPr>
          <p:cNvPr id="26" name="Rectangle 25"/>
          <p:cNvSpPr/>
          <p:nvPr/>
        </p:nvSpPr>
        <p:spPr>
          <a:xfrm>
            <a:off x="457200" y="2303371"/>
            <a:ext cx="1074347" cy="248159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600" dirty="0">
              <a:solidFill>
                <a:schemeClr val="tx2"/>
              </a:solidFill>
            </a:endParaRPr>
          </a:p>
        </p:txBody>
      </p:sp>
      <p:sp>
        <p:nvSpPr>
          <p:cNvPr id="27" name="Right Arrow 26"/>
          <p:cNvSpPr/>
          <p:nvPr/>
        </p:nvSpPr>
        <p:spPr>
          <a:xfrm>
            <a:off x="1635168" y="3371907"/>
            <a:ext cx="499999" cy="29028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Rectangle 27"/>
          <p:cNvSpPr/>
          <p:nvPr/>
        </p:nvSpPr>
        <p:spPr>
          <a:xfrm>
            <a:off x="2228089" y="2303371"/>
            <a:ext cx="4342586" cy="248159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600" dirty="0">
              <a:solidFill>
                <a:schemeClr val="tx2"/>
              </a:solidFill>
            </a:endParaRP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7465" y="3291130"/>
            <a:ext cx="635000" cy="635000"/>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2829" y="4096408"/>
            <a:ext cx="751960" cy="568943"/>
          </a:xfrm>
          <a:prstGeom prst="rect">
            <a:avLst/>
          </a:prstGeom>
        </p:spPr>
      </p:pic>
      <p:pic>
        <p:nvPicPr>
          <p:cNvPr id="31" name="Picture 30"/>
          <p:cNvPicPr>
            <a:picLocks noChangeAspect="1"/>
          </p:cNvPicPr>
          <p:nvPr/>
        </p:nvPicPr>
        <p:blipFill rotWithShape="1">
          <a:blip r:embed="rId10" cstate="print">
            <a:extLst>
              <a:ext uri="{28A0092B-C50C-407E-A947-70E740481C1C}">
                <a14:useLocalDpi xmlns:a14="http://schemas.microsoft.com/office/drawing/2010/main" val="0"/>
              </a:ext>
            </a:extLst>
          </a:blip>
          <a:srcRect l="24163" t="4209" r="51081" b="28415"/>
          <a:stretch/>
        </p:blipFill>
        <p:spPr>
          <a:xfrm>
            <a:off x="3847152" y="3171444"/>
            <a:ext cx="743730" cy="688180"/>
          </a:xfrm>
          <a:prstGeom prst="rect">
            <a:avLst/>
          </a:prstGeom>
        </p:spPr>
      </p:pic>
      <p:pic>
        <p:nvPicPr>
          <p:cNvPr id="32" name="Picture 31"/>
          <p:cNvPicPr>
            <a:picLocks noChangeAspect="1"/>
          </p:cNvPicPr>
          <p:nvPr/>
        </p:nvPicPr>
        <p:blipFill rotWithShape="1">
          <a:blip r:embed="rId11" cstate="print">
            <a:extLst>
              <a:ext uri="{28A0092B-C50C-407E-A947-70E740481C1C}">
                <a14:useLocalDpi xmlns:a14="http://schemas.microsoft.com/office/drawing/2010/main" val="0"/>
              </a:ext>
            </a:extLst>
          </a:blip>
          <a:srcRect l="48076" t="3264" r="32783" b="29472"/>
          <a:stretch/>
        </p:blipFill>
        <p:spPr>
          <a:xfrm>
            <a:off x="3841869" y="3930419"/>
            <a:ext cx="677372" cy="809304"/>
          </a:xfrm>
          <a:prstGeom prst="rect">
            <a:avLst/>
          </a:prstGeom>
        </p:spPr>
      </p:pic>
      <p:pic>
        <p:nvPicPr>
          <p:cNvPr id="33" name="Picture 32"/>
          <p:cNvPicPr>
            <a:picLocks noChangeAspect="1"/>
          </p:cNvPicPr>
          <p:nvPr/>
        </p:nvPicPr>
        <p:blipFill rotWithShape="1">
          <a:blip r:embed="rId12" cstate="print">
            <a:extLst>
              <a:ext uri="{28A0092B-C50C-407E-A947-70E740481C1C}">
                <a14:useLocalDpi xmlns:a14="http://schemas.microsoft.com/office/drawing/2010/main" val="0"/>
              </a:ext>
            </a:extLst>
          </a:blip>
          <a:srcRect t="3615" r="78404" b="30124"/>
          <a:stretch/>
        </p:blipFill>
        <p:spPr>
          <a:xfrm>
            <a:off x="3841869" y="2381690"/>
            <a:ext cx="677372" cy="706615"/>
          </a:xfrm>
          <a:prstGeom prst="rect">
            <a:avLst/>
          </a:prstGeom>
        </p:spPr>
      </p:pic>
      <p:sp>
        <p:nvSpPr>
          <p:cNvPr id="35" name="Right Arrow 34"/>
          <p:cNvSpPr/>
          <p:nvPr/>
        </p:nvSpPr>
        <p:spPr>
          <a:xfrm flipH="1">
            <a:off x="2251416" y="4949760"/>
            <a:ext cx="4952992" cy="43232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Tracked changes and iterations do not break the process</a:t>
            </a:r>
            <a:endParaRPr lang="en-US" sz="1600" dirty="0"/>
          </a:p>
        </p:txBody>
      </p:sp>
      <p:pic>
        <p:nvPicPr>
          <p:cNvPr id="3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36088" y="3212045"/>
            <a:ext cx="1343391" cy="60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736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StatTag </a:t>
            </a:r>
            <a:r>
              <a:rPr lang="en-US" dirty="0" smtClean="0"/>
              <a:t>different?</a:t>
            </a:r>
            <a:endParaRPr lang="en-US" dirty="0"/>
          </a:p>
        </p:txBody>
      </p:sp>
      <p:sp>
        <p:nvSpPr>
          <p:cNvPr id="3" name="Content Placeholder 2"/>
          <p:cNvSpPr>
            <a:spLocks noGrp="1"/>
          </p:cNvSpPr>
          <p:nvPr>
            <p:ph idx="1"/>
          </p:nvPr>
        </p:nvSpPr>
        <p:spPr>
          <a:xfrm>
            <a:off x="798576" y="1500302"/>
            <a:ext cx="7239000" cy="4953000"/>
          </a:xfrm>
        </p:spPr>
        <p:txBody>
          <a:bodyPr/>
          <a:lstStyle/>
          <a:p>
            <a:r>
              <a:rPr lang="en-US" dirty="0"/>
              <a:t>StatTag is a free plug-in for Microsoft Word (Windows) and app (Mac)</a:t>
            </a:r>
          </a:p>
          <a:p>
            <a:endParaRPr lang="en-US" dirty="0"/>
          </a:p>
          <a:p>
            <a:r>
              <a:rPr lang="en-US" dirty="0"/>
              <a:t>StatTag creates links between the statistical output and the Word document</a:t>
            </a:r>
          </a:p>
          <a:p>
            <a:endParaRPr lang="en-US" dirty="0"/>
          </a:p>
          <a:p>
            <a:r>
              <a:rPr lang="en-US" dirty="0"/>
              <a:t>Can work </a:t>
            </a:r>
            <a:r>
              <a:rPr lang="en-US" u="sng" dirty="0"/>
              <a:t>separately</a:t>
            </a:r>
            <a:r>
              <a:rPr lang="en-US" dirty="0"/>
              <a:t> on the code and the Word document but retain links</a:t>
            </a:r>
          </a:p>
          <a:p>
            <a:endParaRPr lang="en-US" dirty="0"/>
          </a:p>
          <a:p>
            <a:r>
              <a:rPr lang="en-US" u="sng" dirty="0"/>
              <a:t>Software agnostic</a:t>
            </a:r>
            <a:r>
              <a:rPr lang="en-US" dirty="0"/>
              <a:t>: connects Stata, SAS or </a:t>
            </a:r>
            <a:r>
              <a:rPr lang="en-US" dirty="0" smtClean="0"/>
              <a:t>R/R Markdown </a:t>
            </a:r>
            <a:r>
              <a:rPr lang="en-US" dirty="0"/>
              <a:t>code and Word document</a:t>
            </a:r>
          </a:p>
          <a:p>
            <a:endParaRPr lang="en-US" dirty="0"/>
          </a:p>
          <a:p>
            <a:r>
              <a:rPr lang="en-US" dirty="0"/>
              <a:t>Can connect multiple code files to the same document</a:t>
            </a:r>
          </a:p>
          <a:p>
            <a:pPr marL="0" indent="0">
              <a:buNone/>
            </a:pPr>
            <a:endParaRPr lang="en-US" dirty="0"/>
          </a:p>
          <a:p>
            <a:pPr lvl="1"/>
            <a:endParaRPr lang="en-US" dirty="0"/>
          </a:p>
          <a:p>
            <a:pPr lvl="1"/>
            <a:endParaRPr lang="en-US" dirty="0"/>
          </a:p>
          <a:p>
            <a:pPr marL="206375" lvl="1" indent="0">
              <a:buNone/>
            </a:pPr>
            <a:endParaRPr lang="en-US" dirty="0"/>
          </a:p>
          <a:p>
            <a:pPr marL="206375" lvl="1" indent="0">
              <a:buNone/>
            </a:pPr>
            <a:endParaRPr lang="en-US" dirty="0"/>
          </a:p>
        </p:txBody>
      </p:sp>
      <p:sp>
        <p:nvSpPr>
          <p:cNvPr id="4" name="Text Placeholder 3"/>
          <p:cNvSpPr>
            <a:spLocks noGrp="1"/>
          </p:cNvSpPr>
          <p:nvPr>
            <p:ph type="body" sz="quarter" idx="13"/>
          </p:nvPr>
        </p:nvSpPr>
        <p:spPr/>
        <p:txBody>
          <a:bodyPr/>
          <a:lstStyle/>
          <a:p>
            <a:r>
              <a:rPr lang="en-US" dirty="0" smtClean="0"/>
              <a:t>A different approach</a:t>
            </a:r>
            <a:endParaRPr lang="en-US" dirty="0"/>
          </a:p>
        </p:txBody>
      </p:sp>
      <p:sp>
        <p:nvSpPr>
          <p:cNvPr id="5" name="TextBox 4"/>
          <p:cNvSpPr txBox="1"/>
          <p:nvPr/>
        </p:nvSpPr>
        <p:spPr>
          <a:xfrm>
            <a:off x="6428666" y="5986577"/>
            <a:ext cx="914400" cy="914400"/>
          </a:xfrm>
          <a:prstGeom prst="rect">
            <a:avLst/>
          </a:prstGeom>
          <a:noFill/>
        </p:spPr>
        <p:txBody>
          <a:bodyPr wrap="none" lIns="0" tIns="0" rIns="0" bIns="0" rtlCol="0">
            <a:noAutofit/>
          </a:bodyPr>
          <a:lstStyle/>
          <a:p>
            <a:pPr>
              <a:lnSpc>
                <a:spcPct val="90000"/>
              </a:lnSpc>
              <a:spcBef>
                <a:spcPts val="600"/>
              </a:spcBef>
            </a:pPr>
            <a:endParaRPr lang="en-US" sz="1850" spc="-5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618" y="385943"/>
            <a:ext cx="1651164" cy="74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789051" y="4997726"/>
            <a:ext cx="7696200" cy="1455576"/>
            <a:chOff x="533400" y="3200400"/>
            <a:chExt cx="7696200" cy="1455576"/>
          </a:xfrm>
        </p:grpSpPr>
        <p:grpSp>
          <p:nvGrpSpPr>
            <p:cNvPr id="9" name="Group 8"/>
            <p:cNvGrpSpPr/>
            <p:nvPr/>
          </p:nvGrpSpPr>
          <p:grpSpPr>
            <a:xfrm>
              <a:off x="2057400" y="3200400"/>
              <a:ext cx="6172200" cy="1455576"/>
              <a:chOff x="1371600" y="3200400"/>
              <a:chExt cx="6172200" cy="1404503"/>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200400"/>
                <a:ext cx="5029200" cy="140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0" y="3394364"/>
                <a:ext cx="901700" cy="901700"/>
              </a:xfrm>
              <a:prstGeom prst="rect">
                <a:avLst/>
              </a:prstGeom>
            </p:spPr>
          </p:pic>
        </p:grpSp>
        <p:pic>
          <p:nvPicPr>
            <p:cNvPr id="10" name="Picture 9"/>
            <p:cNvPicPr>
              <a:picLocks noChangeAspect="1"/>
            </p:cNvPicPr>
            <p:nvPr/>
          </p:nvPicPr>
          <p:blipFill>
            <a:blip r:embed="rId6"/>
            <a:stretch>
              <a:fillRect/>
            </a:stretch>
          </p:blipFill>
          <p:spPr>
            <a:xfrm>
              <a:off x="533400" y="3401417"/>
              <a:ext cx="1230708" cy="934864"/>
            </a:xfrm>
            <a:prstGeom prst="rect">
              <a:avLst/>
            </a:prstGeom>
          </p:spPr>
        </p:pic>
      </p:grpSp>
    </p:spTree>
    <p:extLst>
      <p:ext uri="{BB962C8B-B14F-4D97-AF65-F5344CB8AC3E}">
        <p14:creationId xmlns:p14="http://schemas.microsoft.com/office/powerpoint/2010/main" val="7287487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DBB1-1B09-4387-BA6B-7BE5D93A0BCB}"/>
              </a:ext>
            </a:extLst>
          </p:cNvPr>
          <p:cNvSpPr>
            <a:spLocks noGrp="1"/>
          </p:cNvSpPr>
          <p:nvPr>
            <p:ph type="title"/>
          </p:nvPr>
        </p:nvSpPr>
        <p:spPr/>
        <p:txBody>
          <a:bodyPr/>
          <a:lstStyle/>
          <a:p>
            <a:r>
              <a:rPr lang="en-US" dirty="0" smtClean="0"/>
              <a:t>StatTag: How it Works</a:t>
            </a:r>
            <a:endParaRPr lang="en-US" dirty="0"/>
          </a:p>
        </p:txBody>
      </p:sp>
      <p:sp>
        <p:nvSpPr>
          <p:cNvPr id="3" name="Content Placeholder 2">
            <a:extLst>
              <a:ext uri="{FF2B5EF4-FFF2-40B4-BE49-F238E27FC236}">
                <a16:creationId xmlns:a16="http://schemas.microsoft.com/office/drawing/2014/main" id="{5D797707-2C6E-4364-BA30-3F3AAECE487F}"/>
              </a:ext>
            </a:extLst>
          </p:cNvPr>
          <p:cNvSpPr>
            <a:spLocks noGrp="1"/>
          </p:cNvSpPr>
          <p:nvPr>
            <p:ph idx="1"/>
          </p:nvPr>
        </p:nvSpPr>
        <p:spPr>
          <a:xfrm>
            <a:off x="795863" y="1447800"/>
            <a:ext cx="7049689" cy="4093029"/>
          </a:xfrm>
        </p:spPr>
        <p:txBody>
          <a:bodyPr/>
          <a:lstStyle/>
          <a:p>
            <a:pPr marL="0" indent="0">
              <a:buNone/>
            </a:pPr>
            <a:r>
              <a:rPr lang="en-US" dirty="0" smtClean="0"/>
              <a:t>1. Write </a:t>
            </a:r>
            <a:r>
              <a:rPr lang="en-US" dirty="0"/>
              <a:t>your </a:t>
            </a:r>
            <a:r>
              <a:rPr lang="en-US" dirty="0" smtClean="0"/>
              <a:t>code </a:t>
            </a:r>
            <a:r>
              <a:rPr lang="en-US" dirty="0"/>
              <a:t>in your favorite native code editor</a:t>
            </a:r>
            <a:r>
              <a:rPr lang="en-US" dirty="0" smtClean="0"/>
              <a:t>.</a:t>
            </a:r>
          </a:p>
        </p:txBody>
      </p:sp>
      <p:pic>
        <p:nvPicPr>
          <p:cNvPr id="5" name="Picture 4"/>
          <p:cNvPicPr>
            <a:picLocks noChangeAspect="1"/>
          </p:cNvPicPr>
          <p:nvPr/>
        </p:nvPicPr>
        <p:blipFill>
          <a:blip r:embed="rId2"/>
          <a:stretch>
            <a:fillRect/>
          </a:stretch>
        </p:blipFill>
        <p:spPr>
          <a:xfrm>
            <a:off x="7065131" y="399224"/>
            <a:ext cx="1646063" cy="743776"/>
          </a:xfrm>
          <a:prstGeom prst="rect">
            <a:avLst/>
          </a:prstGeom>
        </p:spPr>
      </p:pic>
      <p:pic>
        <p:nvPicPr>
          <p:cNvPr id="4" name="Picture 3"/>
          <p:cNvPicPr>
            <a:picLocks noChangeAspect="1"/>
          </p:cNvPicPr>
          <p:nvPr/>
        </p:nvPicPr>
        <p:blipFill>
          <a:blip r:embed="rId3"/>
          <a:stretch>
            <a:fillRect/>
          </a:stretch>
        </p:blipFill>
        <p:spPr>
          <a:xfrm>
            <a:off x="2362200" y="1905000"/>
            <a:ext cx="4577547" cy="4305300"/>
          </a:xfrm>
          <a:prstGeom prst="rect">
            <a:avLst/>
          </a:prstGeom>
          <a:ln>
            <a:solidFill>
              <a:schemeClr val="tx1"/>
            </a:solidFill>
          </a:ln>
        </p:spPr>
      </p:pic>
    </p:spTree>
    <p:extLst>
      <p:ext uri="{BB962C8B-B14F-4D97-AF65-F5344CB8AC3E}">
        <p14:creationId xmlns:p14="http://schemas.microsoft.com/office/powerpoint/2010/main" val="1209262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r>
              <a:rPr lang="en-US" dirty="0" smtClean="0"/>
              <a:t>Acknowledgements and Disclosures</a:t>
            </a:r>
            <a:endParaRPr lang="en-US" dirty="0"/>
          </a:p>
        </p:txBody>
      </p:sp>
      <p:sp>
        <p:nvSpPr>
          <p:cNvPr id="6" name="Content Placeholder 5"/>
          <p:cNvSpPr>
            <a:spLocks noGrp="1"/>
          </p:cNvSpPr>
          <p:nvPr>
            <p:ph idx="1"/>
          </p:nvPr>
        </p:nvSpPr>
        <p:spPr>
          <a:xfrm>
            <a:off x="762001" y="1447800"/>
            <a:ext cx="4343399" cy="4648200"/>
          </a:xfrm>
        </p:spPr>
        <p:txBody>
          <a:bodyPr/>
          <a:lstStyle/>
          <a:p>
            <a:r>
              <a:rPr lang="en-US" sz="2000" dirty="0" smtClean="0"/>
              <a:t>StatTag Team</a:t>
            </a:r>
          </a:p>
          <a:p>
            <a:pPr lvl="1"/>
            <a:r>
              <a:rPr lang="en-US" sz="2000" dirty="0" smtClean="0"/>
              <a:t>Leah J. Welty, Project Director</a:t>
            </a:r>
          </a:p>
          <a:p>
            <a:pPr lvl="1"/>
            <a:r>
              <a:rPr lang="en-US" sz="2000" dirty="0" smtClean="0"/>
              <a:t>Luke V. Rasmussen, Lead Software Developer</a:t>
            </a:r>
          </a:p>
          <a:p>
            <a:pPr lvl="1"/>
            <a:r>
              <a:rPr lang="en-US" sz="2000" dirty="0" smtClean="0"/>
              <a:t>Eric W. Whitley, Software Developer</a:t>
            </a:r>
          </a:p>
          <a:p>
            <a:r>
              <a:rPr lang="en-US" sz="2000" dirty="0" smtClean="0"/>
              <a:t>Development </a:t>
            </a:r>
            <a:r>
              <a:rPr lang="en-US" sz="2000" dirty="0"/>
              <a:t>of StatTag was supported, in part, by the National Institutes of Health's </a:t>
            </a:r>
            <a:r>
              <a:rPr lang="en-US" sz="2000" u="sng" dirty="0">
                <a:hlinkClick r:id="rId2"/>
              </a:rPr>
              <a:t>National Center for Advancing Translational Sciences</a:t>
            </a:r>
            <a:r>
              <a:rPr lang="en-US" sz="2000" dirty="0"/>
              <a:t>, Grant Number </a:t>
            </a:r>
            <a:r>
              <a:rPr lang="en-US" sz="2000" dirty="0" smtClean="0"/>
              <a:t>UL1TR001422</a:t>
            </a:r>
          </a:p>
          <a:p>
            <a:r>
              <a:rPr lang="en-US" sz="2000" i="1" dirty="0" smtClean="0"/>
              <a:t>The </a:t>
            </a:r>
            <a:r>
              <a:rPr lang="en-US" sz="2000" i="1" dirty="0"/>
              <a:t>content is solely the responsibility of the developers and does not necessarily represent the official views of the National Institutes of Health</a:t>
            </a:r>
            <a:r>
              <a:rPr lang="en-US" sz="2000" i="1" dirty="0" smtClean="0"/>
              <a:t>.</a:t>
            </a:r>
            <a:endParaRPr lang="en-US" sz="2000" dirty="0"/>
          </a:p>
          <a:p>
            <a:pPr lvl="1"/>
            <a:endParaRPr lang="en-US" sz="2000" dirty="0" smtClean="0"/>
          </a:p>
        </p:txBody>
      </p:sp>
      <p:sp>
        <p:nvSpPr>
          <p:cNvPr id="3" name="Slide Number Placeholder 2"/>
          <p:cNvSpPr>
            <a:spLocks noGrp="1"/>
          </p:cNvSpPr>
          <p:nvPr>
            <p:ph type="sldNum" sz="quarter" idx="12"/>
          </p:nvPr>
        </p:nvSpPr>
        <p:spPr/>
        <p:txBody>
          <a:bodyPr/>
          <a:lstStyle/>
          <a:p>
            <a:fld id="{0D558541-60C9-42A2-8392-FF12533A6B7A}" type="slidenum">
              <a:rPr lang="en-US" smtClean="0"/>
              <a:pPr/>
              <a:t>2</a:t>
            </a:fld>
            <a:endParaRPr lang="en-US"/>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880" y="4748295"/>
            <a:ext cx="2195513"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1" y="5360511"/>
            <a:ext cx="3657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1618" y="385943"/>
            <a:ext cx="1651164" cy="74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6"/>
          <a:stretch>
            <a:fillRect/>
          </a:stretch>
        </p:blipFill>
        <p:spPr>
          <a:xfrm>
            <a:off x="5202366" y="1447800"/>
            <a:ext cx="3625462" cy="2726154"/>
          </a:xfrm>
          <a:prstGeom prst="rect">
            <a:avLst/>
          </a:prstGeom>
        </p:spPr>
      </p:pic>
    </p:spTree>
    <p:extLst>
      <p:ext uri="{BB962C8B-B14F-4D97-AF65-F5344CB8AC3E}">
        <p14:creationId xmlns:p14="http://schemas.microsoft.com/office/powerpoint/2010/main" val="6423163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DBB1-1B09-4387-BA6B-7BE5D93A0BCB}"/>
              </a:ext>
            </a:extLst>
          </p:cNvPr>
          <p:cNvSpPr>
            <a:spLocks noGrp="1"/>
          </p:cNvSpPr>
          <p:nvPr>
            <p:ph type="title"/>
          </p:nvPr>
        </p:nvSpPr>
        <p:spPr/>
        <p:txBody>
          <a:bodyPr/>
          <a:lstStyle/>
          <a:p>
            <a:r>
              <a:rPr lang="en-US" dirty="0" smtClean="0"/>
              <a:t>StatTag: How it Works</a:t>
            </a:r>
            <a:endParaRPr lang="en-US" dirty="0"/>
          </a:p>
        </p:txBody>
      </p:sp>
      <p:sp>
        <p:nvSpPr>
          <p:cNvPr id="3" name="Content Placeholder 2">
            <a:extLst>
              <a:ext uri="{FF2B5EF4-FFF2-40B4-BE49-F238E27FC236}">
                <a16:creationId xmlns:a16="http://schemas.microsoft.com/office/drawing/2014/main" id="{5D797707-2C6E-4364-BA30-3F3AAECE487F}"/>
              </a:ext>
            </a:extLst>
          </p:cNvPr>
          <p:cNvSpPr>
            <a:spLocks noGrp="1"/>
          </p:cNvSpPr>
          <p:nvPr>
            <p:ph idx="1"/>
          </p:nvPr>
        </p:nvSpPr>
        <p:spPr>
          <a:xfrm>
            <a:off x="795863" y="1447800"/>
            <a:ext cx="7049689" cy="4093029"/>
          </a:xfrm>
        </p:spPr>
        <p:txBody>
          <a:bodyPr/>
          <a:lstStyle/>
          <a:p>
            <a:pPr marL="0" indent="0">
              <a:buNone/>
            </a:pPr>
            <a:r>
              <a:rPr lang="en-US" dirty="0" smtClean="0"/>
              <a:t>2. Open Word and write some or all of your text.</a:t>
            </a:r>
            <a:endParaRPr lang="en-US" dirty="0"/>
          </a:p>
        </p:txBody>
      </p:sp>
      <p:pic>
        <p:nvPicPr>
          <p:cNvPr id="5" name="Picture 4"/>
          <p:cNvPicPr>
            <a:picLocks noChangeAspect="1"/>
          </p:cNvPicPr>
          <p:nvPr/>
        </p:nvPicPr>
        <p:blipFill>
          <a:blip r:embed="rId2"/>
          <a:stretch>
            <a:fillRect/>
          </a:stretch>
        </p:blipFill>
        <p:spPr>
          <a:xfrm>
            <a:off x="7065131" y="399224"/>
            <a:ext cx="1646063" cy="743776"/>
          </a:xfrm>
          <a:prstGeom prst="rect">
            <a:avLst/>
          </a:prstGeom>
        </p:spPr>
      </p:pic>
      <p:pic>
        <p:nvPicPr>
          <p:cNvPr id="6" name="Picture 5"/>
          <p:cNvPicPr>
            <a:picLocks noChangeAspect="1"/>
          </p:cNvPicPr>
          <p:nvPr/>
        </p:nvPicPr>
        <p:blipFill>
          <a:blip r:embed="rId3"/>
          <a:stretch>
            <a:fillRect/>
          </a:stretch>
        </p:blipFill>
        <p:spPr>
          <a:xfrm>
            <a:off x="1341763" y="1828800"/>
            <a:ext cx="6503789" cy="3911112"/>
          </a:xfrm>
          <a:prstGeom prst="rect">
            <a:avLst/>
          </a:prstGeom>
          <a:ln>
            <a:solidFill>
              <a:schemeClr val="tx1"/>
            </a:solidFill>
          </a:ln>
        </p:spPr>
      </p:pic>
    </p:spTree>
    <p:extLst>
      <p:ext uri="{BB962C8B-B14F-4D97-AF65-F5344CB8AC3E}">
        <p14:creationId xmlns:p14="http://schemas.microsoft.com/office/powerpoint/2010/main" val="1329679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93691" y="2133600"/>
            <a:ext cx="4983982" cy="2997162"/>
          </a:xfrm>
          <a:prstGeom prst="rect">
            <a:avLst/>
          </a:prstGeom>
          <a:ln>
            <a:solidFill>
              <a:schemeClr val="tx1"/>
            </a:solidFill>
          </a:ln>
        </p:spPr>
      </p:pic>
      <p:sp>
        <p:nvSpPr>
          <p:cNvPr id="2" name="Title 1">
            <a:extLst>
              <a:ext uri="{FF2B5EF4-FFF2-40B4-BE49-F238E27FC236}">
                <a16:creationId xmlns:a16="http://schemas.microsoft.com/office/drawing/2014/main" id="{918FDBB1-1B09-4387-BA6B-7BE5D93A0BCB}"/>
              </a:ext>
            </a:extLst>
          </p:cNvPr>
          <p:cNvSpPr>
            <a:spLocks noGrp="1"/>
          </p:cNvSpPr>
          <p:nvPr>
            <p:ph type="title"/>
          </p:nvPr>
        </p:nvSpPr>
        <p:spPr/>
        <p:txBody>
          <a:bodyPr/>
          <a:lstStyle/>
          <a:p>
            <a:r>
              <a:rPr lang="en-US" dirty="0" smtClean="0"/>
              <a:t>StatTag: How it Works</a:t>
            </a:r>
            <a:endParaRPr lang="en-US" dirty="0"/>
          </a:p>
        </p:txBody>
      </p:sp>
      <p:sp>
        <p:nvSpPr>
          <p:cNvPr id="3" name="Content Placeholder 2">
            <a:extLst>
              <a:ext uri="{FF2B5EF4-FFF2-40B4-BE49-F238E27FC236}">
                <a16:creationId xmlns:a16="http://schemas.microsoft.com/office/drawing/2014/main" id="{5D797707-2C6E-4364-BA30-3F3AAECE487F}"/>
              </a:ext>
            </a:extLst>
          </p:cNvPr>
          <p:cNvSpPr>
            <a:spLocks noGrp="1"/>
          </p:cNvSpPr>
          <p:nvPr>
            <p:ph idx="1"/>
          </p:nvPr>
        </p:nvSpPr>
        <p:spPr>
          <a:xfrm>
            <a:off x="795863" y="1447800"/>
            <a:ext cx="7049689" cy="4093029"/>
          </a:xfrm>
        </p:spPr>
        <p:txBody>
          <a:bodyPr/>
          <a:lstStyle/>
          <a:p>
            <a:pPr marL="0" indent="0">
              <a:buNone/>
            </a:pPr>
            <a:r>
              <a:rPr lang="en-US" dirty="0" smtClean="0"/>
              <a:t>3. Use the </a:t>
            </a:r>
            <a:r>
              <a:rPr lang="en-US" dirty="0" err="1" smtClean="0"/>
              <a:t>StatTag</a:t>
            </a:r>
            <a:r>
              <a:rPr lang="en-US" dirty="0" smtClean="0"/>
              <a:t> Code Manager to connect </a:t>
            </a:r>
            <a:r>
              <a:rPr lang="en-US" dirty="0"/>
              <a:t>your code file to the Word </a:t>
            </a:r>
            <a:r>
              <a:rPr lang="en-US" dirty="0" smtClean="0"/>
              <a:t>document.</a:t>
            </a:r>
          </a:p>
        </p:txBody>
      </p:sp>
      <p:pic>
        <p:nvPicPr>
          <p:cNvPr id="5" name="Picture 4"/>
          <p:cNvPicPr>
            <a:picLocks noChangeAspect="1"/>
          </p:cNvPicPr>
          <p:nvPr/>
        </p:nvPicPr>
        <p:blipFill>
          <a:blip r:embed="rId3"/>
          <a:stretch>
            <a:fillRect/>
          </a:stretch>
        </p:blipFill>
        <p:spPr>
          <a:xfrm>
            <a:off x="7065131" y="399224"/>
            <a:ext cx="1646063" cy="743776"/>
          </a:xfrm>
          <a:prstGeom prst="rect">
            <a:avLst/>
          </a:prstGeom>
        </p:spPr>
      </p:pic>
      <p:sp>
        <p:nvSpPr>
          <p:cNvPr id="28" name="Oval 27"/>
          <p:cNvSpPr/>
          <p:nvPr/>
        </p:nvSpPr>
        <p:spPr>
          <a:xfrm>
            <a:off x="3690327" y="2241338"/>
            <a:ext cx="675054" cy="76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533399" y="2161591"/>
            <a:ext cx="3156927" cy="2969171"/>
          </a:xfrm>
          <a:prstGeom prst="rect">
            <a:avLst/>
          </a:prstGeom>
          <a:ln>
            <a:solidFill>
              <a:schemeClr val="tx1"/>
            </a:solidFill>
          </a:ln>
        </p:spPr>
      </p:pic>
    </p:spTree>
    <p:extLst>
      <p:ext uri="{BB962C8B-B14F-4D97-AF65-F5344CB8AC3E}">
        <p14:creationId xmlns:p14="http://schemas.microsoft.com/office/powerpoint/2010/main" val="40658066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DBB1-1B09-4387-BA6B-7BE5D93A0BCB}"/>
              </a:ext>
            </a:extLst>
          </p:cNvPr>
          <p:cNvSpPr>
            <a:spLocks noGrp="1"/>
          </p:cNvSpPr>
          <p:nvPr>
            <p:ph type="title"/>
          </p:nvPr>
        </p:nvSpPr>
        <p:spPr/>
        <p:txBody>
          <a:bodyPr/>
          <a:lstStyle/>
          <a:p>
            <a:r>
              <a:rPr lang="en-US" dirty="0" smtClean="0"/>
              <a:t>StatTag: How it Works</a:t>
            </a:r>
            <a:endParaRPr lang="en-US" dirty="0"/>
          </a:p>
        </p:txBody>
      </p:sp>
      <p:sp>
        <p:nvSpPr>
          <p:cNvPr id="3" name="Content Placeholder 2">
            <a:extLst>
              <a:ext uri="{FF2B5EF4-FFF2-40B4-BE49-F238E27FC236}">
                <a16:creationId xmlns:a16="http://schemas.microsoft.com/office/drawing/2014/main" id="{5D797707-2C6E-4364-BA30-3F3AAECE487F}"/>
              </a:ext>
            </a:extLst>
          </p:cNvPr>
          <p:cNvSpPr>
            <a:spLocks noGrp="1"/>
          </p:cNvSpPr>
          <p:nvPr>
            <p:ph idx="1"/>
          </p:nvPr>
        </p:nvSpPr>
        <p:spPr>
          <a:xfrm>
            <a:off x="795863" y="1447800"/>
            <a:ext cx="7049689" cy="4093029"/>
          </a:xfrm>
        </p:spPr>
        <p:txBody>
          <a:bodyPr/>
          <a:lstStyle/>
          <a:p>
            <a:pPr marL="0" indent="0">
              <a:buNone/>
            </a:pPr>
            <a:r>
              <a:rPr lang="en-US" dirty="0" smtClean="0"/>
              <a:t>4. Use the </a:t>
            </a:r>
            <a:r>
              <a:rPr lang="en-US" dirty="0" err="1" smtClean="0"/>
              <a:t>StatTag</a:t>
            </a:r>
            <a:r>
              <a:rPr lang="en-US" dirty="0" smtClean="0"/>
              <a:t> Tag Manager to identify “tags” – portions of output that you want to insert</a:t>
            </a:r>
            <a:r>
              <a:rPr lang="en-US" dirty="0"/>
              <a:t>.</a:t>
            </a:r>
            <a:endParaRPr lang="en-US" dirty="0" smtClean="0"/>
          </a:p>
        </p:txBody>
      </p:sp>
      <p:pic>
        <p:nvPicPr>
          <p:cNvPr id="5" name="Picture 4"/>
          <p:cNvPicPr>
            <a:picLocks noChangeAspect="1"/>
          </p:cNvPicPr>
          <p:nvPr/>
        </p:nvPicPr>
        <p:blipFill>
          <a:blip r:embed="rId2"/>
          <a:stretch>
            <a:fillRect/>
          </a:stretch>
        </p:blipFill>
        <p:spPr>
          <a:xfrm>
            <a:off x="7065131" y="399224"/>
            <a:ext cx="1646063" cy="743776"/>
          </a:xfrm>
          <a:prstGeom prst="rect">
            <a:avLst/>
          </a:prstGeom>
        </p:spPr>
      </p:pic>
      <p:pic>
        <p:nvPicPr>
          <p:cNvPr id="4" name="Picture 3"/>
          <p:cNvPicPr>
            <a:picLocks noChangeAspect="1"/>
          </p:cNvPicPr>
          <p:nvPr/>
        </p:nvPicPr>
        <p:blipFill>
          <a:blip r:embed="rId3"/>
          <a:stretch>
            <a:fillRect/>
          </a:stretch>
        </p:blipFill>
        <p:spPr>
          <a:xfrm>
            <a:off x="685800" y="2209800"/>
            <a:ext cx="7704437" cy="2021633"/>
          </a:xfrm>
          <a:prstGeom prst="rect">
            <a:avLst/>
          </a:prstGeom>
          <a:ln>
            <a:solidFill>
              <a:schemeClr val="tx1"/>
            </a:solidFill>
          </a:ln>
        </p:spPr>
      </p:pic>
    </p:spTree>
    <p:extLst>
      <p:ext uri="{BB962C8B-B14F-4D97-AF65-F5344CB8AC3E}">
        <p14:creationId xmlns:p14="http://schemas.microsoft.com/office/powerpoint/2010/main" val="3405834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514847" y="4351019"/>
            <a:ext cx="2790953" cy="1835797"/>
          </a:xfrm>
          <a:prstGeom prst="rect">
            <a:avLst/>
          </a:prstGeom>
          <a:ln>
            <a:solidFill>
              <a:schemeClr val="tx1"/>
            </a:solidFill>
          </a:ln>
        </p:spPr>
      </p:pic>
      <p:sp>
        <p:nvSpPr>
          <p:cNvPr id="2" name="Title 1">
            <a:extLst>
              <a:ext uri="{FF2B5EF4-FFF2-40B4-BE49-F238E27FC236}">
                <a16:creationId xmlns:a16="http://schemas.microsoft.com/office/drawing/2014/main" id="{918FDBB1-1B09-4387-BA6B-7BE5D93A0BCB}"/>
              </a:ext>
            </a:extLst>
          </p:cNvPr>
          <p:cNvSpPr>
            <a:spLocks noGrp="1"/>
          </p:cNvSpPr>
          <p:nvPr>
            <p:ph type="title"/>
          </p:nvPr>
        </p:nvSpPr>
        <p:spPr/>
        <p:txBody>
          <a:bodyPr/>
          <a:lstStyle/>
          <a:p>
            <a:r>
              <a:rPr lang="en-US" dirty="0" smtClean="0"/>
              <a:t>StatTag: How it Works</a:t>
            </a:r>
            <a:endParaRPr lang="en-US" dirty="0"/>
          </a:p>
        </p:txBody>
      </p:sp>
      <p:sp>
        <p:nvSpPr>
          <p:cNvPr id="3" name="Content Placeholder 2">
            <a:extLst>
              <a:ext uri="{FF2B5EF4-FFF2-40B4-BE49-F238E27FC236}">
                <a16:creationId xmlns:a16="http://schemas.microsoft.com/office/drawing/2014/main" id="{5D797707-2C6E-4364-BA30-3F3AAECE487F}"/>
              </a:ext>
            </a:extLst>
          </p:cNvPr>
          <p:cNvSpPr>
            <a:spLocks noGrp="1"/>
          </p:cNvSpPr>
          <p:nvPr>
            <p:ph idx="1"/>
          </p:nvPr>
        </p:nvSpPr>
        <p:spPr>
          <a:xfrm>
            <a:off x="795863" y="1447800"/>
            <a:ext cx="7049689" cy="4093029"/>
          </a:xfrm>
        </p:spPr>
        <p:txBody>
          <a:bodyPr/>
          <a:lstStyle/>
          <a:p>
            <a:pPr marL="0" indent="0">
              <a:buNone/>
            </a:pPr>
            <a:r>
              <a:rPr lang="en-US" dirty="0" smtClean="0"/>
              <a:t>5. Use the </a:t>
            </a:r>
            <a:r>
              <a:rPr lang="en-US" dirty="0" err="1" smtClean="0"/>
              <a:t>StatTag</a:t>
            </a:r>
            <a:r>
              <a:rPr lang="en-US" dirty="0" smtClean="0"/>
              <a:t> Tag Manager to insert “tags” in your document.  </a:t>
            </a:r>
          </a:p>
          <a:p>
            <a:pPr marL="739775" lvl="1" indent="-457200">
              <a:buFont typeface="+mj-lt"/>
              <a:buAutoNum type="alphaLcParenR"/>
            </a:pPr>
            <a:endParaRPr lang="en-US" dirty="0"/>
          </a:p>
        </p:txBody>
      </p:sp>
      <p:pic>
        <p:nvPicPr>
          <p:cNvPr id="5" name="Picture 4"/>
          <p:cNvPicPr>
            <a:picLocks noChangeAspect="1"/>
          </p:cNvPicPr>
          <p:nvPr/>
        </p:nvPicPr>
        <p:blipFill>
          <a:blip r:embed="rId3"/>
          <a:stretch>
            <a:fillRect/>
          </a:stretch>
        </p:blipFill>
        <p:spPr>
          <a:xfrm>
            <a:off x="7065131" y="399224"/>
            <a:ext cx="1646063" cy="743776"/>
          </a:xfrm>
          <a:prstGeom prst="rect">
            <a:avLst/>
          </a:prstGeom>
        </p:spPr>
      </p:pic>
      <p:sp>
        <p:nvSpPr>
          <p:cNvPr id="17" name="Oval 16"/>
          <p:cNvSpPr/>
          <p:nvPr/>
        </p:nvSpPr>
        <p:spPr>
          <a:xfrm>
            <a:off x="6509215" y="5638800"/>
            <a:ext cx="577385" cy="53339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a:srcRect l="1123" t="713"/>
          <a:stretch/>
        </p:blipFill>
        <p:spPr>
          <a:xfrm>
            <a:off x="5534457" y="1860992"/>
            <a:ext cx="2771343" cy="1872808"/>
          </a:xfrm>
          <a:prstGeom prst="rect">
            <a:avLst/>
          </a:prstGeom>
          <a:ln>
            <a:solidFill>
              <a:schemeClr val="tx1"/>
            </a:solidFill>
          </a:ln>
        </p:spPr>
      </p:pic>
      <p:pic>
        <p:nvPicPr>
          <p:cNvPr id="7171" name="Picture 1"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462" y="1905001"/>
            <a:ext cx="41143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6509215" y="3140529"/>
            <a:ext cx="577385" cy="53339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6729104" y="3854633"/>
            <a:ext cx="205096" cy="41256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892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DBB1-1B09-4387-BA6B-7BE5D93A0BCB}"/>
              </a:ext>
            </a:extLst>
          </p:cNvPr>
          <p:cNvSpPr>
            <a:spLocks noGrp="1"/>
          </p:cNvSpPr>
          <p:nvPr>
            <p:ph type="title"/>
          </p:nvPr>
        </p:nvSpPr>
        <p:spPr/>
        <p:txBody>
          <a:bodyPr/>
          <a:lstStyle/>
          <a:p>
            <a:r>
              <a:rPr lang="en-US" dirty="0" smtClean="0"/>
              <a:t>StatTag: How it Works</a:t>
            </a:r>
            <a:endParaRPr lang="en-US" dirty="0"/>
          </a:p>
        </p:txBody>
      </p:sp>
      <p:pic>
        <p:nvPicPr>
          <p:cNvPr id="5" name="Picture 4"/>
          <p:cNvPicPr>
            <a:picLocks noChangeAspect="1"/>
          </p:cNvPicPr>
          <p:nvPr/>
        </p:nvPicPr>
        <p:blipFill>
          <a:blip r:embed="rId4"/>
          <a:stretch>
            <a:fillRect/>
          </a:stretch>
        </p:blipFill>
        <p:spPr>
          <a:xfrm>
            <a:off x="7065131" y="399224"/>
            <a:ext cx="1646063" cy="743776"/>
          </a:xfrm>
          <a:prstGeom prst="rect">
            <a:avLst/>
          </a:prstGeom>
        </p:spPr>
      </p:pic>
      <p:pic>
        <p:nvPicPr>
          <p:cNvPr id="7" name="Teaser v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1000"/>
            <a:ext cx="9144000" cy="6272213"/>
          </a:xfrm>
          <a:prstGeom prst="rect">
            <a:avLst/>
          </a:prstGeom>
        </p:spPr>
      </p:pic>
    </p:spTree>
    <p:extLst>
      <p:ext uri="{BB962C8B-B14F-4D97-AF65-F5344CB8AC3E}">
        <p14:creationId xmlns:p14="http://schemas.microsoft.com/office/powerpoint/2010/main" val="2888840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DBB1-1B09-4387-BA6B-7BE5D93A0BCB}"/>
              </a:ext>
            </a:extLst>
          </p:cNvPr>
          <p:cNvSpPr>
            <a:spLocks noGrp="1"/>
          </p:cNvSpPr>
          <p:nvPr>
            <p:ph type="title"/>
          </p:nvPr>
        </p:nvSpPr>
        <p:spPr/>
        <p:txBody>
          <a:bodyPr/>
          <a:lstStyle/>
          <a:p>
            <a:r>
              <a:rPr lang="en-US" dirty="0" smtClean="0"/>
              <a:t>StatTag: How it Works</a:t>
            </a:r>
            <a:endParaRPr lang="en-US" dirty="0"/>
          </a:p>
        </p:txBody>
      </p:sp>
      <p:sp>
        <p:nvSpPr>
          <p:cNvPr id="3" name="Content Placeholder 2">
            <a:extLst>
              <a:ext uri="{FF2B5EF4-FFF2-40B4-BE49-F238E27FC236}">
                <a16:creationId xmlns:a16="http://schemas.microsoft.com/office/drawing/2014/main" id="{5D797707-2C6E-4364-BA30-3F3AAECE487F}"/>
              </a:ext>
            </a:extLst>
          </p:cNvPr>
          <p:cNvSpPr>
            <a:spLocks noGrp="1"/>
          </p:cNvSpPr>
          <p:nvPr>
            <p:ph idx="1"/>
          </p:nvPr>
        </p:nvSpPr>
        <p:spPr>
          <a:xfrm>
            <a:off x="795863" y="1447800"/>
            <a:ext cx="7049689" cy="4093029"/>
          </a:xfrm>
        </p:spPr>
        <p:txBody>
          <a:bodyPr/>
          <a:lstStyle/>
          <a:p>
            <a:pPr marL="282575" lvl="1" indent="0">
              <a:buNone/>
            </a:pPr>
            <a:r>
              <a:rPr lang="en-US" dirty="0" smtClean="0"/>
              <a:t>Video: </a:t>
            </a:r>
            <a:r>
              <a:rPr lang="en-US" dirty="0">
                <a:hlinkClick r:id="rId2"/>
              </a:rPr>
              <a:t>https://</a:t>
            </a:r>
            <a:r>
              <a:rPr lang="en-US" dirty="0" smtClean="0">
                <a:hlinkClick r:id="rId2"/>
              </a:rPr>
              <a:t>www.youtube.com/watch?v=K3QwG4LB9a4</a:t>
            </a:r>
            <a:endParaRPr lang="en-US" dirty="0" smtClean="0"/>
          </a:p>
          <a:p>
            <a:pPr marL="282575" lvl="1" indent="0">
              <a:buNone/>
            </a:pPr>
            <a:r>
              <a:rPr lang="en-US" dirty="0" smtClean="0"/>
              <a:t> </a:t>
            </a:r>
            <a:endParaRPr lang="en-US" dirty="0"/>
          </a:p>
        </p:txBody>
      </p:sp>
      <p:pic>
        <p:nvPicPr>
          <p:cNvPr id="5" name="Picture 4"/>
          <p:cNvPicPr>
            <a:picLocks noChangeAspect="1"/>
          </p:cNvPicPr>
          <p:nvPr/>
        </p:nvPicPr>
        <p:blipFill>
          <a:blip r:embed="rId3"/>
          <a:stretch>
            <a:fillRect/>
          </a:stretch>
        </p:blipFill>
        <p:spPr>
          <a:xfrm>
            <a:off x="7065131" y="399224"/>
            <a:ext cx="1646063" cy="743776"/>
          </a:xfrm>
          <a:prstGeom prst="rect">
            <a:avLst/>
          </a:prstGeom>
        </p:spPr>
      </p:pic>
    </p:spTree>
    <p:extLst>
      <p:ext uri="{BB962C8B-B14F-4D97-AF65-F5344CB8AC3E}">
        <p14:creationId xmlns:p14="http://schemas.microsoft.com/office/powerpoint/2010/main" val="3299854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StatTag: </a:t>
            </a:r>
            <a:r>
              <a:rPr lang="en-US" dirty="0" smtClean="0"/>
              <a:t>Features</a:t>
            </a:r>
            <a:endParaRPr lang="en-US" dirty="0"/>
          </a:p>
        </p:txBody>
      </p:sp>
      <p:sp>
        <p:nvSpPr>
          <p:cNvPr id="5" name="TextBox 4"/>
          <p:cNvSpPr txBox="1"/>
          <p:nvPr/>
        </p:nvSpPr>
        <p:spPr>
          <a:xfrm>
            <a:off x="6428666" y="5986577"/>
            <a:ext cx="914400" cy="914400"/>
          </a:xfrm>
          <a:prstGeom prst="rect">
            <a:avLst/>
          </a:prstGeom>
          <a:noFill/>
        </p:spPr>
        <p:txBody>
          <a:bodyPr wrap="none" lIns="0" tIns="0" rIns="0" bIns="0" rtlCol="0">
            <a:noAutofit/>
          </a:bodyPr>
          <a:lstStyle/>
          <a:p>
            <a:pPr>
              <a:lnSpc>
                <a:spcPct val="90000"/>
              </a:lnSpc>
              <a:spcBef>
                <a:spcPts val="600"/>
              </a:spcBef>
            </a:pPr>
            <a:endParaRPr lang="en-US" sz="1850" spc="-50" dirty="0">
              <a:solidFill>
                <a:srgbClr val="54585A"/>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618" y="385943"/>
            <a:ext cx="1651164" cy="74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a:extLst>
              <a:ext uri="{FF2B5EF4-FFF2-40B4-BE49-F238E27FC236}">
                <a16:creationId xmlns:a16="http://schemas.microsoft.com/office/drawing/2014/main" id="{5D797707-2C6E-4364-BA30-3F3AAECE487F}"/>
              </a:ext>
            </a:extLst>
          </p:cNvPr>
          <p:cNvSpPr>
            <a:spLocks noGrp="1"/>
          </p:cNvSpPr>
          <p:nvPr>
            <p:ph idx="1"/>
          </p:nvPr>
        </p:nvSpPr>
        <p:spPr>
          <a:xfrm>
            <a:off x="795863" y="1447800"/>
            <a:ext cx="7049689" cy="4093029"/>
          </a:xfrm>
        </p:spPr>
        <p:txBody>
          <a:bodyPr/>
          <a:lstStyle/>
          <a:p>
            <a:pPr marL="457200" indent="-457200">
              <a:buFont typeface="+mj-lt"/>
              <a:buAutoNum type="arabicPeriod"/>
            </a:pPr>
            <a:r>
              <a:rPr lang="en-US" dirty="0" smtClean="0"/>
              <a:t>Recognizes different key words to identify results. </a:t>
            </a:r>
          </a:p>
        </p:txBody>
      </p:sp>
      <p:pic>
        <p:nvPicPr>
          <p:cNvPr id="6" name="Picture 5"/>
          <p:cNvPicPr>
            <a:picLocks noChangeAspect="1"/>
          </p:cNvPicPr>
          <p:nvPr/>
        </p:nvPicPr>
        <p:blipFill>
          <a:blip r:embed="rId4"/>
          <a:stretch>
            <a:fillRect/>
          </a:stretch>
        </p:blipFill>
        <p:spPr>
          <a:xfrm>
            <a:off x="833185" y="2006033"/>
            <a:ext cx="7577306" cy="2976562"/>
          </a:xfrm>
          <a:prstGeom prst="rect">
            <a:avLst/>
          </a:prstGeom>
        </p:spPr>
      </p:pic>
    </p:spTree>
    <p:extLst>
      <p:ext uri="{BB962C8B-B14F-4D97-AF65-F5344CB8AC3E}">
        <p14:creationId xmlns:p14="http://schemas.microsoft.com/office/powerpoint/2010/main" val="1487602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StatTag: </a:t>
            </a:r>
            <a:r>
              <a:rPr lang="en-US" dirty="0" smtClean="0"/>
              <a:t>Features</a:t>
            </a:r>
            <a:endParaRPr lang="en-US" dirty="0"/>
          </a:p>
        </p:txBody>
      </p:sp>
      <p:sp>
        <p:nvSpPr>
          <p:cNvPr id="5" name="TextBox 4"/>
          <p:cNvSpPr txBox="1"/>
          <p:nvPr/>
        </p:nvSpPr>
        <p:spPr>
          <a:xfrm>
            <a:off x="6428666" y="5986577"/>
            <a:ext cx="914400" cy="914400"/>
          </a:xfrm>
          <a:prstGeom prst="rect">
            <a:avLst/>
          </a:prstGeom>
          <a:noFill/>
        </p:spPr>
        <p:txBody>
          <a:bodyPr wrap="none" lIns="0" tIns="0" rIns="0" bIns="0" rtlCol="0">
            <a:noAutofit/>
          </a:bodyPr>
          <a:lstStyle/>
          <a:p>
            <a:pPr>
              <a:lnSpc>
                <a:spcPct val="90000"/>
              </a:lnSpc>
              <a:spcBef>
                <a:spcPts val="600"/>
              </a:spcBef>
            </a:pPr>
            <a:endParaRPr lang="en-US" sz="1850" spc="-50" dirty="0">
              <a:solidFill>
                <a:srgbClr val="54585A"/>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618" y="385943"/>
            <a:ext cx="1651164" cy="74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a:extLst>
              <a:ext uri="{FF2B5EF4-FFF2-40B4-BE49-F238E27FC236}">
                <a16:creationId xmlns:a16="http://schemas.microsoft.com/office/drawing/2014/main" id="{5D797707-2C6E-4364-BA30-3F3AAECE487F}"/>
              </a:ext>
            </a:extLst>
          </p:cNvPr>
          <p:cNvSpPr>
            <a:spLocks noGrp="1"/>
          </p:cNvSpPr>
          <p:nvPr>
            <p:ph idx="1"/>
          </p:nvPr>
        </p:nvSpPr>
        <p:spPr>
          <a:xfrm>
            <a:off x="795863" y="1447800"/>
            <a:ext cx="7049689" cy="4093029"/>
          </a:xfrm>
        </p:spPr>
        <p:txBody>
          <a:bodyPr/>
          <a:lstStyle/>
          <a:p>
            <a:pPr marL="457200" indent="-457200">
              <a:buFont typeface="+mj-lt"/>
              <a:buAutoNum type="arabicPeriod"/>
            </a:pPr>
            <a:r>
              <a:rPr lang="en-US" dirty="0" smtClean="0"/>
              <a:t>Recognizes different key words to identify results.</a:t>
            </a:r>
          </a:p>
          <a:p>
            <a:pPr marL="457200" indent="-457200">
              <a:buFont typeface="+mj-lt"/>
              <a:buAutoNum type="arabicPeriod"/>
            </a:pPr>
            <a:r>
              <a:rPr lang="en-US" dirty="0" smtClean="0"/>
              <a:t>Wraps lines of code in commented text, ignored by the statistical program and used by StatTag to control insertion and update of results </a:t>
            </a:r>
          </a:p>
        </p:txBody>
      </p:sp>
      <p:sp>
        <p:nvSpPr>
          <p:cNvPr id="9" name="Content Placeholder 2">
            <a:extLst>
              <a:ext uri="{FF2B5EF4-FFF2-40B4-BE49-F238E27FC236}">
                <a16:creationId xmlns:a16="http://schemas.microsoft.com/office/drawing/2014/main" id="{0C084105-BB6A-4409-B428-64F08A38AE54}"/>
              </a:ext>
            </a:extLst>
          </p:cNvPr>
          <p:cNvSpPr txBox="1">
            <a:spLocks/>
          </p:cNvSpPr>
          <p:nvPr/>
        </p:nvSpPr>
        <p:spPr>
          <a:xfrm>
            <a:off x="795863" y="2667000"/>
            <a:ext cx="7657003" cy="2492829"/>
          </a:xfrm>
          <a:prstGeom prst="rect">
            <a:avLst/>
          </a:prstGeom>
          <a:ln>
            <a:solidFill>
              <a:schemeClr val="tx1"/>
            </a:solidFill>
          </a:ln>
        </p:spPr>
        <p:txBody>
          <a:bodyPr vert="horz" lIns="0" tIns="0" rIns="91440" bIns="45720" rtlCol="0">
            <a:noAutofit/>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smtClean="0">
                <a:latin typeface="Courier New" panose="02070309020205020404" pitchFamily="49" charset="0"/>
                <a:cs typeface="Courier New" panose="02070309020205020404" pitchFamily="49" charset="0"/>
              </a:rPr>
              <a:t>**&gt;&gt;&gt;</a:t>
            </a:r>
            <a:r>
              <a:rPr lang="en-US" sz="1600" dirty="0" err="1" smtClean="0">
                <a:latin typeface="Courier New" panose="02070309020205020404" pitchFamily="49" charset="0"/>
                <a:cs typeface="Courier New" panose="02070309020205020404" pitchFamily="49" charset="0"/>
              </a:rPr>
              <a:t>ST:Value</a:t>
            </a:r>
            <a:r>
              <a:rPr lang="en-US" sz="1600" dirty="0" smtClean="0">
                <a:latin typeface="Courier New" panose="02070309020205020404" pitchFamily="49" charset="0"/>
                <a:cs typeface="Courier New" panose="02070309020205020404" pitchFamily="49" charset="0"/>
              </a:rPr>
              <a:t>(Label=" ", Frequency="", Type="")</a:t>
            </a:r>
          </a:p>
          <a:p>
            <a:pPr marL="0" indent="0">
              <a:buFont typeface="Arial" pitchFamily="34" charset="0"/>
              <a:buNone/>
            </a:pPr>
            <a:r>
              <a:rPr lang="en-US" sz="1600" dirty="0" smtClean="0">
                <a:latin typeface="Courier New" panose="02070309020205020404" pitchFamily="49" charset="0"/>
                <a:cs typeface="Courier New" panose="02070309020205020404" pitchFamily="49" charset="0"/>
              </a:rPr>
              <a:t>[code]</a:t>
            </a:r>
          </a:p>
          <a:p>
            <a:pPr marL="0" indent="0">
              <a:buFont typeface="Arial" pitchFamily="34" charset="0"/>
              <a:buNone/>
            </a:pPr>
            <a:r>
              <a:rPr lang="en-US" sz="1600" dirty="0" smtClean="0">
                <a:latin typeface="Courier New" panose="02070309020205020404" pitchFamily="49" charset="0"/>
                <a:cs typeface="Courier New" panose="02070309020205020404" pitchFamily="49" charset="0"/>
              </a:rPr>
              <a:t>**&lt;&lt;&lt;</a:t>
            </a:r>
          </a:p>
          <a:p>
            <a:pPr marL="0" indent="0">
              <a:buFont typeface="Arial" pitchFamily="34" charset="0"/>
              <a:buNone/>
            </a:pPr>
            <a:endParaRPr lang="en-US" sz="1600" dirty="0" smtClean="0">
              <a:latin typeface="Courier New" panose="02070309020205020404" pitchFamily="49" charset="0"/>
              <a:cs typeface="Courier New" panose="02070309020205020404" pitchFamily="49" charset="0"/>
            </a:endParaRPr>
          </a:p>
          <a:p>
            <a:pPr marL="0" indent="0">
              <a:buFont typeface="Arial" pitchFamily="34" charset="0"/>
              <a:buNone/>
            </a:pPr>
            <a:r>
              <a:rPr lang="en-US" sz="1600" dirty="0" smtClean="0">
                <a:latin typeface="Courier New" panose="02070309020205020404" pitchFamily="49" charset="0"/>
                <a:cs typeface="Courier New" panose="02070309020205020404" pitchFamily="49" charset="0"/>
              </a:rPr>
              <a:t>**&gt;&gt;&gt;</a:t>
            </a:r>
            <a:r>
              <a:rPr lang="en-US" sz="1600" dirty="0" err="1" smtClean="0">
                <a:latin typeface="Courier New" panose="02070309020205020404" pitchFamily="49" charset="0"/>
                <a:cs typeface="Courier New" panose="02070309020205020404" pitchFamily="49" charset="0"/>
              </a:rPr>
              <a:t>ST:Table</a:t>
            </a:r>
            <a:r>
              <a:rPr lang="en-US" sz="1600" dirty="0" smtClean="0">
                <a:latin typeface="Courier New" panose="02070309020205020404" pitchFamily="49" charset="0"/>
                <a:cs typeface="Courier New" panose="02070309020205020404" pitchFamily="49" charset="0"/>
              </a:rPr>
              <a:t>(Label="", Frequency="", Type="", </a:t>
            </a:r>
            <a:r>
              <a:rPr lang="en-US" sz="1600" dirty="0" err="1" smtClean="0">
                <a:latin typeface="Courier New" panose="02070309020205020404" pitchFamily="49" charset="0"/>
                <a:cs typeface="Courier New" panose="02070309020205020404" pitchFamily="49" charset="0"/>
              </a:rPr>
              <a:t>AllowInvalid</a:t>
            </a:r>
            <a:r>
              <a:rPr lang="en-US" sz="1600" dirty="0" smtClean="0">
                <a:latin typeface="Courier New" panose="02070309020205020404" pitchFamily="49" charset="0"/>
                <a:cs typeface="Courier New" panose="02070309020205020404" pitchFamily="49" charset="0"/>
              </a:rPr>
              <a:t>=True, Decimals=0, Thousands=False)</a:t>
            </a:r>
          </a:p>
          <a:p>
            <a:pPr marL="0" indent="0">
              <a:buFont typeface="Arial" pitchFamily="34" charset="0"/>
              <a:buNone/>
            </a:pPr>
            <a:r>
              <a:rPr lang="en-US" sz="1600" dirty="0" smtClean="0">
                <a:latin typeface="Courier New" panose="02070309020205020404" pitchFamily="49" charset="0"/>
                <a:cs typeface="Courier New" panose="02070309020205020404" pitchFamily="49" charset="0"/>
              </a:rPr>
              <a:t>[code]</a:t>
            </a:r>
          </a:p>
          <a:p>
            <a:pPr marL="0" indent="0">
              <a:buFont typeface="Arial" pitchFamily="34" charset="0"/>
              <a:buNone/>
            </a:pPr>
            <a:r>
              <a:rPr lang="en-US" sz="1600" dirty="0" smtClean="0">
                <a:latin typeface="Courier New" panose="02070309020205020404" pitchFamily="49" charset="0"/>
                <a:cs typeface="Courier New" panose="02070309020205020404" pitchFamily="49" charset="0"/>
              </a:rPr>
              <a:t>**&lt;&lt;&lt;</a:t>
            </a:r>
          </a:p>
        </p:txBody>
      </p:sp>
    </p:spTree>
    <p:extLst>
      <p:ext uri="{BB962C8B-B14F-4D97-AF65-F5344CB8AC3E}">
        <p14:creationId xmlns:p14="http://schemas.microsoft.com/office/powerpoint/2010/main" val="5717056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StatTag: </a:t>
            </a:r>
            <a:r>
              <a:rPr lang="en-US" dirty="0" smtClean="0"/>
              <a:t>Features</a:t>
            </a:r>
            <a:endParaRPr lang="en-US" dirty="0"/>
          </a:p>
        </p:txBody>
      </p:sp>
      <p:sp>
        <p:nvSpPr>
          <p:cNvPr id="5" name="TextBox 4"/>
          <p:cNvSpPr txBox="1"/>
          <p:nvPr/>
        </p:nvSpPr>
        <p:spPr>
          <a:xfrm>
            <a:off x="6428666" y="5986577"/>
            <a:ext cx="914400" cy="914400"/>
          </a:xfrm>
          <a:prstGeom prst="rect">
            <a:avLst/>
          </a:prstGeom>
          <a:noFill/>
        </p:spPr>
        <p:txBody>
          <a:bodyPr wrap="none" lIns="0" tIns="0" rIns="0" bIns="0" rtlCol="0">
            <a:noAutofit/>
          </a:bodyPr>
          <a:lstStyle/>
          <a:p>
            <a:pPr>
              <a:lnSpc>
                <a:spcPct val="90000"/>
              </a:lnSpc>
              <a:spcBef>
                <a:spcPts val="600"/>
              </a:spcBef>
            </a:pPr>
            <a:endParaRPr lang="en-US" sz="1850" spc="-50" dirty="0">
              <a:solidFill>
                <a:srgbClr val="54585A"/>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618" y="385943"/>
            <a:ext cx="1651164" cy="74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a:extLst>
              <a:ext uri="{FF2B5EF4-FFF2-40B4-BE49-F238E27FC236}">
                <a16:creationId xmlns:a16="http://schemas.microsoft.com/office/drawing/2014/main" id="{5D797707-2C6E-4364-BA30-3F3AAECE487F}"/>
              </a:ext>
            </a:extLst>
          </p:cNvPr>
          <p:cNvSpPr>
            <a:spLocks noGrp="1"/>
          </p:cNvSpPr>
          <p:nvPr>
            <p:ph idx="1"/>
          </p:nvPr>
        </p:nvSpPr>
        <p:spPr>
          <a:xfrm>
            <a:off x="795863" y="1447800"/>
            <a:ext cx="7049689" cy="4093029"/>
          </a:xfrm>
        </p:spPr>
        <p:txBody>
          <a:bodyPr/>
          <a:lstStyle/>
          <a:p>
            <a:pPr marL="457200" indent="-457200">
              <a:buFont typeface="+mj-lt"/>
              <a:buAutoNum type="arabicPeriod"/>
            </a:pPr>
            <a:r>
              <a:rPr lang="en-US" dirty="0" smtClean="0"/>
              <a:t>Recognizes different key words to identify results.</a:t>
            </a:r>
          </a:p>
          <a:p>
            <a:pPr marL="457200" indent="-457200">
              <a:buFont typeface="+mj-lt"/>
              <a:buAutoNum type="arabicPeriod"/>
            </a:pPr>
            <a:r>
              <a:rPr lang="en-US" dirty="0" smtClean="0"/>
              <a:t>Wraps lines of code in commented text, ignored by the statistical program and used by StatTag to control insertion and update of results</a:t>
            </a:r>
          </a:p>
          <a:p>
            <a:pPr marL="457200" indent="-457200">
              <a:buFont typeface="+mj-lt"/>
              <a:buAutoNum type="arabicPeriod"/>
            </a:pPr>
            <a:r>
              <a:rPr lang="en-US" dirty="0"/>
              <a:t>E</a:t>
            </a:r>
            <a:r>
              <a:rPr lang="en-US" dirty="0" smtClean="0"/>
              <a:t>mbedded tags appear as dark gray when highlighted</a:t>
            </a:r>
          </a:p>
        </p:txBody>
      </p:sp>
      <p:pic>
        <p:nvPicPr>
          <p:cNvPr id="3" name="Picture 2"/>
          <p:cNvPicPr>
            <a:picLocks noChangeAspect="1"/>
          </p:cNvPicPr>
          <p:nvPr/>
        </p:nvPicPr>
        <p:blipFill>
          <a:blip r:embed="rId4"/>
          <a:stretch>
            <a:fillRect/>
          </a:stretch>
        </p:blipFill>
        <p:spPr>
          <a:xfrm>
            <a:off x="2130986" y="2743202"/>
            <a:ext cx="4023360" cy="3643002"/>
          </a:xfrm>
          <a:prstGeom prst="rect">
            <a:avLst/>
          </a:prstGeom>
          <a:ln>
            <a:solidFill>
              <a:schemeClr val="tx1"/>
            </a:solidFill>
          </a:ln>
        </p:spPr>
      </p:pic>
    </p:spTree>
    <p:extLst>
      <p:ext uri="{BB962C8B-B14F-4D97-AF65-F5344CB8AC3E}">
        <p14:creationId xmlns:p14="http://schemas.microsoft.com/office/powerpoint/2010/main" val="134352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StatTag: </a:t>
            </a:r>
            <a:r>
              <a:rPr lang="en-US" dirty="0" smtClean="0"/>
              <a:t>Features</a:t>
            </a:r>
            <a:endParaRPr lang="en-US" dirty="0"/>
          </a:p>
        </p:txBody>
      </p:sp>
      <p:sp>
        <p:nvSpPr>
          <p:cNvPr id="5" name="TextBox 4"/>
          <p:cNvSpPr txBox="1"/>
          <p:nvPr/>
        </p:nvSpPr>
        <p:spPr>
          <a:xfrm>
            <a:off x="6428666" y="5986577"/>
            <a:ext cx="914400" cy="914400"/>
          </a:xfrm>
          <a:prstGeom prst="rect">
            <a:avLst/>
          </a:prstGeom>
          <a:noFill/>
        </p:spPr>
        <p:txBody>
          <a:bodyPr wrap="none" lIns="0" tIns="0" rIns="0" bIns="0" rtlCol="0">
            <a:noAutofit/>
          </a:bodyPr>
          <a:lstStyle/>
          <a:p>
            <a:pPr>
              <a:lnSpc>
                <a:spcPct val="90000"/>
              </a:lnSpc>
              <a:spcBef>
                <a:spcPts val="600"/>
              </a:spcBef>
            </a:pPr>
            <a:endParaRPr lang="en-US" sz="1850" spc="-50" dirty="0">
              <a:solidFill>
                <a:srgbClr val="54585A"/>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618" y="385943"/>
            <a:ext cx="1651164" cy="74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a:extLst>
              <a:ext uri="{FF2B5EF4-FFF2-40B4-BE49-F238E27FC236}">
                <a16:creationId xmlns:a16="http://schemas.microsoft.com/office/drawing/2014/main" id="{5D797707-2C6E-4364-BA30-3F3AAECE487F}"/>
              </a:ext>
            </a:extLst>
          </p:cNvPr>
          <p:cNvSpPr>
            <a:spLocks noGrp="1"/>
          </p:cNvSpPr>
          <p:nvPr>
            <p:ph idx="1"/>
          </p:nvPr>
        </p:nvSpPr>
        <p:spPr>
          <a:xfrm>
            <a:off x="795863" y="1447800"/>
            <a:ext cx="7049689" cy="4093029"/>
          </a:xfrm>
        </p:spPr>
        <p:txBody>
          <a:bodyPr/>
          <a:lstStyle/>
          <a:p>
            <a:pPr marL="457200" indent="-457200">
              <a:buFont typeface="+mj-lt"/>
              <a:buAutoNum type="arabicPeriod"/>
            </a:pPr>
            <a:r>
              <a:rPr lang="en-US" dirty="0" smtClean="0"/>
              <a:t>Recognizes different key words to identify results.</a:t>
            </a:r>
          </a:p>
          <a:p>
            <a:pPr marL="457200" indent="-457200">
              <a:buFont typeface="+mj-lt"/>
              <a:buAutoNum type="arabicPeriod"/>
            </a:pPr>
            <a:r>
              <a:rPr lang="en-US" dirty="0" smtClean="0"/>
              <a:t>Wraps lines of code in commented text, ignored by the statistical program and used by StatTag to control insertion and update of results</a:t>
            </a:r>
          </a:p>
          <a:p>
            <a:pPr marL="457200" indent="-457200">
              <a:buFont typeface="+mj-lt"/>
              <a:buAutoNum type="arabicPeriod"/>
            </a:pPr>
            <a:r>
              <a:rPr lang="en-US" dirty="0"/>
              <a:t>Embedded tags appear as dark gray when highlighted</a:t>
            </a:r>
          </a:p>
          <a:p>
            <a:pPr marL="457200" indent="-457200">
              <a:buFont typeface="+mj-lt"/>
              <a:buAutoNum type="arabicPeriod"/>
            </a:pPr>
            <a:r>
              <a:rPr lang="en-US" dirty="0" smtClean="0"/>
              <a:t>Double clicking on any tag opens the statistical code in the tag manager to view the provenance</a:t>
            </a:r>
          </a:p>
        </p:txBody>
      </p:sp>
      <p:pic>
        <p:nvPicPr>
          <p:cNvPr id="4" name="Picture 3"/>
          <p:cNvPicPr>
            <a:picLocks noChangeAspect="1"/>
          </p:cNvPicPr>
          <p:nvPr/>
        </p:nvPicPr>
        <p:blipFill>
          <a:blip r:embed="rId4"/>
          <a:stretch>
            <a:fillRect/>
          </a:stretch>
        </p:blipFill>
        <p:spPr>
          <a:xfrm>
            <a:off x="2057400" y="3352800"/>
            <a:ext cx="5120640" cy="3147249"/>
          </a:xfrm>
          <a:prstGeom prst="rect">
            <a:avLst/>
          </a:prstGeom>
          <a:ln>
            <a:solidFill>
              <a:schemeClr val="tx1"/>
            </a:solidFill>
          </a:ln>
        </p:spPr>
      </p:pic>
    </p:spTree>
    <p:extLst>
      <p:ext uri="{BB962C8B-B14F-4D97-AF65-F5344CB8AC3E}">
        <p14:creationId xmlns:p14="http://schemas.microsoft.com/office/powerpoint/2010/main" val="789282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971800"/>
            <a:ext cx="6722378" cy="1520204"/>
          </a:xfrm>
        </p:spPr>
        <p:txBody>
          <a:bodyPr/>
          <a:lstStyle/>
          <a:p>
            <a:r>
              <a:rPr lang="en-US" dirty="0" smtClean="0">
                <a:solidFill>
                  <a:srgbClr val="61468B"/>
                </a:solidFill>
              </a:rPr>
              <a:t>StatTag:</a:t>
            </a:r>
            <a:br>
              <a:rPr lang="en-US" dirty="0" smtClean="0">
                <a:solidFill>
                  <a:srgbClr val="61468B"/>
                </a:solidFill>
              </a:rPr>
            </a:br>
            <a:r>
              <a:rPr lang="en-US" dirty="0" smtClean="0"/>
              <a:t>A Reproducible Research Tool for Generating Dynamic Documents Using Microsoft Word and Stata</a:t>
            </a:r>
            <a:endParaRPr lang="en-US" dirty="0">
              <a:solidFill>
                <a:srgbClr val="61468B"/>
              </a:solidFill>
            </a:endParaRPr>
          </a:p>
        </p:txBody>
      </p:sp>
      <p:sp>
        <p:nvSpPr>
          <p:cNvPr id="5" name="TextBox 4"/>
          <p:cNvSpPr txBox="1"/>
          <p:nvPr/>
        </p:nvSpPr>
        <p:spPr>
          <a:xfrm>
            <a:off x="1981200" y="5190226"/>
            <a:ext cx="5410200" cy="738664"/>
          </a:xfrm>
          <a:prstGeom prst="rect">
            <a:avLst/>
          </a:prstGeom>
          <a:noFill/>
        </p:spPr>
        <p:txBody>
          <a:bodyPr wrap="square" lIns="0" tIns="0" rIns="0" bIns="0" rtlCol="0">
            <a:noAutofit/>
          </a:bodyPr>
          <a:lstStyle/>
          <a:p>
            <a:pPr>
              <a:lnSpc>
                <a:spcPct val="90000"/>
              </a:lnSpc>
              <a:spcBef>
                <a:spcPts val="600"/>
              </a:spcBef>
            </a:pPr>
            <a:r>
              <a:rPr lang="en-US" sz="1600" dirty="0" smtClean="0">
                <a:solidFill>
                  <a:schemeClr val="bg1"/>
                </a:solidFill>
              </a:rPr>
              <a:t>Presented to: Insert relevant presenter information Calibri 16pt</a:t>
            </a:r>
          </a:p>
          <a:p>
            <a:pPr>
              <a:lnSpc>
                <a:spcPct val="90000"/>
              </a:lnSpc>
              <a:spcBef>
                <a:spcPts val="600"/>
              </a:spcBef>
            </a:pPr>
            <a:r>
              <a:rPr lang="en-US" sz="1600" dirty="0" smtClean="0">
                <a:solidFill>
                  <a:schemeClr val="bg1"/>
                </a:solidFill>
              </a:rPr>
              <a:t>Presented on: Month day, Year</a:t>
            </a:r>
          </a:p>
          <a:p>
            <a:pPr>
              <a:lnSpc>
                <a:spcPct val="90000"/>
              </a:lnSpc>
              <a:spcBef>
                <a:spcPts val="600"/>
              </a:spcBef>
            </a:pPr>
            <a:r>
              <a:rPr lang="en-US" sz="1600" dirty="0" smtClean="0">
                <a:solidFill>
                  <a:schemeClr val="bg1"/>
                </a:solidFill>
              </a:rPr>
              <a:t>Presented by: Insert relevant presenter information here</a:t>
            </a:r>
            <a:endParaRPr lang="en-US" sz="1600" dirty="0">
              <a:solidFill>
                <a:schemeClr val="bg1"/>
              </a:solidFill>
            </a:endParaRPr>
          </a:p>
        </p:txBody>
      </p:sp>
      <p:sp>
        <p:nvSpPr>
          <p:cNvPr id="6" name="TextBox 5"/>
          <p:cNvSpPr txBox="1"/>
          <p:nvPr/>
        </p:nvSpPr>
        <p:spPr>
          <a:xfrm>
            <a:off x="1981200" y="4828114"/>
            <a:ext cx="6781800" cy="1572685"/>
          </a:xfrm>
          <a:prstGeom prst="rect">
            <a:avLst/>
          </a:prstGeom>
          <a:noFill/>
        </p:spPr>
        <p:txBody>
          <a:bodyPr wrap="square" lIns="0" tIns="0" rIns="0" bIns="0" rtlCol="0">
            <a:noAutofit/>
          </a:bodyPr>
          <a:lstStyle/>
          <a:p>
            <a:pPr>
              <a:lnSpc>
                <a:spcPct val="90000"/>
              </a:lnSpc>
              <a:spcBef>
                <a:spcPts val="600"/>
              </a:spcBef>
            </a:pPr>
            <a:r>
              <a:rPr lang="en-US" dirty="0" smtClean="0">
                <a:solidFill>
                  <a:srgbClr val="61468B"/>
                </a:solidFill>
              </a:rPr>
              <a:t>Stata Conference</a:t>
            </a:r>
          </a:p>
          <a:p>
            <a:pPr>
              <a:lnSpc>
                <a:spcPct val="90000"/>
              </a:lnSpc>
              <a:spcBef>
                <a:spcPts val="600"/>
              </a:spcBef>
            </a:pPr>
            <a:r>
              <a:rPr lang="en-US" dirty="0" smtClean="0">
                <a:solidFill>
                  <a:srgbClr val="61468B"/>
                </a:solidFill>
              </a:rPr>
              <a:t>July 29, 2016 </a:t>
            </a:r>
            <a:endParaRPr lang="en-US" dirty="0" smtClean="0">
              <a:solidFill>
                <a:srgbClr val="FF0000"/>
              </a:solidFill>
            </a:endParaRPr>
          </a:p>
          <a:p>
            <a:pPr>
              <a:lnSpc>
                <a:spcPct val="90000"/>
              </a:lnSpc>
              <a:spcBef>
                <a:spcPts val="600"/>
              </a:spcBef>
            </a:pPr>
            <a:r>
              <a:rPr lang="en-US" dirty="0" smtClean="0">
                <a:solidFill>
                  <a:srgbClr val="61468B"/>
                </a:solidFill>
              </a:rPr>
              <a:t>Leah J. Welty, PhD</a:t>
            </a:r>
          </a:p>
          <a:p>
            <a:pPr>
              <a:lnSpc>
                <a:spcPct val="90000"/>
              </a:lnSpc>
              <a:spcBef>
                <a:spcPts val="600"/>
              </a:spcBef>
            </a:pPr>
            <a:r>
              <a:rPr lang="en-US" dirty="0" smtClean="0">
                <a:solidFill>
                  <a:srgbClr val="61468B"/>
                </a:solidFill>
              </a:rPr>
              <a:t>Luke V. Rasmussen, MS</a:t>
            </a:r>
          </a:p>
          <a:p>
            <a:pPr>
              <a:lnSpc>
                <a:spcPct val="90000"/>
              </a:lnSpc>
              <a:spcBef>
                <a:spcPts val="600"/>
              </a:spcBef>
            </a:pPr>
            <a:r>
              <a:rPr lang="en-US" dirty="0" smtClean="0">
                <a:solidFill>
                  <a:srgbClr val="61468B"/>
                </a:solidFill>
              </a:rPr>
              <a:t>Abigail S. Baldridge, MS</a:t>
            </a:r>
            <a:endParaRPr lang="en-US" dirty="0">
              <a:solidFill>
                <a:srgbClr val="61468B"/>
              </a:solidFill>
            </a:endParaRPr>
          </a:p>
        </p:txBody>
      </p:sp>
    </p:spTree>
    <p:extLst>
      <p:ext uri="{BB962C8B-B14F-4D97-AF65-F5344CB8AC3E}">
        <p14:creationId xmlns:p14="http://schemas.microsoft.com/office/powerpoint/2010/main" val="2068538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a:t>
            </a:r>
            <a:r>
              <a:rPr lang="en-US" dirty="0" smtClean="0"/>
              <a:t>Sharing &amp; Data Security</a:t>
            </a:r>
            <a:endParaRPr lang="en-US" dirty="0"/>
          </a:p>
        </p:txBody>
      </p:sp>
      <p:sp>
        <p:nvSpPr>
          <p:cNvPr id="4" name="Text Placeholder 3"/>
          <p:cNvSpPr>
            <a:spLocks noGrp="1"/>
          </p:cNvSpPr>
          <p:nvPr>
            <p:ph type="body" sz="quarter" idx="13"/>
          </p:nvPr>
        </p:nvSpPr>
        <p:spPr/>
        <p:txBody>
          <a:bodyPr/>
          <a:lstStyle/>
          <a:p>
            <a:r>
              <a:rPr lang="en-US" dirty="0"/>
              <a:t>How does StatTag work when sharing a Word document with collaborators?</a:t>
            </a:r>
          </a:p>
        </p:txBody>
      </p:sp>
      <p:graphicFrame>
        <p:nvGraphicFramePr>
          <p:cNvPr id="6" name="Content Placeholder 5"/>
          <p:cNvGraphicFramePr>
            <a:graphicFrameLocks noGrp="1"/>
          </p:cNvGraphicFramePr>
          <p:nvPr>
            <p:ph idx="1"/>
            <p:extLst/>
          </p:nvPr>
        </p:nvGraphicFramePr>
        <p:xfrm>
          <a:off x="762000" y="1557695"/>
          <a:ext cx="7696200" cy="3242905"/>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tblGrid>
              <a:tr h="578841">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If I have…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000" dirty="0"/>
                        <a:t>I can…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tc>
                <a:tc hMerge="1">
                  <a:txBody>
                    <a:bodyPr/>
                    <a:lstStyle/>
                    <a:p>
                      <a:pPr algn="ctr"/>
                      <a:endParaRPr lang="en-US" dirty="0"/>
                    </a:p>
                  </a:txBody>
                  <a:tcPr anchor="ctr"/>
                </a:tc>
                <a:extLst>
                  <a:ext uri="{0D108BD9-81ED-4DB2-BD59-A6C34878D82A}">
                    <a16:rowId xmlns:a16="http://schemas.microsoft.com/office/drawing/2014/main" val="10000"/>
                  </a:ext>
                </a:extLst>
              </a:tr>
              <a:tr h="578841">
                <a:tc vMerge="1">
                  <a:txBody>
                    <a:bodyPr/>
                    <a:lstStyle/>
                    <a:p>
                      <a:endParaRPr lang="en-US" dirty="0"/>
                    </a:p>
                  </a:txBody>
                  <a:tcPr anchor="ctr"/>
                </a:tc>
                <a:tc>
                  <a:txBody>
                    <a:bodyPr/>
                    <a:lstStyle/>
                    <a:p>
                      <a:pPr algn="ctr"/>
                      <a:r>
                        <a:rPr lang="en-US" dirty="0"/>
                        <a:t>Review/edit manuscript</a:t>
                      </a:r>
                      <a:r>
                        <a:rPr lang="en-US" baseline="0" dirty="0"/>
                        <a:t> text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View code</a:t>
                      </a:r>
                      <a:r>
                        <a:rPr lang="en-US" baseline="0" dirty="0"/>
                        <a:t> associated with a tag</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Insert</a:t>
                      </a:r>
                      <a:r>
                        <a:rPr lang="en-US" baseline="0" dirty="0"/>
                        <a:t> or </a:t>
                      </a:r>
                      <a:r>
                        <a:rPr lang="en-US" dirty="0"/>
                        <a:t>update a tag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9504">
                <a:tc>
                  <a:txBody>
                    <a:bodyPr/>
                    <a:lstStyle/>
                    <a:p>
                      <a:r>
                        <a:rPr lang="en-US" dirty="0"/>
                        <a:t>Microsoft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00B050"/>
                          </a:solidFill>
                          <a:sym typeface="Wingdings"/>
                        </a:rPr>
                        <a:t></a:t>
                      </a:r>
                      <a:endParaRPr lang="en-US" sz="2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rgbClr val="FF0000"/>
                          </a:solidFill>
                          <a:sym typeface="Wingdings"/>
                        </a:rPr>
                        <a:t></a:t>
                      </a:r>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n-lt"/>
                          <a:ea typeface="+mn-ea"/>
                          <a:cs typeface="+mn-cs"/>
                          <a:sym typeface="Wingdings"/>
                        </a:rPr>
                        <a:t></a:t>
                      </a:r>
                      <a:endParaRPr kumimoji="0" lang="en-US" sz="2400" b="0" i="0" u="none" strike="noStrike" kern="1200" cap="none" spc="0" normalizeH="0" baseline="0" noProof="0" dirty="0">
                        <a:ln>
                          <a:noFill/>
                        </a:ln>
                        <a:solidFill>
                          <a:srgbClr val="FF0000"/>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9504">
                <a:tc>
                  <a:txBody>
                    <a:bodyPr/>
                    <a:lstStyle/>
                    <a:p>
                      <a:pPr marL="230188" indent="-230188">
                        <a:buFont typeface="Calibri" panose="020F0502020204030204" pitchFamily="34" charset="0"/>
                        <a:buChar char="+"/>
                      </a:pPr>
                      <a:r>
                        <a:rPr lang="en-US" dirty="0"/>
                        <a:t>StatTag</a:t>
                      </a:r>
                      <a:r>
                        <a:rPr lang="en-US" baseline="0" dirty="0"/>
                        <a:t> and Stata/SAS/R code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sym typeface="Wingdings"/>
                        </a:rPr>
                        <a:t></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sym typeface="Wingdings"/>
                        </a:rPr>
                        <a:t></a:t>
                      </a:r>
                      <a:endParaRPr lang="en-US" sz="2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n-lt"/>
                          <a:ea typeface="+mn-ea"/>
                          <a:cs typeface="+mn-cs"/>
                          <a:sym typeface="Wingdings"/>
                        </a:rPr>
                        <a:t></a:t>
                      </a:r>
                      <a:endParaRPr kumimoji="0" lang="en-US" sz="2400" b="0" i="0" u="none" strike="noStrike" kern="1200" cap="none" spc="0" normalizeH="0" baseline="0" noProof="0" dirty="0">
                        <a:ln>
                          <a:noFill/>
                        </a:ln>
                        <a:solidFill>
                          <a:srgbClr val="FF0000"/>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69504">
                <a:tc>
                  <a:txBody>
                    <a:bodyPr/>
                    <a:lstStyle/>
                    <a:p>
                      <a:pPr marL="461963" indent="-231775">
                        <a:buFont typeface="Calibri" panose="020F0502020204030204" pitchFamily="34" charset="0"/>
                        <a:buChar char="+"/>
                      </a:pPr>
                      <a:r>
                        <a:rPr lang="en-US" dirty="0"/>
                        <a:t>Stata/SAS/R code and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sym typeface="Wingding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sym typeface="Wingdings"/>
                        </a:rPr>
                        <a:t></a:t>
                      </a:r>
                      <a:endParaRPr lang="en-US" sz="2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sym typeface="Wingdings"/>
                        </a:rPr>
                        <a:t></a:t>
                      </a:r>
                      <a:endParaRPr lang="en-US" sz="2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618" y="385943"/>
            <a:ext cx="1651164" cy="74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801197" y="5105400"/>
            <a:ext cx="7049689" cy="609600"/>
          </a:xfrm>
          <a:prstGeom prst="rect">
            <a:avLst/>
          </a:prstGeom>
        </p:spPr>
        <p:txBody>
          <a:bodyPr vert="horz" lIns="0" tIns="0" rIns="91440" bIns="45720" rtlCol="0">
            <a:noAutofit/>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Concerns over PHI, </a:t>
            </a:r>
            <a:r>
              <a:rPr lang="en-US" dirty="0" smtClean="0"/>
              <a:t>PII?</a:t>
            </a:r>
          </a:p>
          <a:p>
            <a:r>
              <a:rPr lang="en-US" dirty="0" smtClean="0"/>
              <a:t>StatTag </a:t>
            </a:r>
            <a:r>
              <a:rPr lang="en-US" i="1" dirty="0" smtClean="0"/>
              <a:t>doesn’t</a:t>
            </a:r>
            <a:r>
              <a:rPr lang="en-US" dirty="0" smtClean="0"/>
              <a:t> store a copy of the data. </a:t>
            </a:r>
          </a:p>
          <a:p>
            <a:r>
              <a:rPr lang="en-US" dirty="0" smtClean="0"/>
              <a:t>StatTag will eventually store a </a:t>
            </a:r>
            <a:r>
              <a:rPr lang="en-US" i="1" dirty="0" smtClean="0">
                <a:solidFill>
                  <a:srgbClr val="FF0000"/>
                </a:solidFill>
              </a:rPr>
              <a:t>read-only</a:t>
            </a:r>
            <a:r>
              <a:rPr lang="en-US" dirty="0" smtClean="0"/>
              <a:t> copy of code files</a:t>
            </a:r>
            <a:endParaRPr lang="en-US" dirty="0"/>
          </a:p>
        </p:txBody>
      </p:sp>
    </p:spTree>
    <p:extLst>
      <p:ext uri="{BB962C8B-B14F-4D97-AF65-F5344CB8AC3E}">
        <p14:creationId xmlns:p14="http://schemas.microsoft.com/office/powerpoint/2010/main" val="42380097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get StatTag</a:t>
            </a:r>
            <a:endParaRPr lang="en-US" dirty="0"/>
          </a:p>
        </p:txBody>
      </p:sp>
      <p:sp>
        <p:nvSpPr>
          <p:cNvPr id="3" name="Content Placeholder 2"/>
          <p:cNvSpPr>
            <a:spLocks noGrp="1"/>
          </p:cNvSpPr>
          <p:nvPr>
            <p:ph idx="1"/>
          </p:nvPr>
        </p:nvSpPr>
        <p:spPr/>
        <p:txBody>
          <a:bodyPr/>
          <a:lstStyle/>
          <a:p>
            <a:r>
              <a:rPr lang="en-US" dirty="0" smtClean="0"/>
              <a:t>Download distributed versions from our website: </a:t>
            </a:r>
            <a:r>
              <a:rPr lang="en-US" dirty="0" smtClean="0">
                <a:hlinkClick r:id="rId2"/>
              </a:rPr>
              <a:t>stattag.org</a:t>
            </a:r>
            <a:endParaRPr lang="en-US" dirty="0" smtClean="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6152" y="2056542"/>
            <a:ext cx="6175248" cy="4066931"/>
          </a:xfrm>
          <a:prstGeom prst="rect">
            <a:avLst/>
          </a:prstGeom>
          <a:ln>
            <a:solidFill>
              <a:srgbClr val="000000"/>
            </a:solidFill>
          </a:ln>
        </p:spPr>
      </p:pic>
    </p:spTree>
    <p:extLst>
      <p:ext uri="{BB962C8B-B14F-4D97-AF65-F5344CB8AC3E}">
        <p14:creationId xmlns:p14="http://schemas.microsoft.com/office/powerpoint/2010/main" val="13538840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get StatTag</a:t>
            </a:r>
            <a:endParaRPr lang="en-US" dirty="0"/>
          </a:p>
        </p:txBody>
      </p:sp>
      <p:sp>
        <p:nvSpPr>
          <p:cNvPr id="3" name="Content Placeholder 2"/>
          <p:cNvSpPr>
            <a:spLocks noGrp="1"/>
          </p:cNvSpPr>
          <p:nvPr>
            <p:ph idx="1"/>
          </p:nvPr>
        </p:nvSpPr>
        <p:spPr>
          <a:xfrm>
            <a:off x="801197" y="1621971"/>
            <a:ext cx="7428403" cy="4093029"/>
          </a:xfrm>
        </p:spPr>
        <p:txBody>
          <a:bodyPr/>
          <a:lstStyle/>
          <a:p>
            <a:r>
              <a:rPr lang="en-US" dirty="0" smtClean="0"/>
              <a:t>Download distributed versions from our website: </a:t>
            </a:r>
            <a:r>
              <a:rPr lang="en-US" dirty="0" smtClean="0">
                <a:hlinkClick r:id="rId2"/>
              </a:rPr>
              <a:t>stattag.org</a:t>
            </a:r>
            <a:endParaRPr lang="en-US" dirty="0" smtClean="0"/>
          </a:p>
          <a:p>
            <a:r>
              <a:rPr lang="en-US" dirty="0" smtClean="0"/>
              <a:t>Download the source files and contribute to development: </a:t>
            </a:r>
            <a:r>
              <a:rPr lang="en-US" u="sng" dirty="0">
                <a:solidFill>
                  <a:schemeClr val="accent2"/>
                </a:solidFill>
              </a:rPr>
              <a:t>github.com/StatTag</a:t>
            </a:r>
          </a:p>
          <a:p>
            <a:endParaRPr lang="en-US" dirty="0"/>
          </a:p>
          <a:p>
            <a:endParaRPr lang="en-US" dirty="0" smtClean="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671" y="2438400"/>
            <a:ext cx="6705325" cy="3812017"/>
          </a:xfrm>
          <a:prstGeom prst="rect">
            <a:avLst/>
          </a:prstGeom>
          <a:ln>
            <a:solidFill>
              <a:srgbClr val="000000"/>
            </a:solidFill>
          </a:ln>
        </p:spPr>
      </p:pic>
    </p:spTree>
    <p:extLst>
      <p:ext uri="{BB962C8B-B14F-4D97-AF65-F5344CB8AC3E}">
        <p14:creationId xmlns:p14="http://schemas.microsoft.com/office/powerpoint/2010/main" val="36553381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Content Placeholder 2"/>
          <p:cNvSpPr txBox="1">
            <a:spLocks/>
          </p:cNvSpPr>
          <p:nvPr/>
        </p:nvSpPr>
        <p:spPr>
          <a:xfrm>
            <a:off x="1063288" y="3886200"/>
            <a:ext cx="7162800" cy="1066800"/>
          </a:xfrm>
          <a:prstGeom prst="rect">
            <a:avLst/>
          </a:prstGeom>
        </p:spPr>
        <p:txBody>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Visit </a:t>
            </a:r>
            <a:r>
              <a:rPr lang="en-US" sz="2000" dirty="0" smtClean="0">
                <a:hlinkClick r:id="rId2"/>
              </a:rPr>
              <a:t>stattag.org</a:t>
            </a:r>
            <a:r>
              <a:rPr lang="en-US" sz="2000" dirty="0" smtClean="0"/>
              <a:t> for more information</a:t>
            </a:r>
          </a:p>
          <a:p>
            <a:pPr marL="174625" lvl="1" indent="-174625">
              <a:buClr>
                <a:schemeClr val="accent1"/>
              </a:buClr>
              <a:buFont typeface="Arial" pitchFamily="34" charset="0"/>
              <a:buChar char="•"/>
            </a:pPr>
            <a:r>
              <a:rPr lang="en-US" sz="2000" dirty="0" smtClean="0"/>
              <a:t>Get involved! Contact us at </a:t>
            </a:r>
            <a:r>
              <a:rPr lang="en-US" sz="2000" dirty="0">
                <a:hlinkClick r:id="rId3"/>
              </a:rPr>
              <a:t>stattag@northwestern.edu</a:t>
            </a:r>
            <a:endParaRPr lang="en-US" sz="2000" dirty="0"/>
          </a:p>
          <a:p>
            <a:pPr lvl="1"/>
            <a:r>
              <a:rPr lang="en-US" sz="2000" dirty="0" smtClean="0"/>
              <a:t>Questions</a:t>
            </a:r>
          </a:p>
          <a:p>
            <a:pPr lvl="1"/>
            <a:r>
              <a:rPr lang="en-US" sz="2000" dirty="0" smtClean="0"/>
              <a:t>Comments and suggestions</a:t>
            </a:r>
          </a:p>
          <a:p>
            <a:pPr lvl="1"/>
            <a:r>
              <a:rPr lang="en-US" sz="2000" dirty="0" smtClean="0"/>
              <a:t>Volunteer to test new releases</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1618" y="385943"/>
            <a:ext cx="1651164" cy="74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8171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618" y="385943"/>
            <a:ext cx="1651164" cy="74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4653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to know StatTag</a:t>
            </a:r>
            <a:endParaRPr lang="en-US" dirty="0"/>
          </a:p>
        </p:txBody>
      </p:sp>
      <p:sp>
        <p:nvSpPr>
          <p:cNvPr id="4" name="Text Placeholder 3"/>
          <p:cNvSpPr>
            <a:spLocks noGrp="1"/>
          </p:cNvSpPr>
          <p:nvPr>
            <p:ph type="body" sz="quarter" idx="13"/>
          </p:nvPr>
        </p:nvSpPr>
        <p:spPr/>
        <p:txBody>
          <a:bodyPr/>
          <a:lstStyle/>
          <a:p>
            <a:r>
              <a:rPr lang="en-US" dirty="0" smtClean="0"/>
              <a:t>Is it only for Word and Stata on Windows?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84875229"/>
              </p:ext>
            </p:extLst>
          </p:nvPr>
        </p:nvGraphicFramePr>
        <p:xfrm>
          <a:off x="990600" y="1920950"/>
          <a:ext cx="4389120" cy="173665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tblGrid>
              <a:tr h="456490">
                <a:tc>
                  <a:txBody>
                    <a:bodyPr/>
                    <a:lstStyle/>
                    <a:p>
                      <a:pPr algn="ctr"/>
                      <a:endParaRPr lang="en-US"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Stata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dirty="0" smtClean="0"/>
                        <a:t>SAS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dirty="0" smtClean="0"/>
                        <a:t>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extLst>
                  <a:ext uri="{0D108BD9-81ED-4DB2-BD59-A6C34878D82A}">
                    <a16:rowId xmlns:a16="http://schemas.microsoft.com/office/drawing/2014/main" val="10000"/>
                  </a:ext>
                </a:extLst>
              </a:tr>
              <a:tr h="456490">
                <a:tc>
                  <a:txBody>
                    <a:bodyPr/>
                    <a:lstStyle/>
                    <a:p>
                      <a:pPr algn="ctr"/>
                      <a:r>
                        <a:rPr lang="en-US" b="1" dirty="0" smtClean="0">
                          <a:solidFill>
                            <a:schemeClr val="bg1"/>
                          </a:solidFill>
                        </a:rPr>
                        <a:t>Windows</a:t>
                      </a:r>
                      <a:endParaRPr lang="en-US"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b="1" dirty="0" smtClean="0">
                          <a:solidFill>
                            <a:schemeClr val="accent3"/>
                          </a:solidFill>
                        </a:rPr>
                        <a:t>Now</a:t>
                      </a:r>
                      <a:endParaRPr lang="en-US" b="1" dirty="0">
                        <a:solidFill>
                          <a:schemeClr val="accent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October 2016</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April 2017</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6490">
                <a:tc>
                  <a:txBody>
                    <a:bodyPr/>
                    <a:lstStyle/>
                    <a:p>
                      <a:pPr algn="ctr"/>
                      <a:r>
                        <a:rPr lang="en-US" b="1" dirty="0" smtClean="0">
                          <a:solidFill>
                            <a:schemeClr val="bg1"/>
                          </a:solidFill>
                        </a:rPr>
                        <a:t>Mac</a:t>
                      </a:r>
                      <a:endParaRPr lang="en-US"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dirty="0" smtClean="0"/>
                        <a:t>Late 2016</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chemeClr val="accent6">
                              <a:lumMod val="75000"/>
                            </a:schemeClr>
                          </a:solidFill>
                        </a:rPr>
                        <a:t>X</a:t>
                      </a:r>
                      <a:endParaRPr lang="en-US" b="1" dirty="0">
                        <a:solidFill>
                          <a:schemeClr val="accent6">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June 2017</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618" y="385943"/>
            <a:ext cx="1651164" cy="74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990599" y="1387550"/>
            <a:ext cx="3355599" cy="535531"/>
          </a:xfrm>
          <a:prstGeom prst="rect">
            <a:avLst/>
          </a:prstGeom>
        </p:spPr>
        <p:txBody>
          <a:bodyPr wrap="none">
            <a:spAutoFit/>
          </a:bodyPr>
          <a:lstStyle/>
          <a:p>
            <a:pPr>
              <a:lnSpc>
                <a:spcPct val="90000"/>
              </a:lnSpc>
              <a:spcBef>
                <a:spcPts val="600"/>
              </a:spcBef>
            </a:pPr>
            <a:r>
              <a:rPr lang="en-US" sz="3200" dirty="0" smtClean="0">
                <a:solidFill>
                  <a:srgbClr val="61468B"/>
                </a:solidFill>
              </a:rPr>
              <a:t>Circa July </a:t>
            </a:r>
            <a:r>
              <a:rPr lang="en-US" sz="3200" dirty="0">
                <a:solidFill>
                  <a:srgbClr val="61468B"/>
                </a:solidFill>
              </a:rPr>
              <a:t>29, 2016 </a:t>
            </a:r>
            <a:endParaRPr lang="en-US" sz="3200" dirty="0">
              <a:solidFill>
                <a:srgbClr val="FF0000"/>
              </a:solidFill>
            </a:endParaRPr>
          </a:p>
        </p:txBody>
      </p:sp>
    </p:spTree>
    <p:extLst>
      <p:ext uri="{BB962C8B-B14F-4D97-AF65-F5344CB8AC3E}">
        <p14:creationId xmlns:p14="http://schemas.microsoft.com/office/powerpoint/2010/main" val="13299673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to know StatTag</a:t>
            </a:r>
            <a:endParaRPr lang="en-US" dirty="0"/>
          </a:p>
        </p:txBody>
      </p:sp>
      <p:sp>
        <p:nvSpPr>
          <p:cNvPr id="4" name="Text Placeholder 3"/>
          <p:cNvSpPr>
            <a:spLocks noGrp="1"/>
          </p:cNvSpPr>
          <p:nvPr>
            <p:ph type="body" sz="quarter" idx="13"/>
          </p:nvPr>
        </p:nvSpPr>
        <p:spPr/>
        <p:txBody>
          <a:bodyPr/>
          <a:lstStyle/>
          <a:p>
            <a:r>
              <a:rPr lang="en-US" dirty="0" smtClean="0"/>
              <a:t>Is it only for Word and Stata on Windows?</a:t>
            </a:r>
            <a:endParaRPr lang="en-US" dirty="0"/>
          </a:p>
        </p:txBody>
      </p:sp>
      <p:graphicFrame>
        <p:nvGraphicFramePr>
          <p:cNvPr id="5" name="Table 4"/>
          <p:cNvGraphicFramePr>
            <a:graphicFrameLocks noGrp="1"/>
          </p:cNvGraphicFramePr>
          <p:nvPr>
            <p:extLst/>
          </p:nvPr>
        </p:nvGraphicFramePr>
        <p:xfrm>
          <a:off x="990600" y="1920950"/>
          <a:ext cx="4389120" cy="173665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tblGrid>
              <a:tr h="456490">
                <a:tc>
                  <a:txBody>
                    <a:bodyPr/>
                    <a:lstStyle/>
                    <a:p>
                      <a:pPr algn="ctr"/>
                      <a:endParaRPr lang="en-US"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Stata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dirty="0" smtClean="0"/>
                        <a:t>SAS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dirty="0" smtClean="0"/>
                        <a:t>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extLst>
                  <a:ext uri="{0D108BD9-81ED-4DB2-BD59-A6C34878D82A}">
                    <a16:rowId xmlns:a16="http://schemas.microsoft.com/office/drawing/2014/main" val="10000"/>
                  </a:ext>
                </a:extLst>
              </a:tr>
              <a:tr h="456490">
                <a:tc>
                  <a:txBody>
                    <a:bodyPr/>
                    <a:lstStyle/>
                    <a:p>
                      <a:pPr algn="ctr"/>
                      <a:r>
                        <a:rPr lang="en-US" b="1" dirty="0" smtClean="0">
                          <a:solidFill>
                            <a:schemeClr val="bg1"/>
                          </a:solidFill>
                        </a:rPr>
                        <a:t>Windows</a:t>
                      </a:r>
                      <a:endParaRPr lang="en-US"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b="1" dirty="0" smtClean="0">
                          <a:solidFill>
                            <a:schemeClr val="accent3"/>
                          </a:solidFill>
                        </a:rPr>
                        <a:t>Now</a:t>
                      </a:r>
                      <a:endParaRPr lang="en-US" b="1" dirty="0">
                        <a:solidFill>
                          <a:schemeClr val="accent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October 2016</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April 2017</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6490">
                <a:tc>
                  <a:txBody>
                    <a:bodyPr/>
                    <a:lstStyle/>
                    <a:p>
                      <a:pPr algn="ctr"/>
                      <a:r>
                        <a:rPr lang="en-US" b="1" dirty="0" smtClean="0">
                          <a:solidFill>
                            <a:schemeClr val="bg1"/>
                          </a:solidFill>
                        </a:rPr>
                        <a:t>Mac</a:t>
                      </a:r>
                      <a:endParaRPr lang="en-US"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dirty="0" smtClean="0"/>
                        <a:t>Late 2016</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chemeClr val="accent6">
                              <a:lumMod val="75000"/>
                            </a:schemeClr>
                          </a:solidFill>
                        </a:rPr>
                        <a:t>X</a:t>
                      </a:r>
                      <a:endParaRPr lang="en-US" b="1" dirty="0">
                        <a:solidFill>
                          <a:schemeClr val="accent6">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June 2017</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618" y="385943"/>
            <a:ext cx="1651164" cy="74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990599" y="1387550"/>
            <a:ext cx="3355599" cy="535531"/>
          </a:xfrm>
          <a:prstGeom prst="rect">
            <a:avLst/>
          </a:prstGeom>
        </p:spPr>
        <p:txBody>
          <a:bodyPr wrap="none">
            <a:spAutoFit/>
          </a:bodyPr>
          <a:lstStyle/>
          <a:p>
            <a:pPr>
              <a:lnSpc>
                <a:spcPct val="90000"/>
              </a:lnSpc>
              <a:spcBef>
                <a:spcPts val="600"/>
              </a:spcBef>
            </a:pPr>
            <a:r>
              <a:rPr lang="en-US" sz="3200" dirty="0" smtClean="0">
                <a:solidFill>
                  <a:srgbClr val="61468B"/>
                </a:solidFill>
              </a:rPr>
              <a:t>Circa July </a:t>
            </a:r>
            <a:r>
              <a:rPr lang="en-US" sz="3200" dirty="0">
                <a:solidFill>
                  <a:srgbClr val="61468B"/>
                </a:solidFill>
              </a:rPr>
              <a:t>29, 2016 </a:t>
            </a:r>
            <a:endParaRPr lang="en-US" sz="3200" dirty="0">
              <a:solidFill>
                <a:srgbClr val="FF0000"/>
              </a:solidFill>
            </a:endParaRPr>
          </a:p>
        </p:txBody>
      </p:sp>
      <p:graphicFrame>
        <p:nvGraphicFramePr>
          <p:cNvPr id="9" name="Table 8"/>
          <p:cNvGraphicFramePr>
            <a:graphicFrameLocks noGrp="1"/>
          </p:cNvGraphicFramePr>
          <p:nvPr>
            <p:extLst/>
          </p:nvPr>
        </p:nvGraphicFramePr>
        <p:xfrm>
          <a:off x="990600" y="4410704"/>
          <a:ext cx="7713965" cy="1609096"/>
        </p:xfrm>
        <a:graphic>
          <a:graphicData uri="http://schemas.openxmlformats.org/drawingml/2006/table">
            <a:tbl>
              <a:tblPr firstRow="1" bandRow="1">
                <a:tableStyleId>{5C22544A-7EE6-4342-B048-85BDC9FD1C3A}</a:tableStyleId>
              </a:tblPr>
              <a:tblGrid>
                <a:gridCol w="1101995">
                  <a:extLst>
                    <a:ext uri="{9D8B030D-6E8A-4147-A177-3AD203B41FA5}">
                      <a16:colId xmlns:a16="http://schemas.microsoft.com/office/drawing/2014/main" val="20000"/>
                    </a:ext>
                  </a:extLst>
                </a:gridCol>
                <a:gridCol w="1101995">
                  <a:extLst>
                    <a:ext uri="{9D8B030D-6E8A-4147-A177-3AD203B41FA5}">
                      <a16:colId xmlns:a16="http://schemas.microsoft.com/office/drawing/2014/main" val="20001"/>
                    </a:ext>
                  </a:extLst>
                </a:gridCol>
                <a:gridCol w="1101995">
                  <a:extLst>
                    <a:ext uri="{9D8B030D-6E8A-4147-A177-3AD203B41FA5}">
                      <a16:colId xmlns:a16="http://schemas.microsoft.com/office/drawing/2014/main" val="20002"/>
                    </a:ext>
                  </a:extLst>
                </a:gridCol>
                <a:gridCol w="885015">
                  <a:extLst>
                    <a:ext uri="{9D8B030D-6E8A-4147-A177-3AD203B41FA5}">
                      <a16:colId xmlns:a16="http://schemas.microsoft.com/office/drawing/2014/main" val="20003"/>
                    </a:ext>
                  </a:extLst>
                </a:gridCol>
                <a:gridCol w="1318975">
                  <a:extLst>
                    <a:ext uri="{9D8B030D-6E8A-4147-A177-3AD203B41FA5}">
                      <a16:colId xmlns:a16="http://schemas.microsoft.com/office/drawing/2014/main" val="20004"/>
                    </a:ext>
                  </a:extLst>
                </a:gridCol>
                <a:gridCol w="1101995">
                  <a:extLst>
                    <a:ext uri="{9D8B030D-6E8A-4147-A177-3AD203B41FA5}">
                      <a16:colId xmlns:a16="http://schemas.microsoft.com/office/drawing/2014/main" val="413754815"/>
                    </a:ext>
                  </a:extLst>
                </a:gridCol>
                <a:gridCol w="1101995">
                  <a:extLst>
                    <a:ext uri="{9D8B030D-6E8A-4147-A177-3AD203B41FA5}">
                      <a16:colId xmlns:a16="http://schemas.microsoft.com/office/drawing/2014/main" val="195842107"/>
                    </a:ext>
                  </a:extLst>
                </a:gridCol>
              </a:tblGrid>
              <a:tr h="554982">
                <a:tc>
                  <a:txBody>
                    <a:bodyPr/>
                    <a:lstStyle/>
                    <a:p>
                      <a:pPr algn="ctr"/>
                      <a:endParaRPr lang="en-US"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Stata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dirty="0" smtClean="0"/>
                        <a:t>SAS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dirty="0" smtClean="0"/>
                        <a:t>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dirty="0" smtClean="0"/>
                        <a:t>R Markdown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dirty="0" smtClean="0"/>
                        <a:t>Python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dirty="0" err="1" smtClean="0"/>
                        <a:t>Matlab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extLst>
                  <a:ext uri="{0D108BD9-81ED-4DB2-BD59-A6C34878D82A}">
                    <a16:rowId xmlns:a16="http://schemas.microsoft.com/office/drawing/2014/main" val="10000"/>
                  </a:ext>
                </a:extLst>
              </a:tr>
              <a:tr h="484508">
                <a:tc>
                  <a:txBody>
                    <a:bodyPr/>
                    <a:lstStyle/>
                    <a:p>
                      <a:pPr algn="ctr"/>
                      <a:r>
                        <a:rPr lang="en-US" b="1" dirty="0" smtClean="0">
                          <a:solidFill>
                            <a:schemeClr val="bg1"/>
                          </a:solidFill>
                        </a:rPr>
                        <a:t>Windows</a:t>
                      </a:r>
                      <a:endParaRPr lang="en-US"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b="1" dirty="0" smtClean="0">
                          <a:solidFill>
                            <a:schemeClr val="accent3"/>
                          </a:solidFill>
                        </a:rPr>
                        <a:t>Now</a:t>
                      </a:r>
                      <a:endParaRPr lang="en-US" b="1" dirty="0">
                        <a:solidFill>
                          <a:schemeClr val="accent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chemeClr val="accent3"/>
                          </a:solidFill>
                        </a:rPr>
                        <a:t>Now</a:t>
                      </a:r>
                      <a:endParaRPr lang="en-US" b="1" dirty="0">
                        <a:solidFill>
                          <a:schemeClr val="accent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chemeClr val="accent3"/>
                          </a:solidFill>
                        </a:rPr>
                        <a:t>Now</a:t>
                      </a:r>
                      <a:endParaRPr lang="en-US" b="1" dirty="0">
                        <a:solidFill>
                          <a:schemeClr val="accent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3"/>
                          </a:solidFill>
                        </a:rPr>
                        <a:t>Now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5"/>
                          </a:solidFill>
                        </a:rPr>
                        <a:t>Soon!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5"/>
                          </a:solidFill>
                        </a:rPr>
                        <a:t>Maybe?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4508">
                <a:tc>
                  <a:txBody>
                    <a:bodyPr/>
                    <a:lstStyle/>
                    <a:p>
                      <a:pPr algn="ctr"/>
                      <a:r>
                        <a:rPr lang="en-US" b="1" dirty="0" smtClean="0">
                          <a:solidFill>
                            <a:schemeClr val="bg1"/>
                          </a:solidFill>
                        </a:rPr>
                        <a:t>Mac</a:t>
                      </a:r>
                      <a:endParaRPr lang="en-US"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7EAE"/>
                    </a:solidFill>
                  </a:tcPr>
                </a:tc>
                <a:tc>
                  <a:txBody>
                    <a:bodyPr/>
                    <a:lstStyle/>
                    <a:p>
                      <a:pPr algn="ctr"/>
                      <a:r>
                        <a:rPr lang="en-US" b="1" dirty="0" smtClean="0">
                          <a:solidFill>
                            <a:schemeClr val="accent3"/>
                          </a:solidFill>
                        </a:rPr>
                        <a:t>Now</a:t>
                      </a:r>
                      <a:endParaRPr lang="en-US" b="1" dirty="0">
                        <a:solidFill>
                          <a:schemeClr val="accent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chemeClr val="accent6">
                              <a:lumMod val="75000"/>
                            </a:schemeClr>
                          </a:solidFill>
                        </a:rPr>
                        <a:t>X</a:t>
                      </a:r>
                      <a:endParaRPr lang="en-US" b="1" dirty="0">
                        <a:solidFill>
                          <a:schemeClr val="accent6">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chemeClr val="accent3"/>
                          </a:solidFill>
                        </a:rPr>
                        <a:t>Now</a:t>
                      </a:r>
                      <a:endParaRPr lang="en-US" b="1" dirty="0">
                        <a:solidFill>
                          <a:schemeClr val="accent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3"/>
                          </a:solidFill>
                        </a:rPr>
                        <a:t>Now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5"/>
                          </a:solidFill>
                        </a:rPr>
                        <a:t>Soon!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5"/>
                          </a:solidFill>
                        </a:rPr>
                        <a:t>Maybe?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Rectangle 9"/>
          <p:cNvSpPr/>
          <p:nvPr/>
        </p:nvSpPr>
        <p:spPr>
          <a:xfrm>
            <a:off x="990599" y="3877303"/>
            <a:ext cx="1156855" cy="535531"/>
          </a:xfrm>
          <a:prstGeom prst="rect">
            <a:avLst/>
          </a:prstGeom>
        </p:spPr>
        <p:txBody>
          <a:bodyPr wrap="none">
            <a:spAutoFit/>
          </a:bodyPr>
          <a:lstStyle/>
          <a:p>
            <a:pPr>
              <a:lnSpc>
                <a:spcPct val="90000"/>
              </a:lnSpc>
              <a:spcBef>
                <a:spcPts val="600"/>
              </a:spcBef>
            </a:pPr>
            <a:r>
              <a:rPr lang="en-US" sz="3200" dirty="0" smtClean="0">
                <a:solidFill>
                  <a:srgbClr val="61468B"/>
                </a:solidFill>
              </a:rPr>
              <a:t>Today</a:t>
            </a:r>
            <a:endParaRPr lang="en-US" sz="3200" dirty="0">
              <a:solidFill>
                <a:srgbClr val="FF0000"/>
              </a:solidFill>
            </a:endParaRPr>
          </a:p>
        </p:txBody>
      </p:sp>
    </p:spTree>
    <p:extLst>
      <p:ext uri="{BB962C8B-B14F-4D97-AF65-F5344CB8AC3E}">
        <p14:creationId xmlns:p14="http://schemas.microsoft.com/office/powerpoint/2010/main" val="3576436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r>
              <a:rPr lang="en-US" dirty="0" smtClean="0"/>
              <a:t>Brief history of reproducible research</a:t>
            </a:r>
            <a:endParaRPr lang="en-US" dirty="0"/>
          </a:p>
        </p:txBody>
      </p:sp>
      <p:sp>
        <p:nvSpPr>
          <p:cNvPr id="3" name="Slide Number Placeholder 2"/>
          <p:cNvSpPr>
            <a:spLocks noGrp="1"/>
          </p:cNvSpPr>
          <p:nvPr>
            <p:ph type="sldNum" sz="quarter" idx="12"/>
          </p:nvPr>
        </p:nvSpPr>
        <p:spPr/>
        <p:txBody>
          <a:bodyPr/>
          <a:lstStyle/>
          <a:p>
            <a:fld id="{0D558541-60C9-42A2-8392-FF12533A6B7A}" type="slidenum">
              <a:rPr lang="en-US" smtClean="0">
                <a:solidFill>
                  <a:srgbClr val="B0A2C5"/>
                </a:solidFill>
              </a:rPr>
              <a:pPr/>
              <a:t>6</a:t>
            </a:fld>
            <a:endParaRPr lang="en-US">
              <a:solidFill>
                <a:srgbClr val="B0A2C5"/>
              </a:solidFill>
            </a:endParaRPr>
          </a:p>
        </p:txBody>
      </p:sp>
      <p:sp>
        <p:nvSpPr>
          <p:cNvPr id="7" name="Text Placeholder 6"/>
          <p:cNvSpPr>
            <a:spLocks noGrp="1"/>
          </p:cNvSpPr>
          <p:nvPr>
            <p:ph type="body" sz="quarter" idx="13"/>
          </p:nvPr>
        </p:nvSpPr>
        <p:spPr/>
        <p:txBody>
          <a:bodyPr/>
          <a:lstStyle/>
          <a:p>
            <a:r>
              <a:rPr lang="en-US" dirty="0" smtClean="0"/>
              <a:t>The </a:t>
            </a:r>
            <a:r>
              <a:rPr lang="en-US" dirty="0"/>
              <a:t>inconvenience of </a:t>
            </a:r>
            <a:r>
              <a:rPr lang="en-US" i="1" dirty="0"/>
              <a:t>irreproducible</a:t>
            </a:r>
            <a:r>
              <a:rPr lang="en-US" dirty="0"/>
              <a:t> research</a:t>
            </a:r>
          </a:p>
        </p:txBody>
      </p:sp>
      <p:pic>
        <p:nvPicPr>
          <p:cNvPr id="5" name="Picture 4">
            <a:extLst>
              <a:ext uri="{FF2B5EF4-FFF2-40B4-BE49-F238E27FC236}">
                <a16:creationId xmlns:a16="http://schemas.microsoft.com/office/drawing/2014/main" id="{CE4B5531-0FE9-4E9E-A6A6-AD0A8E10D3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1524000"/>
            <a:ext cx="3948550" cy="4568227"/>
          </a:xfrm>
          <a:prstGeom prst="rect">
            <a:avLst/>
          </a:prstGeom>
          <a:ln w="12700">
            <a:solidFill>
              <a:schemeClr val="tx1">
                <a:lumMod val="50000"/>
              </a:schemeClr>
            </a:solidFill>
          </a:ln>
        </p:spPr>
      </p:pic>
      <p:sp>
        <p:nvSpPr>
          <p:cNvPr id="8" name="Content Placeholder 5">
            <a:extLst>
              <a:ext uri="{FF2B5EF4-FFF2-40B4-BE49-F238E27FC236}">
                <a16:creationId xmlns:a16="http://schemas.microsoft.com/office/drawing/2014/main" id="{3148A754-6FAA-4566-A7EF-E4F654903F91}"/>
              </a:ext>
            </a:extLst>
          </p:cNvPr>
          <p:cNvSpPr txBox="1">
            <a:spLocks/>
          </p:cNvSpPr>
          <p:nvPr/>
        </p:nvSpPr>
        <p:spPr>
          <a:xfrm>
            <a:off x="1341016" y="2694183"/>
            <a:ext cx="3387598" cy="1469633"/>
          </a:xfrm>
          <a:prstGeom prst="rect">
            <a:avLst/>
          </a:prstGeom>
          <a:solidFill>
            <a:schemeClr val="tx2"/>
          </a:solidFill>
        </p:spPr>
        <p:txBody>
          <a:bodyPr vert="horz" wrap="square" lIns="182880" tIns="0" rIns="91440" bIns="45720" rtlCol="0">
            <a:spAutoFit/>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917EAE"/>
              </a:buClr>
              <a:buNone/>
            </a:pPr>
            <a:r>
              <a:rPr lang="en-US" dirty="0">
                <a:solidFill>
                  <a:schemeClr val="bg1"/>
                </a:solidFill>
              </a:rPr>
              <a:t>“In the mid-1980s, we realized that our laboratory’s researchers often had difficulty reproducing their own computations without considerable agony.”</a:t>
            </a:r>
          </a:p>
        </p:txBody>
      </p:sp>
    </p:spTree>
    <p:extLst>
      <p:ext uri="{BB962C8B-B14F-4D97-AF65-F5344CB8AC3E}">
        <p14:creationId xmlns:p14="http://schemas.microsoft.com/office/powerpoint/2010/main" val="229141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r>
              <a:rPr lang="en-US" dirty="0" smtClean="0"/>
              <a:t>Brief history of reproducible research</a:t>
            </a:r>
            <a:endParaRPr lang="en-US" dirty="0"/>
          </a:p>
        </p:txBody>
      </p:sp>
      <p:sp>
        <p:nvSpPr>
          <p:cNvPr id="3" name="Slide Number Placeholder 2"/>
          <p:cNvSpPr>
            <a:spLocks noGrp="1"/>
          </p:cNvSpPr>
          <p:nvPr>
            <p:ph type="sldNum" sz="quarter" idx="12"/>
          </p:nvPr>
        </p:nvSpPr>
        <p:spPr/>
        <p:txBody>
          <a:bodyPr/>
          <a:lstStyle/>
          <a:p>
            <a:fld id="{0D558541-60C9-42A2-8392-FF12533A6B7A}" type="slidenum">
              <a:rPr lang="en-US" smtClean="0">
                <a:solidFill>
                  <a:srgbClr val="B0A2C5"/>
                </a:solidFill>
              </a:rPr>
              <a:pPr/>
              <a:t>7</a:t>
            </a:fld>
            <a:endParaRPr lang="en-US">
              <a:solidFill>
                <a:srgbClr val="B0A2C5"/>
              </a:solidFill>
            </a:endParaRPr>
          </a:p>
        </p:txBody>
      </p:sp>
      <p:sp>
        <p:nvSpPr>
          <p:cNvPr id="7" name="Text Placeholder 6"/>
          <p:cNvSpPr>
            <a:spLocks noGrp="1"/>
          </p:cNvSpPr>
          <p:nvPr>
            <p:ph type="body" sz="quarter" idx="13"/>
          </p:nvPr>
        </p:nvSpPr>
        <p:spPr/>
        <p:txBody>
          <a:bodyPr/>
          <a:lstStyle/>
          <a:p>
            <a:r>
              <a:rPr lang="en-US" dirty="0" smtClean="0"/>
              <a:t>The </a:t>
            </a:r>
            <a:r>
              <a:rPr lang="en-US" dirty="0"/>
              <a:t>inconvenience of </a:t>
            </a:r>
            <a:r>
              <a:rPr lang="en-US" i="1" dirty="0"/>
              <a:t>irreproducible</a:t>
            </a:r>
            <a:r>
              <a:rPr lang="en-US" dirty="0"/>
              <a:t> research</a:t>
            </a:r>
          </a:p>
        </p:txBody>
      </p:sp>
      <p:pic>
        <p:nvPicPr>
          <p:cNvPr id="10" name="Content Placeholder 4"/>
          <p:cNvPicPr>
            <a:picLocks noGrp="1" noChangeAspect="1"/>
          </p:cNvPicPr>
          <p:nvPr>
            <p:ph idx="1"/>
          </p:nvPr>
        </p:nvPicPr>
        <p:blipFill>
          <a:blip r:embed="rId3"/>
          <a:stretch>
            <a:fillRect/>
          </a:stretch>
        </p:blipFill>
        <p:spPr>
          <a:xfrm>
            <a:off x="643711" y="1703909"/>
            <a:ext cx="6196116" cy="2877096"/>
          </a:xfrm>
          <a:prstGeom prst="rect">
            <a:avLst/>
          </a:prstGeom>
          <a:ln w="19050">
            <a:solidFill>
              <a:srgbClr val="61468B"/>
            </a:solidFill>
          </a:ln>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838" y="1281247"/>
            <a:ext cx="3186418" cy="4295503"/>
          </a:xfrm>
          <a:prstGeom prst="rect">
            <a:avLst/>
          </a:prstGeom>
          <a:noFill/>
          <a:ln w="1905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stretch>
            <a:fillRect/>
          </a:stretch>
        </p:blipFill>
        <p:spPr>
          <a:xfrm>
            <a:off x="2124574" y="2694183"/>
            <a:ext cx="5611593" cy="3627960"/>
          </a:xfrm>
          <a:prstGeom prst="rect">
            <a:avLst/>
          </a:prstGeom>
          <a:ln w="22225">
            <a:solidFill>
              <a:schemeClr val="tx2"/>
            </a:solidFill>
          </a:ln>
        </p:spPr>
      </p:pic>
    </p:spTree>
    <p:extLst>
      <p:ext uri="{BB962C8B-B14F-4D97-AF65-F5344CB8AC3E}">
        <p14:creationId xmlns:p14="http://schemas.microsoft.com/office/powerpoint/2010/main" val="3139500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Documents: A Cornerstone of Reproducibility</a:t>
            </a:r>
          </a:p>
        </p:txBody>
      </p:sp>
      <p:sp>
        <p:nvSpPr>
          <p:cNvPr id="10" name="Rectangle 9"/>
          <p:cNvSpPr/>
          <p:nvPr/>
        </p:nvSpPr>
        <p:spPr>
          <a:xfrm>
            <a:off x="579882" y="5029200"/>
            <a:ext cx="8001000" cy="1060290"/>
          </a:xfrm>
          <a:prstGeom prst="rect">
            <a:avLst/>
          </a:prstGeom>
        </p:spPr>
        <p:txBody>
          <a:bodyPr wrap="square">
            <a:spAutoFit/>
          </a:bodyPr>
          <a:lstStyle/>
          <a:p>
            <a:pPr marL="174625" indent="-174625">
              <a:spcBef>
                <a:spcPct val="20000"/>
              </a:spcBef>
              <a:buClr>
                <a:srgbClr val="917EAE"/>
              </a:buClr>
              <a:buFont typeface="Arial" pitchFamily="34" charset="0"/>
              <a:buChar char="•"/>
            </a:pPr>
            <a:r>
              <a:rPr lang="en-US" sz="1850" spc="-50" dirty="0">
                <a:solidFill>
                  <a:srgbClr val="54585A"/>
                </a:solidFill>
              </a:rPr>
              <a:t>Numbers in document are updated automatically when data or models change.</a:t>
            </a:r>
          </a:p>
          <a:p>
            <a:pPr marL="174625" indent="-174625">
              <a:spcBef>
                <a:spcPct val="20000"/>
              </a:spcBef>
              <a:buClr>
                <a:srgbClr val="917EAE"/>
              </a:buClr>
              <a:buFont typeface="Arial" pitchFamily="34" charset="0"/>
              <a:buChar char="•"/>
            </a:pPr>
            <a:r>
              <a:rPr lang="en-US" sz="1850" b="1" spc="-50" dirty="0">
                <a:solidFill>
                  <a:srgbClr val="54585A"/>
                </a:solidFill>
              </a:rPr>
              <a:t>Eliminates copying and pasting output.</a:t>
            </a:r>
          </a:p>
          <a:p>
            <a:pPr marL="174625" indent="-174625">
              <a:spcBef>
                <a:spcPct val="20000"/>
              </a:spcBef>
              <a:buClr>
                <a:srgbClr val="917EAE"/>
              </a:buClr>
              <a:buFont typeface="Arial" pitchFamily="34" charset="0"/>
              <a:buChar char="•"/>
            </a:pPr>
            <a:r>
              <a:rPr lang="en-US" sz="1850" spc="-50" dirty="0">
                <a:solidFill>
                  <a:srgbClr val="54585A"/>
                </a:solidFill>
              </a:rPr>
              <a:t>Provides a link between a number in a manuscript and it’s provenance.</a:t>
            </a:r>
          </a:p>
        </p:txBody>
      </p:sp>
      <p:sp>
        <p:nvSpPr>
          <p:cNvPr id="11" name="Text Placeholder 2">
            <a:extLst>
              <a:ext uri="{FF2B5EF4-FFF2-40B4-BE49-F238E27FC236}">
                <a16:creationId xmlns:a16="http://schemas.microsoft.com/office/drawing/2014/main" id="{FF0AE82B-6647-4DB0-88E4-303EDBB9BFAB}"/>
              </a:ext>
            </a:extLst>
          </p:cNvPr>
          <p:cNvSpPr>
            <a:spLocks noGrp="1"/>
          </p:cNvSpPr>
          <p:nvPr>
            <p:ph type="body" sz="quarter" idx="13"/>
          </p:nvPr>
        </p:nvSpPr>
        <p:spPr>
          <a:xfrm>
            <a:off x="990600" y="914400"/>
            <a:ext cx="6854952" cy="457200"/>
          </a:xfrm>
        </p:spPr>
        <p:txBody>
          <a:bodyPr/>
          <a:lstStyle/>
          <a:p>
            <a:r>
              <a:rPr lang="en-US" dirty="0"/>
              <a:t>Why we love them</a:t>
            </a:r>
          </a:p>
        </p:txBody>
      </p:sp>
      <p:grpSp>
        <p:nvGrpSpPr>
          <p:cNvPr id="8" name="Group 7"/>
          <p:cNvGrpSpPr/>
          <p:nvPr/>
        </p:nvGrpSpPr>
        <p:grpSpPr>
          <a:xfrm>
            <a:off x="457200" y="1226353"/>
            <a:ext cx="8373159" cy="3429000"/>
            <a:chOff x="265119" y="2057400"/>
            <a:chExt cx="8373159" cy="342900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9" y="2286000"/>
              <a:ext cx="4048314" cy="32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83" t="20118" r="46091"/>
            <a:stretch/>
          </p:blipFill>
          <p:spPr bwMode="auto">
            <a:xfrm>
              <a:off x="4514092" y="2273187"/>
              <a:ext cx="4124186" cy="32132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rved Down Arrow 13"/>
            <p:cNvSpPr/>
            <p:nvPr/>
          </p:nvSpPr>
          <p:spPr>
            <a:xfrm>
              <a:off x="2438400" y="2057400"/>
              <a:ext cx="3375113" cy="1371600"/>
            </a:xfrm>
            <a:prstGeom prst="curvedDownArrow">
              <a:avLst>
                <a:gd name="adj1" fmla="val 21102"/>
                <a:gd name="adj2" fmla="val 36720"/>
                <a:gd name="adj3" fmla="val 217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789704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for Generating Dynamic Documents</a:t>
            </a:r>
          </a:p>
        </p:txBody>
      </p:sp>
      <p:sp>
        <p:nvSpPr>
          <p:cNvPr id="4" name="Text Placeholder 3"/>
          <p:cNvSpPr>
            <a:spLocks noGrp="1"/>
          </p:cNvSpPr>
          <p:nvPr>
            <p:ph type="body" sz="quarter" idx="13"/>
          </p:nvPr>
        </p:nvSpPr>
        <p:spPr/>
        <p:txBody>
          <a:bodyPr/>
          <a:lstStyle/>
          <a:p>
            <a:r>
              <a:rPr lang="en-US" dirty="0" smtClean="0"/>
              <a:t>A reproducible research workflow</a:t>
            </a:r>
            <a:endParaRPr lang="en-US" dirty="0"/>
          </a:p>
        </p:txBody>
      </p:sp>
      <p:sp>
        <p:nvSpPr>
          <p:cNvPr id="5" name="Right Arrow 4"/>
          <p:cNvSpPr/>
          <p:nvPr/>
        </p:nvSpPr>
        <p:spPr>
          <a:xfrm>
            <a:off x="6681082" y="3372773"/>
            <a:ext cx="499999" cy="29028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5"/>
          <p:cNvPicPr>
            <a:picLocks noChangeAspect="1"/>
          </p:cNvPicPr>
          <p:nvPr/>
        </p:nvPicPr>
        <p:blipFill rotWithShape="1">
          <a:blip r:embed="rId3"/>
          <a:srcRect l="8720" t="4697" r="7922" b="2118"/>
          <a:stretch/>
        </p:blipFill>
        <p:spPr>
          <a:xfrm>
            <a:off x="2432829" y="2432698"/>
            <a:ext cx="621654" cy="6400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69" y="2432698"/>
            <a:ext cx="640080" cy="6400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831" y="3207195"/>
            <a:ext cx="640080" cy="64008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1435" y="2422266"/>
            <a:ext cx="640080" cy="640080"/>
          </a:xfrm>
          <a:prstGeom prst="rect">
            <a:avLst/>
          </a:prstGeom>
        </p:spPr>
      </p:pic>
      <p:pic>
        <p:nvPicPr>
          <p:cNvPr id="10" name="Picture 9"/>
          <p:cNvPicPr>
            <a:picLocks noChangeAspect="1"/>
          </p:cNvPicPr>
          <p:nvPr/>
        </p:nvPicPr>
        <p:blipFill>
          <a:blip r:embed="rId7"/>
          <a:stretch>
            <a:fillRect/>
          </a:stretch>
        </p:blipFill>
        <p:spPr>
          <a:xfrm>
            <a:off x="691969" y="3997599"/>
            <a:ext cx="699172" cy="673277"/>
          </a:xfrm>
          <a:prstGeom prst="rect">
            <a:avLst/>
          </a:prstGeom>
        </p:spPr>
      </p:pic>
      <p:sp>
        <p:nvSpPr>
          <p:cNvPr id="11" name="Plus 10"/>
          <p:cNvSpPr/>
          <p:nvPr/>
        </p:nvSpPr>
        <p:spPr>
          <a:xfrm>
            <a:off x="3160650" y="3212192"/>
            <a:ext cx="502920" cy="524946"/>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us 11"/>
          <p:cNvSpPr/>
          <p:nvPr/>
        </p:nvSpPr>
        <p:spPr>
          <a:xfrm>
            <a:off x="4590882" y="3227414"/>
            <a:ext cx="502920" cy="524946"/>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8"/>
          <a:stretch>
            <a:fillRect/>
          </a:stretch>
        </p:blipFill>
        <p:spPr>
          <a:xfrm>
            <a:off x="7512169" y="4676157"/>
            <a:ext cx="628650" cy="685800"/>
          </a:xfrm>
          <a:prstGeom prst="rect">
            <a:avLst/>
          </a:prstGeom>
        </p:spPr>
      </p:pic>
      <p:pic>
        <p:nvPicPr>
          <p:cNvPr id="14" name="Picture 13"/>
          <p:cNvPicPr>
            <a:picLocks noChangeAspect="1"/>
          </p:cNvPicPr>
          <p:nvPr/>
        </p:nvPicPr>
        <p:blipFill rotWithShape="1">
          <a:blip r:embed="rId9"/>
          <a:srcRect b="11049"/>
          <a:stretch/>
        </p:blipFill>
        <p:spPr>
          <a:xfrm>
            <a:off x="7456614" y="1676400"/>
            <a:ext cx="657225" cy="626971"/>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0739" y="3171444"/>
            <a:ext cx="640080" cy="64008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0359" y="3930419"/>
            <a:ext cx="640080" cy="640080"/>
          </a:xfrm>
          <a:prstGeom prst="rect">
            <a:avLst/>
          </a:prstGeom>
        </p:spPr>
      </p:pic>
      <p:sp>
        <p:nvSpPr>
          <p:cNvPr id="17" name="Right Arrow 16"/>
          <p:cNvSpPr/>
          <p:nvPr/>
        </p:nvSpPr>
        <p:spPr>
          <a:xfrm>
            <a:off x="2228089" y="1535996"/>
            <a:ext cx="4952992" cy="43232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Methods and results are documented and reproducible</a:t>
            </a:r>
          </a:p>
        </p:txBody>
      </p:sp>
      <p:sp>
        <p:nvSpPr>
          <p:cNvPr id="18" name="Rectangle 17"/>
          <p:cNvSpPr/>
          <p:nvPr/>
        </p:nvSpPr>
        <p:spPr>
          <a:xfrm>
            <a:off x="7291488" y="1600200"/>
            <a:ext cx="1074347" cy="388619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600" dirty="0">
              <a:solidFill>
                <a:schemeClr val="tx2"/>
              </a:solidFill>
            </a:endParaRPr>
          </a:p>
        </p:txBody>
      </p:sp>
      <p:sp>
        <p:nvSpPr>
          <p:cNvPr id="19" name="TextBox 18"/>
          <p:cNvSpPr txBox="1"/>
          <p:nvPr/>
        </p:nvSpPr>
        <p:spPr>
          <a:xfrm>
            <a:off x="5303053" y="2593957"/>
            <a:ext cx="1204051" cy="2029346"/>
          </a:xfrm>
          <a:prstGeom prst="rect">
            <a:avLst/>
          </a:prstGeom>
          <a:noFill/>
        </p:spPr>
        <p:txBody>
          <a:bodyPr wrap="square" lIns="0" tIns="0" rIns="0" bIns="0" rtlCol="0">
            <a:noAutofit/>
          </a:bodyPr>
          <a:lstStyle/>
          <a:p>
            <a:pPr>
              <a:lnSpc>
                <a:spcPct val="90000"/>
              </a:lnSpc>
              <a:spcBef>
                <a:spcPts val="600"/>
              </a:spcBef>
            </a:pPr>
            <a:r>
              <a:rPr lang="en-US" spc="-50" dirty="0">
                <a:solidFill>
                  <a:schemeClr val="tx1">
                    <a:lumMod val="50000"/>
                  </a:schemeClr>
                </a:solidFill>
              </a:rPr>
              <a:t>Markdown</a:t>
            </a:r>
          </a:p>
          <a:p>
            <a:pPr>
              <a:lnSpc>
                <a:spcPct val="90000"/>
              </a:lnSpc>
              <a:spcBef>
                <a:spcPts val="600"/>
              </a:spcBef>
            </a:pPr>
            <a:r>
              <a:rPr lang="en-US" spc="-50" dirty="0" err="1">
                <a:solidFill>
                  <a:schemeClr val="tx1">
                    <a:lumMod val="50000"/>
                  </a:schemeClr>
                </a:solidFill>
              </a:rPr>
              <a:t>knitR</a:t>
            </a:r>
            <a:endParaRPr lang="en-US" spc="-50" dirty="0">
              <a:solidFill>
                <a:schemeClr val="tx1">
                  <a:lumMod val="50000"/>
                </a:schemeClr>
              </a:solidFill>
            </a:endParaRPr>
          </a:p>
          <a:p>
            <a:pPr>
              <a:lnSpc>
                <a:spcPct val="90000"/>
              </a:lnSpc>
              <a:spcBef>
                <a:spcPts val="600"/>
              </a:spcBef>
            </a:pPr>
            <a:r>
              <a:rPr lang="en-US" spc="-50" dirty="0">
                <a:solidFill>
                  <a:schemeClr val="tx1">
                    <a:lumMod val="50000"/>
                  </a:schemeClr>
                </a:solidFill>
              </a:rPr>
              <a:t>ODS</a:t>
            </a:r>
          </a:p>
          <a:p>
            <a:pPr>
              <a:lnSpc>
                <a:spcPct val="90000"/>
              </a:lnSpc>
              <a:spcBef>
                <a:spcPts val="600"/>
              </a:spcBef>
            </a:pPr>
            <a:r>
              <a:rPr lang="en-US" spc="-50" dirty="0" err="1" smtClean="0">
                <a:solidFill>
                  <a:schemeClr val="tx1">
                    <a:lumMod val="50000"/>
                  </a:schemeClr>
                </a:solidFill>
              </a:rPr>
              <a:t>Dyndoc</a:t>
            </a:r>
            <a:endParaRPr lang="en-US" spc="-50" dirty="0">
              <a:solidFill>
                <a:schemeClr val="tx1">
                  <a:lumMod val="50000"/>
                </a:schemeClr>
              </a:solidFill>
            </a:endParaRPr>
          </a:p>
          <a:p>
            <a:pPr>
              <a:lnSpc>
                <a:spcPct val="90000"/>
              </a:lnSpc>
              <a:spcBef>
                <a:spcPts val="600"/>
              </a:spcBef>
            </a:pPr>
            <a:r>
              <a:rPr lang="en-US" spc="-50" dirty="0" err="1">
                <a:solidFill>
                  <a:schemeClr val="tx1">
                    <a:lumMod val="50000"/>
                  </a:schemeClr>
                </a:solidFill>
              </a:rPr>
              <a:t>MarkDoc</a:t>
            </a:r>
            <a:endParaRPr lang="en-US" spc="-50" dirty="0">
              <a:solidFill>
                <a:schemeClr val="tx1">
                  <a:lumMod val="50000"/>
                </a:schemeClr>
              </a:solidFill>
            </a:endParaRPr>
          </a:p>
          <a:p>
            <a:pPr>
              <a:lnSpc>
                <a:spcPct val="90000"/>
              </a:lnSpc>
              <a:spcBef>
                <a:spcPts val="600"/>
              </a:spcBef>
            </a:pPr>
            <a:r>
              <a:rPr lang="en-US" spc="-50" dirty="0">
                <a:solidFill>
                  <a:schemeClr val="tx1">
                    <a:lumMod val="50000"/>
                  </a:schemeClr>
                </a:solidFill>
              </a:rPr>
              <a:t>Others …</a:t>
            </a:r>
          </a:p>
        </p:txBody>
      </p:sp>
      <p:sp>
        <p:nvSpPr>
          <p:cNvPr id="20" name="TextBox 19"/>
          <p:cNvSpPr txBox="1"/>
          <p:nvPr/>
        </p:nvSpPr>
        <p:spPr>
          <a:xfrm>
            <a:off x="5303053" y="4974033"/>
            <a:ext cx="1752600" cy="291962"/>
          </a:xfrm>
          <a:prstGeom prst="rect">
            <a:avLst/>
          </a:prstGeom>
          <a:noFill/>
        </p:spPr>
        <p:txBody>
          <a:bodyPr wrap="none" lIns="0" tIns="0" rIns="0" bIns="0" rtlCol="0">
            <a:noAutofit/>
          </a:bodyPr>
          <a:lstStyle/>
          <a:p>
            <a:pPr>
              <a:lnSpc>
                <a:spcPct val="90000"/>
              </a:lnSpc>
              <a:spcBef>
                <a:spcPts val="600"/>
              </a:spcBef>
            </a:pPr>
            <a:r>
              <a:rPr lang="en-US" sz="1850" i="1" spc="-50" dirty="0"/>
              <a:t>evolving rapidly …</a:t>
            </a:r>
          </a:p>
        </p:txBody>
      </p:sp>
      <p:sp>
        <p:nvSpPr>
          <p:cNvPr id="21" name="Rectangle 20"/>
          <p:cNvSpPr/>
          <p:nvPr/>
        </p:nvSpPr>
        <p:spPr>
          <a:xfrm>
            <a:off x="457200" y="2303371"/>
            <a:ext cx="1074347" cy="248159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600" dirty="0">
              <a:solidFill>
                <a:schemeClr val="tx2"/>
              </a:solidFill>
            </a:endParaRPr>
          </a:p>
        </p:txBody>
      </p:sp>
      <p:sp>
        <p:nvSpPr>
          <p:cNvPr id="22" name="Right Arrow 21"/>
          <p:cNvSpPr/>
          <p:nvPr/>
        </p:nvSpPr>
        <p:spPr>
          <a:xfrm>
            <a:off x="1635168" y="3371907"/>
            <a:ext cx="499999" cy="29028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Rectangle 22"/>
          <p:cNvSpPr/>
          <p:nvPr/>
        </p:nvSpPr>
        <p:spPr>
          <a:xfrm>
            <a:off x="2228089" y="2303371"/>
            <a:ext cx="4342586" cy="248159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600" dirty="0">
              <a:solidFill>
                <a:schemeClr val="tx2"/>
              </a:solidFill>
            </a:endParaRPr>
          </a:p>
        </p:txBody>
      </p:sp>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7465" y="3291130"/>
            <a:ext cx="635000" cy="635000"/>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32829" y="4096408"/>
            <a:ext cx="751960" cy="568943"/>
          </a:xfrm>
          <a:prstGeom prst="rect">
            <a:avLst/>
          </a:prstGeom>
        </p:spPr>
      </p:pic>
      <p:pic>
        <p:nvPicPr>
          <p:cNvPr id="26" name="Picture 25"/>
          <p:cNvPicPr>
            <a:picLocks noChangeAspect="1"/>
          </p:cNvPicPr>
          <p:nvPr/>
        </p:nvPicPr>
        <p:blipFill rotWithShape="1">
          <a:blip r:embed="rId14" cstate="print">
            <a:extLst>
              <a:ext uri="{28A0092B-C50C-407E-A947-70E740481C1C}">
                <a14:useLocalDpi xmlns:a14="http://schemas.microsoft.com/office/drawing/2010/main" val="0"/>
              </a:ext>
            </a:extLst>
          </a:blip>
          <a:srcRect l="24163" t="4209" r="51081" b="28415"/>
          <a:stretch/>
        </p:blipFill>
        <p:spPr>
          <a:xfrm>
            <a:off x="3847152" y="3171444"/>
            <a:ext cx="743730" cy="688180"/>
          </a:xfrm>
          <a:prstGeom prst="rect">
            <a:avLst/>
          </a:prstGeom>
        </p:spPr>
      </p:pic>
      <p:pic>
        <p:nvPicPr>
          <p:cNvPr id="27" name="Picture 26"/>
          <p:cNvPicPr>
            <a:picLocks noChangeAspect="1"/>
          </p:cNvPicPr>
          <p:nvPr/>
        </p:nvPicPr>
        <p:blipFill rotWithShape="1">
          <a:blip r:embed="rId15" cstate="print">
            <a:extLst>
              <a:ext uri="{28A0092B-C50C-407E-A947-70E740481C1C}">
                <a14:useLocalDpi xmlns:a14="http://schemas.microsoft.com/office/drawing/2010/main" val="0"/>
              </a:ext>
            </a:extLst>
          </a:blip>
          <a:srcRect l="48076" t="3264" r="32783" b="29472"/>
          <a:stretch/>
        </p:blipFill>
        <p:spPr>
          <a:xfrm>
            <a:off x="3841869" y="3930419"/>
            <a:ext cx="677372" cy="809304"/>
          </a:xfrm>
          <a:prstGeom prst="rect">
            <a:avLst/>
          </a:prstGeom>
        </p:spPr>
      </p:pic>
      <p:pic>
        <p:nvPicPr>
          <p:cNvPr id="28" name="Picture 27"/>
          <p:cNvPicPr>
            <a:picLocks noChangeAspect="1"/>
          </p:cNvPicPr>
          <p:nvPr/>
        </p:nvPicPr>
        <p:blipFill rotWithShape="1">
          <a:blip r:embed="rId16" cstate="print">
            <a:extLst>
              <a:ext uri="{28A0092B-C50C-407E-A947-70E740481C1C}">
                <a14:useLocalDpi xmlns:a14="http://schemas.microsoft.com/office/drawing/2010/main" val="0"/>
              </a:ext>
            </a:extLst>
          </a:blip>
          <a:srcRect t="3615" r="78404" b="30124"/>
          <a:stretch/>
        </p:blipFill>
        <p:spPr>
          <a:xfrm>
            <a:off x="3841869" y="2381690"/>
            <a:ext cx="677372" cy="706615"/>
          </a:xfrm>
          <a:prstGeom prst="rect">
            <a:avLst/>
          </a:prstGeom>
        </p:spPr>
      </p:pic>
    </p:spTree>
    <p:extLst>
      <p:ext uri="{BB962C8B-B14F-4D97-AF65-F5344CB8AC3E}">
        <p14:creationId xmlns:p14="http://schemas.microsoft.com/office/powerpoint/2010/main" val="2442672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Northwestern Medicine Low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13793</TotalTime>
  <Words>1936</Words>
  <Application>Microsoft Office PowerPoint</Application>
  <PresentationFormat>On-screen Show (4:3)</PresentationFormat>
  <Paragraphs>242</Paragraphs>
  <Slides>34</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Courier New</vt:lpstr>
      <vt:lpstr>Symbol</vt:lpstr>
      <vt:lpstr>Wingdings</vt:lpstr>
      <vt:lpstr>Northwestern Medicine Low Brand</vt:lpstr>
      <vt:lpstr>Connecting Stata and Microsoft Word using StatTag for Collaborative Reproducibility</vt:lpstr>
      <vt:lpstr>Acknowledgements and Disclosures</vt:lpstr>
      <vt:lpstr>StatTag: A Reproducible Research Tool for Generating Dynamic Documents Using Microsoft Word and Stata</vt:lpstr>
      <vt:lpstr>Getting to know StatTag</vt:lpstr>
      <vt:lpstr>Getting to know StatTag</vt:lpstr>
      <vt:lpstr>Brief history of reproducible research</vt:lpstr>
      <vt:lpstr>Brief history of reproducible research</vt:lpstr>
      <vt:lpstr>Dynamic Documents: A Cornerstone of Reproducibility</vt:lpstr>
      <vt:lpstr>Tools for Generating Dynamic Documents</vt:lpstr>
      <vt:lpstr>Dynamic Documents: A Cornerstone of Reproducibility</vt:lpstr>
      <vt:lpstr>Dynamic Documents: A Cornerstone of Reproducibility</vt:lpstr>
      <vt:lpstr>Dynamic Documents: A Cornerstone of Reproducibility</vt:lpstr>
      <vt:lpstr>Dynamic Documents: A Cornerstone of Reproducibility</vt:lpstr>
      <vt:lpstr>Practical Limitations of Dynamic Documents</vt:lpstr>
      <vt:lpstr>Practical Limitations of Dynamic Documents</vt:lpstr>
      <vt:lpstr>Tools for Generating Dynamic Documents</vt:lpstr>
      <vt:lpstr>Tools for Generating Dynamic Documents</vt:lpstr>
      <vt:lpstr>What makes StatTag different?</vt:lpstr>
      <vt:lpstr>StatTag: How it Works</vt:lpstr>
      <vt:lpstr>StatTag: How it Works</vt:lpstr>
      <vt:lpstr>StatTag: How it Works</vt:lpstr>
      <vt:lpstr>StatTag: How it Works</vt:lpstr>
      <vt:lpstr>StatTag: How it Works</vt:lpstr>
      <vt:lpstr>StatTag: How it Works</vt:lpstr>
      <vt:lpstr>StatTag: How it Works</vt:lpstr>
      <vt:lpstr>StatTag: Features</vt:lpstr>
      <vt:lpstr>StatTag: Features</vt:lpstr>
      <vt:lpstr>StatTag: Features</vt:lpstr>
      <vt:lpstr>StatTag: Features</vt:lpstr>
      <vt:lpstr>Document Sharing &amp; Data Security</vt:lpstr>
      <vt:lpstr>How to get StatTag</vt:lpstr>
      <vt:lpstr>How to get StatTag</vt:lpstr>
      <vt:lpstr>Questions?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Northwestern Medicine</dc:title>
  <dc:creator>Landor Associates Chicago</dc:creator>
  <cp:lastModifiedBy>Abigail Shubat Baldridge</cp:lastModifiedBy>
  <cp:revision>460</cp:revision>
  <cp:lastPrinted>2016-04-08T18:50:26Z</cp:lastPrinted>
  <dcterms:created xsi:type="dcterms:W3CDTF">2013-12-16T14:50:03Z</dcterms:created>
  <dcterms:modified xsi:type="dcterms:W3CDTF">2019-07-12T12:10:19Z</dcterms:modified>
</cp:coreProperties>
</file>