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7" r:id="rId2"/>
    <p:sldId id="375" r:id="rId3"/>
    <p:sldId id="390" r:id="rId4"/>
    <p:sldId id="391" r:id="rId5"/>
    <p:sldId id="394" r:id="rId6"/>
    <p:sldId id="393" r:id="rId7"/>
    <p:sldId id="378" r:id="rId8"/>
    <p:sldId id="370" r:id="rId9"/>
    <p:sldId id="384" r:id="rId10"/>
    <p:sldId id="366" r:id="rId11"/>
    <p:sldId id="379" r:id="rId12"/>
    <p:sldId id="376" r:id="rId13"/>
    <p:sldId id="380" r:id="rId14"/>
    <p:sldId id="385" r:id="rId15"/>
    <p:sldId id="386" r:id="rId16"/>
    <p:sldId id="387" r:id="rId17"/>
    <p:sldId id="382" r:id="rId18"/>
    <p:sldId id="38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2" autoAdjust="0"/>
    <p:restoredTop sz="62072" autoAdjust="0"/>
  </p:normalViewPr>
  <p:slideViewPr>
    <p:cSldViewPr snapToGrid="0">
      <p:cViewPr varScale="1">
        <p:scale>
          <a:sx n="82" d="100"/>
          <a:sy n="82" d="100"/>
        </p:scale>
        <p:origin x="2598"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600" dirty="0"/>
              <a:t>2015-16 Summative Evaluation Ratings </a:t>
            </a:r>
          </a:p>
          <a:p>
            <a:pPr>
              <a:defRPr/>
            </a:pPr>
            <a:r>
              <a:rPr lang="en-US" sz="1600" dirty="0"/>
              <a:t>for Classroom Instructional Personnel</a:t>
            </a:r>
          </a:p>
        </c:rich>
      </c:tx>
      <c:layout>
        <c:manualLayout>
          <c:xMode val="edge"/>
          <c:yMode val="edge"/>
          <c:x val="0.11716632282931373"/>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Column2</c:v>
                </c:pt>
              </c:strCache>
            </c:strRef>
          </c:tx>
          <c:dPt>
            <c:idx val="0"/>
            <c:bubble3D val="0"/>
            <c:explosion val="35"/>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a:bevelT/>
              </a:sp3d>
            </c:spPr>
          </c:dPt>
          <c:dPt>
            <c:idx val="1"/>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a:bevelT/>
              </a:sp3d>
            </c:spPr>
          </c:dPt>
          <c:dPt>
            <c:idx val="2"/>
            <c:bubble3D val="0"/>
            <c:explosion val="1"/>
            <c:spPr>
              <a:solidFill>
                <a:schemeClr val="accent6"/>
              </a:solidFill>
              <a:ln>
                <a:noFill/>
              </a:ln>
              <a:effectLst>
                <a:outerShdw blurRad="254000" sx="102000" sy="102000" algn="ctr" rotWithShape="0">
                  <a:prstClr val="black">
                    <a:alpha val="20000"/>
                  </a:prstClr>
                </a:outerShdw>
              </a:effectLst>
            </c:spPr>
          </c:dPt>
          <c:dLbls>
            <c:dLbl>
              <c:idx val="0"/>
              <c:layout/>
              <c:tx>
                <c:rich>
                  <a:bodyPr/>
                  <a:lstStyle/>
                  <a:p>
                    <a:fld id="{01965BC3-EBDB-4F3B-A793-EE15A0743154}" type="CATEGORYNAME">
                      <a:rPr lang="en-US" smtClean="0"/>
                      <a:pPr/>
                      <a:t>[CATEGORY NAME]</a:t>
                    </a:fld>
                    <a:r>
                      <a:rPr lang="en-US" baseline="0" dirty="0"/>
                      <a:t>
</a:t>
                    </a:r>
                    <a:r>
                      <a:rPr lang="en-US" baseline="0" dirty="0" smtClean="0"/>
                      <a:t>33.33%</a:t>
                    </a:r>
                    <a:r>
                      <a:rPr lang="en-US" baseline="0" dirty="0"/>
                      <a:t>
</a:t>
                    </a:r>
                  </a:p>
                </c:rich>
              </c:tx>
              <c:dLblPos val="ctr"/>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23163911965745701"/>
                  <c:y val="-0.182391522303431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6CF80A2F-779A-415F-B32B-387AA2067A88}" type="CATEGORYNAME">
                      <a:rPr lang="en-US"/>
                      <a:pPr>
                        <a:defRPr/>
                      </a:pPr>
                      <a:t>[CATEGORY NAME]</a:t>
                    </a:fld>
                    <a:r>
                      <a:rPr lang="en-US" baseline="0" dirty="0"/>
                      <a:t>
</a:t>
                    </a:r>
                    <a:fld id="{6E419F6E-E949-4638-B9CF-FF4055F56FEA}" type="VALUE">
                      <a:rPr lang="en-US" baseline="0" smtClean="0"/>
                      <a:pPr>
                        <a:defRPr/>
                      </a:pPr>
                      <a:t>[VALUE]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697401403752869"/>
                      <c:h val="0.34953970287287472"/>
                    </c:manualLayout>
                  </c15:layout>
                  <c15:dlblFieldTable/>
                  <c15:showDataLabelsRange val="0"/>
                </c:ext>
              </c:extLst>
            </c:dLbl>
            <c:dLbl>
              <c:idx val="2"/>
              <c:tx>
                <c:rich>
                  <a:bodyPr/>
                  <a:lstStyle/>
                  <a:p>
                    <a:fld id="{429A3EDB-89CB-4522-A99C-4A7BB983171C}" type="CATEGORYNAME">
                      <a:rPr lang="en-US" smtClean="0"/>
                      <a:pPr/>
                      <a:t>[CATEGORY NAME]</a:t>
                    </a:fld>
                    <a:r>
                      <a:rPr lang="en-US" dirty="0" smtClean="0"/>
                      <a:t> (SLG)</a:t>
                    </a:r>
                    <a:r>
                      <a:rPr lang="en-US" baseline="0" dirty="0"/>
                      <a:t>
</a:t>
                    </a:r>
                    <a:fld id="{FD907C13-2C40-42C3-ABBF-BFE850BCD6DB}" type="VALUE">
                      <a:rPr lang="en-US" baseline="0" smtClean="0"/>
                      <a:pPr/>
                      <a:t>[VALUE]</a:t>
                    </a:fld>
                    <a:endParaRPr lang="en-US" baseline="0" dirty="0"/>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Student Learning Growth</c:v>
                </c:pt>
                <c:pt idx="1">
                  <c:v>Instructional Practice (including Delibrate Practice</c:v>
                </c:pt>
              </c:strCache>
            </c:strRef>
          </c:cat>
          <c:val>
            <c:numRef>
              <c:f>Sheet1!$B$2:$B$3</c:f>
              <c:numCache>
                <c:formatCode>0.00%</c:formatCode>
                <c:ptCount val="2"/>
                <c:pt idx="0">
                  <c:v>0.33329999999999999</c:v>
                </c:pt>
                <c:pt idx="1">
                  <c:v>0.66669999999999996</c:v>
                </c:pt>
              </c:numCache>
            </c:numRef>
          </c:val>
        </c:ser>
        <c:dLbls>
          <c:dLblPos val="ctr"/>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88341-D43F-4831-A437-A4515AC004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2C714A2-EAFF-4AE2-AE62-A3B859B98F52}">
      <dgm:prSet/>
      <dgm:spPr/>
      <dgm:t>
        <a:bodyPr/>
        <a:lstStyle/>
        <a:p>
          <a:pPr algn="ctr" rtl="0"/>
          <a:r>
            <a:rPr lang="en-US" dirty="0" smtClean="0"/>
            <a:t>General Information about OCPS</a:t>
          </a:r>
          <a:endParaRPr lang="en-US" dirty="0"/>
        </a:p>
      </dgm:t>
    </dgm:pt>
    <dgm:pt modelId="{581E4E5E-A396-4960-AEE3-1C6F517CDD8E}" type="parTrans" cxnId="{791098B7-184B-46F4-9AEA-FAE7BEC78DE7}">
      <dgm:prSet/>
      <dgm:spPr/>
      <dgm:t>
        <a:bodyPr/>
        <a:lstStyle/>
        <a:p>
          <a:endParaRPr lang="en-US"/>
        </a:p>
      </dgm:t>
    </dgm:pt>
    <dgm:pt modelId="{4D0C7641-4EF2-4A47-A87B-251C24366FA6}" type="sibTrans" cxnId="{791098B7-184B-46F4-9AEA-FAE7BEC78DE7}">
      <dgm:prSet/>
      <dgm:spPr/>
      <dgm:t>
        <a:bodyPr/>
        <a:lstStyle/>
        <a:p>
          <a:endParaRPr lang="en-US"/>
        </a:p>
      </dgm:t>
    </dgm:pt>
    <dgm:pt modelId="{F214E00E-BFC7-49D9-B494-B93003E9F784}">
      <dgm:prSet/>
      <dgm:spPr/>
      <dgm:t>
        <a:bodyPr/>
        <a:lstStyle/>
        <a:p>
          <a:pPr algn="ctr" rtl="0"/>
          <a:r>
            <a:rPr lang="en-US" dirty="0" smtClean="0"/>
            <a:t>The Process Map for VAM Calculations</a:t>
          </a:r>
          <a:endParaRPr lang="en-US" dirty="0"/>
        </a:p>
      </dgm:t>
    </dgm:pt>
    <dgm:pt modelId="{30A83163-5B17-4F62-A3FC-E52DE9A84F4D}" type="parTrans" cxnId="{CCB4E856-A8EF-49D6-9F6E-1FF0A7C85184}">
      <dgm:prSet/>
      <dgm:spPr/>
      <dgm:t>
        <a:bodyPr/>
        <a:lstStyle/>
        <a:p>
          <a:endParaRPr lang="en-US"/>
        </a:p>
      </dgm:t>
    </dgm:pt>
    <dgm:pt modelId="{77C617BF-9BBA-4699-A480-5763FEFDBD54}" type="sibTrans" cxnId="{CCB4E856-A8EF-49D6-9F6E-1FF0A7C85184}">
      <dgm:prSet/>
      <dgm:spPr/>
      <dgm:t>
        <a:bodyPr/>
        <a:lstStyle/>
        <a:p>
          <a:endParaRPr lang="en-US"/>
        </a:p>
      </dgm:t>
    </dgm:pt>
    <dgm:pt modelId="{76BB3E5C-0A6F-413F-A4A0-D446CDED8781}">
      <dgm:prSet/>
      <dgm:spPr/>
      <dgm:t>
        <a:bodyPr/>
        <a:lstStyle/>
        <a:p>
          <a:pPr algn="ctr" rtl="0"/>
          <a:r>
            <a:rPr lang="en-US" dirty="0" smtClean="0"/>
            <a:t>Stata Scripts for Different Models</a:t>
          </a:r>
          <a:endParaRPr lang="en-US" dirty="0"/>
        </a:p>
      </dgm:t>
    </dgm:pt>
    <dgm:pt modelId="{EE34D108-B100-4DEF-9459-67257FAF9270}" type="parTrans" cxnId="{B98C04DE-6EAC-443B-B335-5A5E66D0C4C4}">
      <dgm:prSet/>
      <dgm:spPr/>
      <dgm:t>
        <a:bodyPr/>
        <a:lstStyle/>
        <a:p>
          <a:endParaRPr lang="en-US"/>
        </a:p>
      </dgm:t>
    </dgm:pt>
    <dgm:pt modelId="{F68DE319-1164-4871-8F84-C09CE89D462F}" type="sibTrans" cxnId="{B98C04DE-6EAC-443B-B335-5A5E66D0C4C4}">
      <dgm:prSet/>
      <dgm:spPr/>
      <dgm:t>
        <a:bodyPr/>
        <a:lstStyle/>
        <a:p>
          <a:endParaRPr lang="en-US"/>
        </a:p>
      </dgm:t>
    </dgm:pt>
    <dgm:pt modelId="{ECC03FB2-85DA-4821-9BF3-3EE3C8FCC1DA}">
      <dgm:prSet/>
      <dgm:spPr/>
      <dgm:t>
        <a:bodyPr/>
        <a:lstStyle/>
        <a:p>
          <a:pPr algn="ctr" rtl="0"/>
          <a:r>
            <a:rPr lang="en-US" dirty="0" smtClean="0"/>
            <a:t>Contact Information</a:t>
          </a:r>
          <a:endParaRPr lang="en-US" dirty="0"/>
        </a:p>
      </dgm:t>
    </dgm:pt>
    <dgm:pt modelId="{103A93A5-E86C-4B54-891C-98048ABED05D}" type="parTrans" cxnId="{3B64C363-C929-4414-BB21-353C62B2FEE9}">
      <dgm:prSet/>
      <dgm:spPr/>
      <dgm:t>
        <a:bodyPr/>
        <a:lstStyle/>
        <a:p>
          <a:endParaRPr lang="en-US"/>
        </a:p>
      </dgm:t>
    </dgm:pt>
    <dgm:pt modelId="{BF03A194-30FC-44BE-B3EF-3EC69C113722}" type="sibTrans" cxnId="{3B64C363-C929-4414-BB21-353C62B2FEE9}">
      <dgm:prSet/>
      <dgm:spPr/>
      <dgm:t>
        <a:bodyPr/>
        <a:lstStyle/>
        <a:p>
          <a:endParaRPr lang="en-US"/>
        </a:p>
      </dgm:t>
    </dgm:pt>
    <dgm:pt modelId="{A34BCC87-0E53-446D-85CD-7E2C0F315568}">
      <dgm:prSet/>
      <dgm:spPr/>
      <dgm:t>
        <a:bodyPr/>
        <a:lstStyle/>
        <a:p>
          <a:pPr rtl="0"/>
          <a:r>
            <a:rPr lang="en-US" dirty="0" smtClean="0"/>
            <a:t>Florida Requirements for Teacher Evaluation</a:t>
          </a:r>
          <a:endParaRPr lang="en-US" dirty="0"/>
        </a:p>
      </dgm:t>
    </dgm:pt>
    <dgm:pt modelId="{2C1CDA0F-7221-42B1-ABC1-F264F46B7FA6}" type="parTrans" cxnId="{96076425-531E-4D6F-8CD5-4115355531C0}">
      <dgm:prSet/>
      <dgm:spPr/>
      <dgm:t>
        <a:bodyPr/>
        <a:lstStyle/>
        <a:p>
          <a:endParaRPr lang="en-US"/>
        </a:p>
      </dgm:t>
    </dgm:pt>
    <dgm:pt modelId="{97FF4513-28CD-49DC-9DA6-B029B8221AF3}" type="sibTrans" cxnId="{96076425-531E-4D6F-8CD5-4115355531C0}">
      <dgm:prSet/>
      <dgm:spPr/>
      <dgm:t>
        <a:bodyPr/>
        <a:lstStyle/>
        <a:p>
          <a:endParaRPr lang="en-US"/>
        </a:p>
      </dgm:t>
    </dgm:pt>
    <dgm:pt modelId="{4E3C8C4D-9B73-437A-87EE-97D866CBD26B}" type="pres">
      <dgm:prSet presAssocID="{1BB88341-D43F-4831-A437-A4515AC0044D}" presName="linear" presStyleCnt="0">
        <dgm:presLayoutVars>
          <dgm:animLvl val="lvl"/>
          <dgm:resizeHandles val="exact"/>
        </dgm:presLayoutVars>
      </dgm:prSet>
      <dgm:spPr/>
      <dgm:t>
        <a:bodyPr/>
        <a:lstStyle/>
        <a:p>
          <a:endParaRPr lang="en-US"/>
        </a:p>
      </dgm:t>
    </dgm:pt>
    <dgm:pt modelId="{12159E60-CC65-48D2-98E8-B56322EFB81F}" type="pres">
      <dgm:prSet presAssocID="{12C714A2-EAFF-4AE2-AE62-A3B859B98F52}" presName="parentText" presStyleLbl="node1" presStyleIdx="0" presStyleCnt="5">
        <dgm:presLayoutVars>
          <dgm:chMax val="0"/>
          <dgm:bulletEnabled val="1"/>
        </dgm:presLayoutVars>
      </dgm:prSet>
      <dgm:spPr/>
      <dgm:t>
        <a:bodyPr/>
        <a:lstStyle/>
        <a:p>
          <a:endParaRPr lang="en-US"/>
        </a:p>
      </dgm:t>
    </dgm:pt>
    <dgm:pt modelId="{981DEF3C-0796-4864-AD3A-CC77D1018819}" type="pres">
      <dgm:prSet presAssocID="{4D0C7641-4EF2-4A47-A87B-251C24366FA6}" presName="spacer" presStyleCnt="0"/>
      <dgm:spPr/>
    </dgm:pt>
    <dgm:pt modelId="{719846F7-6D8B-49A9-8B60-AC391624F4F0}" type="pres">
      <dgm:prSet presAssocID="{A34BCC87-0E53-446D-85CD-7E2C0F315568}" presName="parentText" presStyleLbl="node1" presStyleIdx="1" presStyleCnt="5">
        <dgm:presLayoutVars>
          <dgm:chMax val="0"/>
          <dgm:bulletEnabled val="1"/>
        </dgm:presLayoutVars>
      </dgm:prSet>
      <dgm:spPr/>
      <dgm:t>
        <a:bodyPr/>
        <a:lstStyle/>
        <a:p>
          <a:endParaRPr lang="en-US"/>
        </a:p>
      </dgm:t>
    </dgm:pt>
    <dgm:pt modelId="{E96923F9-94B8-472D-86A2-BB2C479FE31F}" type="pres">
      <dgm:prSet presAssocID="{97FF4513-28CD-49DC-9DA6-B029B8221AF3}" presName="spacer" presStyleCnt="0"/>
      <dgm:spPr/>
    </dgm:pt>
    <dgm:pt modelId="{83796A18-264F-4BD6-9264-DAD2B2A3B959}" type="pres">
      <dgm:prSet presAssocID="{F214E00E-BFC7-49D9-B494-B93003E9F784}" presName="parentText" presStyleLbl="node1" presStyleIdx="2" presStyleCnt="5">
        <dgm:presLayoutVars>
          <dgm:chMax val="0"/>
          <dgm:bulletEnabled val="1"/>
        </dgm:presLayoutVars>
      </dgm:prSet>
      <dgm:spPr/>
      <dgm:t>
        <a:bodyPr/>
        <a:lstStyle/>
        <a:p>
          <a:endParaRPr lang="en-US"/>
        </a:p>
      </dgm:t>
    </dgm:pt>
    <dgm:pt modelId="{07836D6F-C20C-4D69-972D-332E82980C75}" type="pres">
      <dgm:prSet presAssocID="{77C617BF-9BBA-4699-A480-5763FEFDBD54}" presName="spacer" presStyleCnt="0"/>
      <dgm:spPr/>
    </dgm:pt>
    <dgm:pt modelId="{2160ED5C-F6C3-4331-990D-A0FD839D36E2}" type="pres">
      <dgm:prSet presAssocID="{76BB3E5C-0A6F-413F-A4A0-D446CDED8781}" presName="parentText" presStyleLbl="node1" presStyleIdx="3" presStyleCnt="5" custLinFactNeighborX="-1852" custLinFactNeighborY="47889">
        <dgm:presLayoutVars>
          <dgm:chMax val="0"/>
          <dgm:bulletEnabled val="1"/>
        </dgm:presLayoutVars>
      </dgm:prSet>
      <dgm:spPr/>
      <dgm:t>
        <a:bodyPr/>
        <a:lstStyle/>
        <a:p>
          <a:endParaRPr lang="en-US"/>
        </a:p>
      </dgm:t>
    </dgm:pt>
    <dgm:pt modelId="{726C5009-248C-4FB9-86A3-2A4E95A4D239}" type="pres">
      <dgm:prSet presAssocID="{F68DE319-1164-4871-8F84-C09CE89D462F}" presName="spacer" presStyleCnt="0"/>
      <dgm:spPr/>
    </dgm:pt>
    <dgm:pt modelId="{E5899AB7-EF6A-452A-A26F-C6A2E53C104F}" type="pres">
      <dgm:prSet presAssocID="{ECC03FB2-85DA-4821-9BF3-3EE3C8FCC1DA}" presName="parentText" presStyleLbl="node1" presStyleIdx="4" presStyleCnt="5">
        <dgm:presLayoutVars>
          <dgm:chMax val="0"/>
          <dgm:bulletEnabled val="1"/>
        </dgm:presLayoutVars>
      </dgm:prSet>
      <dgm:spPr/>
      <dgm:t>
        <a:bodyPr/>
        <a:lstStyle/>
        <a:p>
          <a:endParaRPr lang="en-US"/>
        </a:p>
      </dgm:t>
    </dgm:pt>
  </dgm:ptLst>
  <dgm:cxnLst>
    <dgm:cxn modelId="{CCB4E856-A8EF-49D6-9F6E-1FF0A7C85184}" srcId="{1BB88341-D43F-4831-A437-A4515AC0044D}" destId="{F214E00E-BFC7-49D9-B494-B93003E9F784}" srcOrd="2" destOrd="0" parTransId="{30A83163-5B17-4F62-A3FC-E52DE9A84F4D}" sibTransId="{77C617BF-9BBA-4699-A480-5763FEFDBD54}"/>
    <dgm:cxn modelId="{509A7E96-9F23-4AA4-925A-B072833004DE}" type="presOf" srcId="{ECC03FB2-85DA-4821-9BF3-3EE3C8FCC1DA}" destId="{E5899AB7-EF6A-452A-A26F-C6A2E53C104F}" srcOrd="0" destOrd="0" presId="urn:microsoft.com/office/officeart/2005/8/layout/vList2"/>
    <dgm:cxn modelId="{791098B7-184B-46F4-9AEA-FAE7BEC78DE7}" srcId="{1BB88341-D43F-4831-A437-A4515AC0044D}" destId="{12C714A2-EAFF-4AE2-AE62-A3B859B98F52}" srcOrd="0" destOrd="0" parTransId="{581E4E5E-A396-4960-AEE3-1C6F517CDD8E}" sibTransId="{4D0C7641-4EF2-4A47-A87B-251C24366FA6}"/>
    <dgm:cxn modelId="{38C81C3A-D47A-4F3F-9F68-FCCB9A2436C5}" type="presOf" srcId="{76BB3E5C-0A6F-413F-A4A0-D446CDED8781}" destId="{2160ED5C-F6C3-4331-990D-A0FD839D36E2}" srcOrd="0" destOrd="0" presId="urn:microsoft.com/office/officeart/2005/8/layout/vList2"/>
    <dgm:cxn modelId="{948288B0-55C9-4D09-ACD9-AB21C175F702}" type="presOf" srcId="{A34BCC87-0E53-446D-85CD-7E2C0F315568}" destId="{719846F7-6D8B-49A9-8B60-AC391624F4F0}" srcOrd="0" destOrd="0" presId="urn:microsoft.com/office/officeart/2005/8/layout/vList2"/>
    <dgm:cxn modelId="{F91F1FBA-D9E2-4958-970B-93B26B54C46E}" type="presOf" srcId="{1BB88341-D43F-4831-A437-A4515AC0044D}" destId="{4E3C8C4D-9B73-437A-87EE-97D866CBD26B}" srcOrd="0" destOrd="0" presId="urn:microsoft.com/office/officeart/2005/8/layout/vList2"/>
    <dgm:cxn modelId="{3B64C363-C929-4414-BB21-353C62B2FEE9}" srcId="{1BB88341-D43F-4831-A437-A4515AC0044D}" destId="{ECC03FB2-85DA-4821-9BF3-3EE3C8FCC1DA}" srcOrd="4" destOrd="0" parTransId="{103A93A5-E86C-4B54-891C-98048ABED05D}" sibTransId="{BF03A194-30FC-44BE-B3EF-3EC69C113722}"/>
    <dgm:cxn modelId="{B98C04DE-6EAC-443B-B335-5A5E66D0C4C4}" srcId="{1BB88341-D43F-4831-A437-A4515AC0044D}" destId="{76BB3E5C-0A6F-413F-A4A0-D446CDED8781}" srcOrd="3" destOrd="0" parTransId="{EE34D108-B100-4DEF-9459-67257FAF9270}" sibTransId="{F68DE319-1164-4871-8F84-C09CE89D462F}"/>
    <dgm:cxn modelId="{ADF2FD57-A2D6-4749-9B63-7699A7D636F1}" type="presOf" srcId="{F214E00E-BFC7-49D9-B494-B93003E9F784}" destId="{83796A18-264F-4BD6-9264-DAD2B2A3B959}" srcOrd="0" destOrd="0" presId="urn:microsoft.com/office/officeart/2005/8/layout/vList2"/>
    <dgm:cxn modelId="{C2DE7EAE-6402-4E66-ABFD-FD299EB1FA68}" type="presOf" srcId="{12C714A2-EAFF-4AE2-AE62-A3B859B98F52}" destId="{12159E60-CC65-48D2-98E8-B56322EFB81F}" srcOrd="0" destOrd="0" presId="urn:microsoft.com/office/officeart/2005/8/layout/vList2"/>
    <dgm:cxn modelId="{96076425-531E-4D6F-8CD5-4115355531C0}" srcId="{1BB88341-D43F-4831-A437-A4515AC0044D}" destId="{A34BCC87-0E53-446D-85CD-7E2C0F315568}" srcOrd="1" destOrd="0" parTransId="{2C1CDA0F-7221-42B1-ABC1-F264F46B7FA6}" sibTransId="{97FF4513-28CD-49DC-9DA6-B029B8221AF3}"/>
    <dgm:cxn modelId="{AED7929C-C44B-4664-B540-A13C8CE4536A}" type="presParOf" srcId="{4E3C8C4D-9B73-437A-87EE-97D866CBD26B}" destId="{12159E60-CC65-48D2-98E8-B56322EFB81F}" srcOrd="0" destOrd="0" presId="urn:microsoft.com/office/officeart/2005/8/layout/vList2"/>
    <dgm:cxn modelId="{3669B134-6327-4335-9A22-43A9EFA6FA6F}" type="presParOf" srcId="{4E3C8C4D-9B73-437A-87EE-97D866CBD26B}" destId="{981DEF3C-0796-4864-AD3A-CC77D1018819}" srcOrd="1" destOrd="0" presId="urn:microsoft.com/office/officeart/2005/8/layout/vList2"/>
    <dgm:cxn modelId="{CDA4D941-EE33-467A-9A91-4B41D7A1825E}" type="presParOf" srcId="{4E3C8C4D-9B73-437A-87EE-97D866CBD26B}" destId="{719846F7-6D8B-49A9-8B60-AC391624F4F0}" srcOrd="2" destOrd="0" presId="urn:microsoft.com/office/officeart/2005/8/layout/vList2"/>
    <dgm:cxn modelId="{14DAE22B-A329-4E35-9987-A81068BDA1D9}" type="presParOf" srcId="{4E3C8C4D-9B73-437A-87EE-97D866CBD26B}" destId="{E96923F9-94B8-472D-86A2-BB2C479FE31F}" srcOrd="3" destOrd="0" presId="urn:microsoft.com/office/officeart/2005/8/layout/vList2"/>
    <dgm:cxn modelId="{B550D22E-FA1A-4115-92A9-529358EC3360}" type="presParOf" srcId="{4E3C8C4D-9B73-437A-87EE-97D866CBD26B}" destId="{83796A18-264F-4BD6-9264-DAD2B2A3B959}" srcOrd="4" destOrd="0" presId="urn:microsoft.com/office/officeart/2005/8/layout/vList2"/>
    <dgm:cxn modelId="{F0C58302-1C19-4F7A-AD33-06E84A661571}" type="presParOf" srcId="{4E3C8C4D-9B73-437A-87EE-97D866CBD26B}" destId="{07836D6F-C20C-4D69-972D-332E82980C75}" srcOrd="5" destOrd="0" presId="urn:microsoft.com/office/officeart/2005/8/layout/vList2"/>
    <dgm:cxn modelId="{B18DD944-88B8-4A0D-AB9C-252B3CEA8DEF}" type="presParOf" srcId="{4E3C8C4D-9B73-437A-87EE-97D866CBD26B}" destId="{2160ED5C-F6C3-4331-990D-A0FD839D36E2}" srcOrd="6" destOrd="0" presId="urn:microsoft.com/office/officeart/2005/8/layout/vList2"/>
    <dgm:cxn modelId="{9D5CD4AB-7B8D-4C1B-AF70-080B355EFE5D}" type="presParOf" srcId="{4E3C8C4D-9B73-437A-87EE-97D866CBD26B}" destId="{726C5009-248C-4FB9-86A3-2A4E95A4D239}" srcOrd="7" destOrd="0" presId="urn:microsoft.com/office/officeart/2005/8/layout/vList2"/>
    <dgm:cxn modelId="{09C34A9F-3820-4632-8DE6-17A51C3900A9}" type="presParOf" srcId="{4E3C8C4D-9B73-437A-87EE-97D866CBD26B}" destId="{E5899AB7-EF6A-452A-A26F-C6A2E53C104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5030F-0164-44C7-B0AE-306F1E5914C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0A81412-22A6-4152-A472-372522D4ACDB}">
      <dgm:prSet phldrT="[Text]"/>
      <dgm:spPr/>
      <dgm:t>
        <a:bodyPr/>
        <a:lstStyle/>
        <a:p>
          <a:r>
            <a:rPr lang="en-US" dirty="0" smtClean="0"/>
            <a:t>Build a “long”</a:t>
          </a:r>
        </a:p>
        <a:p>
          <a:r>
            <a:rPr lang="en-US" dirty="0" smtClean="0"/>
            <a:t>master file</a:t>
          </a:r>
          <a:endParaRPr lang="en-US" dirty="0"/>
        </a:p>
      </dgm:t>
    </dgm:pt>
    <dgm:pt modelId="{866C44CE-66ED-43C7-8201-BD6088B780A8}" type="parTrans" cxnId="{86DE490D-1132-421B-9CA1-AA01DDAE5C8D}">
      <dgm:prSet/>
      <dgm:spPr/>
      <dgm:t>
        <a:bodyPr/>
        <a:lstStyle/>
        <a:p>
          <a:endParaRPr lang="en-US"/>
        </a:p>
      </dgm:t>
    </dgm:pt>
    <dgm:pt modelId="{F70B306F-687B-4731-9200-A3F89A5D4856}" type="sibTrans" cxnId="{86DE490D-1132-421B-9CA1-AA01DDAE5C8D}">
      <dgm:prSet/>
      <dgm:spPr/>
      <dgm:t>
        <a:bodyPr/>
        <a:lstStyle/>
        <a:p>
          <a:endParaRPr lang="en-US"/>
        </a:p>
      </dgm:t>
    </dgm:pt>
    <dgm:pt modelId="{196E47B9-6D68-4C71-91BF-653CE87C234F}">
      <dgm:prSet phldrT="[Text]"/>
      <dgm:spPr/>
      <dgm:t>
        <a:bodyPr/>
        <a:lstStyle/>
        <a:p>
          <a:r>
            <a:rPr lang="en-US" dirty="0" smtClean="0"/>
            <a:t>Include all the assessment scores and pre-determined covariates </a:t>
          </a:r>
          <a:endParaRPr lang="en-US" dirty="0"/>
        </a:p>
      </dgm:t>
    </dgm:pt>
    <dgm:pt modelId="{E313326E-B872-4A05-A7CD-A0C9A2EDD3AF}" type="parTrans" cxnId="{5D5DBF26-30F0-43BC-B0A8-CC1E2074F7AC}">
      <dgm:prSet/>
      <dgm:spPr/>
      <dgm:t>
        <a:bodyPr/>
        <a:lstStyle/>
        <a:p>
          <a:endParaRPr lang="en-US"/>
        </a:p>
      </dgm:t>
    </dgm:pt>
    <dgm:pt modelId="{CB257C7F-C75B-4898-BCFC-9EF45C6403D4}" type="sibTrans" cxnId="{5D5DBF26-30F0-43BC-B0A8-CC1E2074F7AC}">
      <dgm:prSet/>
      <dgm:spPr/>
      <dgm:t>
        <a:bodyPr/>
        <a:lstStyle/>
        <a:p>
          <a:endParaRPr lang="en-US"/>
        </a:p>
      </dgm:t>
    </dgm:pt>
    <dgm:pt modelId="{C745D04D-895B-4BB4-A589-8DA29C25E212}">
      <dgm:prSet phldrT="[Text]"/>
      <dgm:spPr/>
      <dgm:t>
        <a:bodyPr/>
        <a:lstStyle/>
        <a:p>
          <a:r>
            <a:rPr lang="en-US" dirty="0" smtClean="0"/>
            <a:t>Student, teacher, course linkages</a:t>
          </a:r>
          <a:endParaRPr lang="en-US" dirty="0"/>
        </a:p>
      </dgm:t>
    </dgm:pt>
    <dgm:pt modelId="{FC0A3CE1-255E-42E9-A7B1-F6205D682B8C}" type="parTrans" cxnId="{693E77AA-EE76-4BF4-A0D5-4F3E751CDA38}">
      <dgm:prSet/>
      <dgm:spPr/>
      <dgm:t>
        <a:bodyPr/>
        <a:lstStyle/>
        <a:p>
          <a:endParaRPr lang="en-US"/>
        </a:p>
      </dgm:t>
    </dgm:pt>
    <dgm:pt modelId="{806C044C-B5AD-4702-A8B2-54FCE3D7088C}" type="sibTrans" cxnId="{693E77AA-EE76-4BF4-A0D5-4F3E751CDA38}">
      <dgm:prSet/>
      <dgm:spPr/>
      <dgm:t>
        <a:bodyPr/>
        <a:lstStyle/>
        <a:p>
          <a:endParaRPr lang="en-US"/>
        </a:p>
      </dgm:t>
    </dgm:pt>
    <dgm:pt modelId="{75F00655-0622-4694-BB0A-000C87C2BDC4}">
      <dgm:prSet phldrT="[Text]"/>
      <dgm:spPr/>
      <dgm:t>
        <a:bodyPr/>
        <a:lstStyle/>
        <a:p>
          <a:r>
            <a:rPr lang="en-US" dirty="0" smtClean="0"/>
            <a:t>Split the file based on model type, grade, and assessment</a:t>
          </a:r>
          <a:endParaRPr lang="en-US" dirty="0"/>
        </a:p>
      </dgm:t>
    </dgm:pt>
    <dgm:pt modelId="{7FB2C0AA-FA99-4E8B-8B96-EEA707C0F1D8}" type="parTrans" cxnId="{BFBC5606-B597-4F8E-BC09-A26F82803A6D}">
      <dgm:prSet/>
      <dgm:spPr/>
      <dgm:t>
        <a:bodyPr/>
        <a:lstStyle/>
        <a:p>
          <a:endParaRPr lang="en-US"/>
        </a:p>
      </dgm:t>
    </dgm:pt>
    <dgm:pt modelId="{BAF5B4E2-6BBF-4AFB-883C-6AE17D2F28E3}" type="sibTrans" cxnId="{BFBC5606-B597-4F8E-BC09-A26F82803A6D}">
      <dgm:prSet/>
      <dgm:spPr/>
      <dgm:t>
        <a:bodyPr/>
        <a:lstStyle/>
        <a:p>
          <a:endParaRPr lang="en-US"/>
        </a:p>
      </dgm:t>
    </dgm:pt>
    <dgm:pt modelId="{4D73718C-3C82-442C-A197-CA459EBF780B}">
      <dgm:prSet phldrT="[Text]"/>
      <dgm:spPr/>
      <dgm:t>
        <a:bodyPr/>
        <a:lstStyle/>
        <a:p>
          <a:r>
            <a:rPr lang="en-US" dirty="0" smtClean="0"/>
            <a:t>Model Types: 1-level, 2-level, or 3-level regression models</a:t>
          </a:r>
          <a:endParaRPr lang="en-US" dirty="0"/>
        </a:p>
      </dgm:t>
    </dgm:pt>
    <dgm:pt modelId="{73DC140D-0099-4BB4-8252-313249BDFF91}" type="parTrans" cxnId="{672B4565-9BE8-4880-8085-C264F09B5B39}">
      <dgm:prSet/>
      <dgm:spPr/>
      <dgm:t>
        <a:bodyPr/>
        <a:lstStyle/>
        <a:p>
          <a:endParaRPr lang="en-US"/>
        </a:p>
      </dgm:t>
    </dgm:pt>
    <dgm:pt modelId="{E3F3B1F4-E8A2-4E2F-BEF5-7CE10D5ED7F0}" type="sibTrans" cxnId="{672B4565-9BE8-4880-8085-C264F09B5B39}">
      <dgm:prSet/>
      <dgm:spPr/>
      <dgm:t>
        <a:bodyPr/>
        <a:lstStyle/>
        <a:p>
          <a:endParaRPr lang="en-US"/>
        </a:p>
      </dgm:t>
    </dgm:pt>
    <dgm:pt modelId="{E63806AE-1630-45DA-BCAC-DAF1EF954C42}">
      <dgm:prSet phldrT="[Text]"/>
      <dgm:spPr/>
      <dgm:t>
        <a:bodyPr/>
        <a:lstStyle/>
        <a:p>
          <a:r>
            <a:rPr lang="en-US" dirty="0" smtClean="0"/>
            <a:t>Assessments are grade specific.</a:t>
          </a:r>
          <a:endParaRPr lang="en-US" dirty="0"/>
        </a:p>
      </dgm:t>
    </dgm:pt>
    <dgm:pt modelId="{3F956A8F-EA17-4DF5-A881-781A25C57AFF}" type="parTrans" cxnId="{719BD76A-70ED-49DF-842F-4150E452C738}">
      <dgm:prSet/>
      <dgm:spPr/>
      <dgm:t>
        <a:bodyPr/>
        <a:lstStyle/>
        <a:p>
          <a:endParaRPr lang="en-US"/>
        </a:p>
      </dgm:t>
    </dgm:pt>
    <dgm:pt modelId="{79754EAC-81F0-400A-BF6B-E725DB7FD600}" type="sibTrans" cxnId="{719BD76A-70ED-49DF-842F-4150E452C738}">
      <dgm:prSet/>
      <dgm:spPr/>
      <dgm:t>
        <a:bodyPr/>
        <a:lstStyle/>
        <a:p>
          <a:endParaRPr lang="en-US"/>
        </a:p>
      </dgm:t>
    </dgm:pt>
    <dgm:pt modelId="{FBDA3F4E-6A10-4348-808C-34E770A70A30}">
      <dgm:prSet phldrT="[Text]"/>
      <dgm:spPr/>
      <dgm:t>
        <a:bodyPr/>
        <a:lstStyle/>
        <a:p>
          <a:r>
            <a:rPr lang="en-US" dirty="0" smtClean="0"/>
            <a:t>Run the macro script for models on grade-specific assessments within each model type</a:t>
          </a:r>
          <a:endParaRPr lang="en-US" dirty="0"/>
        </a:p>
      </dgm:t>
    </dgm:pt>
    <dgm:pt modelId="{76169C2B-6A76-46B4-9D40-755FCF901C38}" type="parTrans" cxnId="{B62E0336-FBCA-4263-A5BE-57425F7BE5FF}">
      <dgm:prSet/>
      <dgm:spPr/>
      <dgm:t>
        <a:bodyPr/>
        <a:lstStyle/>
        <a:p>
          <a:endParaRPr lang="en-US"/>
        </a:p>
      </dgm:t>
    </dgm:pt>
    <dgm:pt modelId="{4C85995A-3B9A-4D61-B9FB-DA1F0CCAAE93}" type="sibTrans" cxnId="{B62E0336-FBCA-4263-A5BE-57425F7BE5FF}">
      <dgm:prSet/>
      <dgm:spPr/>
      <dgm:t>
        <a:bodyPr/>
        <a:lstStyle/>
        <a:p>
          <a:endParaRPr lang="en-US"/>
        </a:p>
      </dgm:t>
    </dgm:pt>
    <dgm:pt modelId="{F279FA49-55AD-4F28-9955-2570D9874C92}">
      <dgm:prSet phldrT="[Text]"/>
      <dgm:spPr/>
      <dgm:t>
        <a:bodyPr/>
        <a:lstStyle/>
        <a:p>
          <a:r>
            <a:rPr lang="en-US" dirty="0" smtClean="0"/>
            <a:t>Variance Partitions</a:t>
          </a:r>
          <a:endParaRPr lang="en-US" dirty="0"/>
        </a:p>
      </dgm:t>
    </dgm:pt>
    <dgm:pt modelId="{234B687B-4501-4F2B-A953-451357625360}" type="parTrans" cxnId="{DC2BCBAA-A26E-4066-848B-881EB2AA0AC2}">
      <dgm:prSet/>
      <dgm:spPr/>
      <dgm:t>
        <a:bodyPr/>
        <a:lstStyle/>
        <a:p>
          <a:endParaRPr lang="en-US"/>
        </a:p>
      </dgm:t>
    </dgm:pt>
    <dgm:pt modelId="{178130BB-846E-4EF5-A209-3DF8FF25ABFD}" type="sibTrans" cxnId="{DC2BCBAA-A26E-4066-848B-881EB2AA0AC2}">
      <dgm:prSet/>
      <dgm:spPr/>
      <dgm:t>
        <a:bodyPr/>
        <a:lstStyle/>
        <a:p>
          <a:endParaRPr lang="en-US"/>
        </a:p>
      </dgm:t>
    </dgm:pt>
    <dgm:pt modelId="{907D3DDF-7320-44F0-B745-BD2E8EC26F55}">
      <dgm:prSet phldrT="[Text]"/>
      <dgm:spPr/>
      <dgm:t>
        <a:bodyPr/>
        <a:lstStyle/>
        <a:p>
          <a:r>
            <a:rPr lang="en-US" dirty="0" smtClean="0"/>
            <a:t>VAM point estimates, standard errors, and teacher rating classifications</a:t>
          </a:r>
          <a:endParaRPr lang="en-US" dirty="0"/>
        </a:p>
      </dgm:t>
    </dgm:pt>
    <dgm:pt modelId="{3B29E7AE-66A9-482C-AEF2-D7EF7003959A}" type="parTrans" cxnId="{69911295-4B65-4BE3-9E37-3647382214CE}">
      <dgm:prSet/>
      <dgm:spPr/>
      <dgm:t>
        <a:bodyPr/>
        <a:lstStyle/>
        <a:p>
          <a:endParaRPr lang="en-US"/>
        </a:p>
      </dgm:t>
    </dgm:pt>
    <dgm:pt modelId="{74CB5E28-3E17-4CF4-A801-B65E29CBE45B}" type="sibTrans" cxnId="{69911295-4B65-4BE3-9E37-3647382214CE}">
      <dgm:prSet/>
      <dgm:spPr/>
      <dgm:t>
        <a:bodyPr/>
        <a:lstStyle/>
        <a:p>
          <a:endParaRPr lang="en-US"/>
        </a:p>
      </dgm:t>
    </dgm:pt>
    <dgm:pt modelId="{FCB76C6B-9474-412B-9047-75BE4BDD0E54}">
      <dgm:prSet/>
      <dgm:spPr/>
      <dgm:t>
        <a:bodyPr/>
        <a:lstStyle/>
        <a:p>
          <a:r>
            <a:rPr lang="en-US" dirty="0" smtClean="0"/>
            <a:t>Combine the results together and make decisions</a:t>
          </a:r>
          <a:endParaRPr lang="en-US" dirty="0"/>
        </a:p>
      </dgm:t>
    </dgm:pt>
    <dgm:pt modelId="{BFB0150A-B435-4BB2-86AA-D977ACB5EDB2}" type="parTrans" cxnId="{23FB171D-BF6D-4407-9853-F172DBE7A4AB}">
      <dgm:prSet/>
      <dgm:spPr/>
      <dgm:t>
        <a:bodyPr/>
        <a:lstStyle/>
        <a:p>
          <a:endParaRPr lang="en-US"/>
        </a:p>
      </dgm:t>
    </dgm:pt>
    <dgm:pt modelId="{8BEDD43B-34EB-4BDC-8091-AA61304E9AF8}" type="sibTrans" cxnId="{23FB171D-BF6D-4407-9853-F172DBE7A4AB}">
      <dgm:prSet/>
      <dgm:spPr/>
      <dgm:t>
        <a:bodyPr/>
        <a:lstStyle/>
        <a:p>
          <a:endParaRPr lang="en-US"/>
        </a:p>
      </dgm:t>
    </dgm:pt>
    <dgm:pt modelId="{1A5F528C-FC6C-4DD7-ABC4-73A076E51BE6}" type="pres">
      <dgm:prSet presAssocID="{5925030F-0164-44C7-B0AE-306F1E5914CD}" presName="Name0" presStyleCnt="0">
        <dgm:presLayoutVars>
          <dgm:dir/>
          <dgm:animLvl val="lvl"/>
          <dgm:resizeHandles val="exact"/>
        </dgm:presLayoutVars>
      </dgm:prSet>
      <dgm:spPr/>
      <dgm:t>
        <a:bodyPr/>
        <a:lstStyle/>
        <a:p>
          <a:endParaRPr lang="en-US"/>
        </a:p>
      </dgm:t>
    </dgm:pt>
    <dgm:pt modelId="{06A739A7-4B71-4A12-890A-2842A113F3C0}" type="pres">
      <dgm:prSet presAssocID="{B0A81412-22A6-4152-A472-372522D4ACDB}" presName="composite" presStyleCnt="0"/>
      <dgm:spPr/>
    </dgm:pt>
    <dgm:pt modelId="{FBBF95B8-729F-41BB-B66F-06E2D1B2F35A}" type="pres">
      <dgm:prSet presAssocID="{B0A81412-22A6-4152-A472-372522D4ACDB}" presName="parTx" presStyleLbl="node1" presStyleIdx="0" presStyleCnt="4">
        <dgm:presLayoutVars>
          <dgm:chMax val="0"/>
          <dgm:chPref val="0"/>
          <dgm:bulletEnabled val="1"/>
        </dgm:presLayoutVars>
      </dgm:prSet>
      <dgm:spPr/>
      <dgm:t>
        <a:bodyPr/>
        <a:lstStyle/>
        <a:p>
          <a:endParaRPr lang="en-US"/>
        </a:p>
      </dgm:t>
    </dgm:pt>
    <dgm:pt modelId="{F9D30894-7B52-43FC-A9B7-9EDEB68655B6}" type="pres">
      <dgm:prSet presAssocID="{B0A81412-22A6-4152-A472-372522D4ACDB}" presName="desTx" presStyleLbl="revTx" presStyleIdx="0" presStyleCnt="3">
        <dgm:presLayoutVars>
          <dgm:bulletEnabled val="1"/>
        </dgm:presLayoutVars>
      </dgm:prSet>
      <dgm:spPr/>
      <dgm:t>
        <a:bodyPr/>
        <a:lstStyle/>
        <a:p>
          <a:endParaRPr lang="en-US"/>
        </a:p>
      </dgm:t>
    </dgm:pt>
    <dgm:pt modelId="{A3B44F03-90C7-40CC-8B5F-3BD3E88149C9}" type="pres">
      <dgm:prSet presAssocID="{F70B306F-687B-4731-9200-A3F89A5D4856}" presName="space" presStyleCnt="0"/>
      <dgm:spPr/>
    </dgm:pt>
    <dgm:pt modelId="{D1075351-CFD8-4E02-BA79-3B637C14026C}" type="pres">
      <dgm:prSet presAssocID="{75F00655-0622-4694-BB0A-000C87C2BDC4}" presName="composite" presStyleCnt="0"/>
      <dgm:spPr/>
    </dgm:pt>
    <dgm:pt modelId="{0E79C36C-B857-4305-A083-214917E03D9A}" type="pres">
      <dgm:prSet presAssocID="{75F00655-0622-4694-BB0A-000C87C2BDC4}" presName="parTx" presStyleLbl="node1" presStyleIdx="1" presStyleCnt="4">
        <dgm:presLayoutVars>
          <dgm:chMax val="0"/>
          <dgm:chPref val="0"/>
          <dgm:bulletEnabled val="1"/>
        </dgm:presLayoutVars>
      </dgm:prSet>
      <dgm:spPr/>
      <dgm:t>
        <a:bodyPr/>
        <a:lstStyle/>
        <a:p>
          <a:endParaRPr lang="en-US"/>
        </a:p>
      </dgm:t>
    </dgm:pt>
    <dgm:pt modelId="{899C01B9-198D-49CC-AACB-56937ED7093D}" type="pres">
      <dgm:prSet presAssocID="{75F00655-0622-4694-BB0A-000C87C2BDC4}" presName="desTx" presStyleLbl="revTx" presStyleIdx="1" presStyleCnt="3">
        <dgm:presLayoutVars>
          <dgm:bulletEnabled val="1"/>
        </dgm:presLayoutVars>
      </dgm:prSet>
      <dgm:spPr/>
      <dgm:t>
        <a:bodyPr/>
        <a:lstStyle/>
        <a:p>
          <a:endParaRPr lang="en-US"/>
        </a:p>
      </dgm:t>
    </dgm:pt>
    <dgm:pt modelId="{15E06FEC-18EF-4A36-8A3E-A5A565044977}" type="pres">
      <dgm:prSet presAssocID="{BAF5B4E2-6BBF-4AFB-883C-6AE17D2F28E3}" presName="space" presStyleCnt="0"/>
      <dgm:spPr/>
    </dgm:pt>
    <dgm:pt modelId="{25AEC7D6-AA3C-46D4-9B72-4107B1A4A1D6}" type="pres">
      <dgm:prSet presAssocID="{FBDA3F4E-6A10-4348-808C-34E770A70A30}" presName="composite" presStyleCnt="0"/>
      <dgm:spPr/>
    </dgm:pt>
    <dgm:pt modelId="{17EEC244-FF66-471F-917D-D8F6B1505474}" type="pres">
      <dgm:prSet presAssocID="{FBDA3F4E-6A10-4348-808C-34E770A70A30}" presName="parTx" presStyleLbl="node1" presStyleIdx="2" presStyleCnt="4">
        <dgm:presLayoutVars>
          <dgm:chMax val="0"/>
          <dgm:chPref val="0"/>
          <dgm:bulletEnabled val="1"/>
        </dgm:presLayoutVars>
      </dgm:prSet>
      <dgm:spPr/>
      <dgm:t>
        <a:bodyPr/>
        <a:lstStyle/>
        <a:p>
          <a:endParaRPr lang="en-US"/>
        </a:p>
      </dgm:t>
    </dgm:pt>
    <dgm:pt modelId="{BC6A7C74-2F5E-46D0-8AF0-77C15E105388}" type="pres">
      <dgm:prSet presAssocID="{FBDA3F4E-6A10-4348-808C-34E770A70A30}" presName="desTx" presStyleLbl="revTx" presStyleIdx="2" presStyleCnt="3" custLinFactX="21557" custLinFactNeighborX="100000" custLinFactNeighborY="0">
        <dgm:presLayoutVars>
          <dgm:bulletEnabled val="1"/>
        </dgm:presLayoutVars>
      </dgm:prSet>
      <dgm:spPr/>
      <dgm:t>
        <a:bodyPr/>
        <a:lstStyle/>
        <a:p>
          <a:endParaRPr lang="en-US"/>
        </a:p>
      </dgm:t>
    </dgm:pt>
    <dgm:pt modelId="{79EB9E46-8EBE-4B1C-BCAB-D94AE948ABCA}" type="pres">
      <dgm:prSet presAssocID="{4C85995A-3B9A-4D61-B9FB-DA1F0CCAAE93}" presName="space" presStyleCnt="0"/>
      <dgm:spPr/>
    </dgm:pt>
    <dgm:pt modelId="{4CC760BC-1573-4355-A70C-412B77A758C9}" type="pres">
      <dgm:prSet presAssocID="{FCB76C6B-9474-412B-9047-75BE4BDD0E54}" presName="composite" presStyleCnt="0"/>
      <dgm:spPr/>
    </dgm:pt>
    <dgm:pt modelId="{8F889A4F-0414-46B9-9923-1E1757728CEB}" type="pres">
      <dgm:prSet presAssocID="{FCB76C6B-9474-412B-9047-75BE4BDD0E54}" presName="parTx" presStyleLbl="node1" presStyleIdx="3" presStyleCnt="4">
        <dgm:presLayoutVars>
          <dgm:chMax val="0"/>
          <dgm:chPref val="0"/>
          <dgm:bulletEnabled val="1"/>
        </dgm:presLayoutVars>
      </dgm:prSet>
      <dgm:spPr/>
      <dgm:t>
        <a:bodyPr/>
        <a:lstStyle/>
        <a:p>
          <a:endParaRPr lang="en-US"/>
        </a:p>
      </dgm:t>
    </dgm:pt>
    <dgm:pt modelId="{D570B75B-096F-4F7F-8E5A-CB8BB6005D3C}" type="pres">
      <dgm:prSet presAssocID="{FCB76C6B-9474-412B-9047-75BE4BDD0E54}" presName="desTx" presStyleLbl="revTx" presStyleIdx="2" presStyleCnt="3">
        <dgm:presLayoutVars>
          <dgm:bulletEnabled val="1"/>
        </dgm:presLayoutVars>
      </dgm:prSet>
      <dgm:spPr/>
    </dgm:pt>
  </dgm:ptLst>
  <dgm:cxnLst>
    <dgm:cxn modelId="{86DE490D-1132-421B-9CA1-AA01DDAE5C8D}" srcId="{5925030F-0164-44C7-B0AE-306F1E5914CD}" destId="{B0A81412-22A6-4152-A472-372522D4ACDB}" srcOrd="0" destOrd="0" parTransId="{866C44CE-66ED-43C7-8201-BD6088B780A8}" sibTransId="{F70B306F-687B-4731-9200-A3F89A5D4856}"/>
    <dgm:cxn modelId="{719BD76A-70ED-49DF-842F-4150E452C738}" srcId="{75F00655-0622-4694-BB0A-000C87C2BDC4}" destId="{E63806AE-1630-45DA-BCAC-DAF1EF954C42}" srcOrd="1" destOrd="0" parTransId="{3F956A8F-EA17-4DF5-A881-781A25C57AFF}" sibTransId="{79754EAC-81F0-400A-BF6B-E725DB7FD600}"/>
    <dgm:cxn modelId="{69911295-4B65-4BE3-9E37-3647382214CE}" srcId="{FBDA3F4E-6A10-4348-808C-34E770A70A30}" destId="{907D3DDF-7320-44F0-B745-BD2E8EC26F55}" srcOrd="1" destOrd="0" parTransId="{3B29E7AE-66A9-482C-AEF2-D7EF7003959A}" sibTransId="{74CB5E28-3E17-4CF4-A801-B65E29CBE45B}"/>
    <dgm:cxn modelId="{672B4565-9BE8-4880-8085-C264F09B5B39}" srcId="{75F00655-0622-4694-BB0A-000C87C2BDC4}" destId="{4D73718C-3C82-442C-A197-CA459EBF780B}" srcOrd="0" destOrd="0" parTransId="{73DC140D-0099-4BB4-8252-313249BDFF91}" sibTransId="{E3F3B1F4-E8A2-4E2F-BEF5-7CE10D5ED7F0}"/>
    <dgm:cxn modelId="{7760244B-A6B0-4EB8-8138-183C29140A42}" type="presOf" srcId="{907D3DDF-7320-44F0-B745-BD2E8EC26F55}" destId="{BC6A7C74-2F5E-46D0-8AF0-77C15E105388}" srcOrd="0" destOrd="1" presId="urn:microsoft.com/office/officeart/2005/8/layout/chevron1"/>
    <dgm:cxn modelId="{5D5DBF26-30F0-43BC-B0A8-CC1E2074F7AC}" srcId="{B0A81412-22A6-4152-A472-372522D4ACDB}" destId="{196E47B9-6D68-4C71-91BF-653CE87C234F}" srcOrd="0" destOrd="0" parTransId="{E313326E-B872-4A05-A7CD-A0C9A2EDD3AF}" sibTransId="{CB257C7F-C75B-4898-BCFC-9EF45C6403D4}"/>
    <dgm:cxn modelId="{730182C1-015B-4F02-B2C8-8213C8108ABF}" type="presOf" srcId="{C745D04D-895B-4BB4-A589-8DA29C25E212}" destId="{F9D30894-7B52-43FC-A9B7-9EDEB68655B6}" srcOrd="0" destOrd="1" presId="urn:microsoft.com/office/officeart/2005/8/layout/chevron1"/>
    <dgm:cxn modelId="{4F090F5D-6D35-470C-84B4-4DE96356AB28}" type="presOf" srcId="{FBDA3F4E-6A10-4348-808C-34E770A70A30}" destId="{17EEC244-FF66-471F-917D-D8F6B1505474}" srcOrd="0" destOrd="0" presId="urn:microsoft.com/office/officeart/2005/8/layout/chevron1"/>
    <dgm:cxn modelId="{C186735C-97E6-4083-B67F-133792852EDB}" type="presOf" srcId="{E63806AE-1630-45DA-BCAC-DAF1EF954C42}" destId="{899C01B9-198D-49CC-AACB-56937ED7093D}" srcOrd="0" destOrd="1" presId="urn:microsoft.com/office/officeart/2005/8/layout/chevron1"/>
    <dgm:cxn modelId="{DC2BCBAA-A26E-4066-848B-881EB2AA0AC2}" srcId="{FBDA3F4E-6A10-4348-808C-34E770A70A30}" destId="{F279FA49-55AD-4F28-9955-2570D9874C92}" srcOrd="0" destOrd="0" parTransId="{234B687B-4501-4F2B-A953-451357625360}" sibTransId="{178130BB-846E-4EF5-A209-3DF8FF25ABFD}"/>
    <dgm:cxn modelId="{B62E0336-FBCA-4263-A5BE-57425F7BE5FF}" srcId="{5925030F-0164-44C7-B0AE-306F1E5914CD}" destId="{FBDA3F4E-6A10-4348-808C-34E770A70A30}" srcOrd="2" destOrd="0" parTransId="{76169C2B-6A76-46B4-9D40-755FCF901C38}" sibTransId="{4C85995A-3B9A-4D61-B9FB-DA1F0CCAAE93}"/>
    <dgm:cxn modelId="{693E77AA-EE76-4BF4-A0D5-4F3E751CDA38}" srcId="{B0A81412-22A6-4152-A472-372522D4ACDB}" destId="{C745D04D-895B-4BB4-A589-8DA29C25E212}" srcOrd="1" destOrd="0" parTransId="{FC0A3CE1-255E-42E9-A7B1-F6205D682B8C}" sibTransId="{806C044C-B5AD-4702-A8B2-54FCE3D7088C}"/>
    <dgm:cxn modelId="{32F7DFF5-537A-4BDC-B92A-37083AEB69CA}" type="presOf" srcId="{4D73718C-3C82-442C-A197-CA459EBF780B}" destId="{899C01B9-198D-49CC-AACB-56937ED7093D}" srcOrd="0" destOrd="0" presId="urn:microsoft.com/office/officeart/2005/8/layout/chevron1"/>
    <dgm:cxn modelId="{9730CF7B-75FB-4EB0-B8CD-DA293CFE0B9B}" type="presOf" srcId="{B0A81412-22A6-4152-A472-372522D4ACDB}" destId="{FBBF95B8-729F-41BB-B66F-06E2D1B2F35A}" srcOrd="0" destOrd="0" presId="urn:microsoft.com/office/officeart/2005/8/layout/chevron1"/>
    <dgm:cxn modelId="{0C72E579-0EBE-4354-892B-5095D4D6683F}" type="presOf" srcId="{F279FA49-55AD-4F28-9955-2570D9874C92}" destId="{BC6A7C74-2F5E-46D0-8AF0-77C15E105388}" srcOrd="0" destOrd="0" presId="urn:microsoft.com/office/officeart/2005/8/layout/chevron1"/>
    <dgm:cxn modelId="{BFBC5606-B597-4F8E-BC09-A26F82803A6D}" srcId="{5925030F-0164-44C7-B0AE-306F1E5914CD}" destId="{75F00655-0622-4694-BB0A-000C87C2BDC4}" srcOrd="1" destOrd="0" parTransId="{7FB2C0AA-FA99-4E8B-8B96-EEA707C0F1D8}" sibTransId="{BAF5B4E2-6BBF-4AFB-883C-6AE17D2F28E3}"/>
    <dgm:cxn modelId="{C2972700-871E-4798-85AA-A4B958DF80CE}" type="presOf" srcId="{75F00655-0622-4694-BB0A-000C87C2BDC4}" destId="{0E79C36C-B857-4305-A083-214917E03D9A}" srcOrd="0" destOrd="0" presId="urn:microsoft.com/office/officeart/2005/8/layout/chevron1"/>
    <dgm:cxn modelId="{23FB171D-BF6D-4407-9853-F172DBE7A4AB}" srcId="{5925030F-0164-44C7-B0AE-306F1E5914CD}" destId="{FCB76C6B-9474-412B-9047-75BE4BDD0E54}" srcOrd="3" destOrd="0" parTransId="{BFB0150A-B435-4BB2-86AA-D977ACB5EDB2}" sibTransId="{8BEDD43B-34EB-4BDC-8091-AA61304E9AF8}"/>
    <dgm:cxn modelId="{787F7012-18D3-4605-AB36-0A95316B2BE9}" type="presOf" srcId="{FCB76C6B-9474-412B-9047-75BE4BDD0E54}" destId="{8F889A4F-0414-46B9-9923-1E1757728CEB}" srcOrd="0" destOrd="0" presId="urn:microsoft.com/office/officeart/2005/8/layout/chevron1"/>
    <dgm:cxn modelId="{9B387B3E-7F1D-44D8-9071-C121B2774D4E}" type="presOf" srcId="{5925030F-0164-44C7-B0AE-306F1E5914CD}" destId="{1A5F528C-FC6C-4DD7-ABC4-73A076E51BE6}" srcOrd="0" destOrd="0" presId="urn:microsoft.com/office/officeart/2005/8/layout/chevron1"/>
    <dgm:cxn modelId="{60429B95-D924-4CDC-B5FA-F91098E2C572}" type="presOf" srcId="{196E47B9-6D68-4C71-91BF-653CE87C234F}" destId="{F9D30894-7B52-43FC-A9B7-9EDEB68655B6}" srcOrd="0" destOrd="0" presId="urn:microsoft.com/office/officeart/2005/8/layout/chevron1"/>
    <dgm:cxn modelId="{91FC7F76-8849-48DB-8C5E-35B88668B24D}" type="presParOf" srcId="{1A5F528C-FC6C-4DD7-ABC4-73A076E51BE6}" destId="{06A739A7-4B71-4A12-890A-2842A113F3C0}" srcOrd="0" destOrd="0" presId="urn:microsoft.com/office/officeart/2005/8/layout/chevron1"/>
    <dgm:cxn modelId="{67A60A43-D1FD-4552-BCBD-220393C81DAE}" type="presParOf" srcId="{06A739A7-4B71-4A12-890A-2842A113F3C0}" destId="{FBBF95B8-729F-41BB-B66F-06E2D1B2F35A}" srcOrd="0" destOrd="0" presId="urn:microsoft.com/office/officeart/2005/8/layout/chevron1"/>
    <dgm:cxn modelId="{7C576854-CFDA-468A-ACB4-3D11EBB5B211}" type="presParOf" srcId="{06A739A7-4B71-4A12-890A-2842A113F3C0}" destId="{F9D30894-7B52-43FC-A9B7-9EDEB68655B6}" srcOrd="1" destOrd="0" presId="urn:microsoft.com/office/officeart/2005/8/layout/chevron1"/>
    <dgm:cxn modelId="{6989D854-139E-4555-934D-14F9344FDF04}" type="presParOf" srcId="{1A5F528C-FC6C-4DD7-ABC4-73A076E51BE6}" destId="{A3B44F03-90C7-40CC-8B5F-3BD3E88149C9}" srcOrd="1" destOrd="0" presId="urn:microsoft.com/office/officeart/2005/8/layout/chevron1"/>
    <dgm:cxn modelId="{59B250D4-FFB3-4C77-888F-7976CB2B6AEE}" type="presParOf" srcId="{1A5F528C-FC6C-4DD7-ABC4-73A076E51BE6}" destId="{D1075351-CFD8-4E02-BA79-3B637C14026C}" srcOrd="2" destOrd="0" presId="urn:microsoft.com/office/officeart/2005/8/layout/chevron1"/>
    <dgm:cxn modelId="{2E30220E-DC4A-46C3-999F-2EA22F41063C}" type="presParOf" srcId="{D1075351-CFD8-4E02-BA79-3B637C14026C}" destId="{0E79C36C-B857-4305-A083-214917E03D9A}" srcOrd="0" destOrd="0" presId="urn:microsoft.com/office/officeart/2005/8/layout/chevron1"/>
    <dgm:cxn modelId="{C7AD4F4F-D09D-4E0E-8AA6-0A11E3C82F10}" type="presParOf" srcId="{D1075351-CFD8-4E02-BA79-3B637C14026C}" destId="{899C01B9-198D-49CC-AACB-56937ED7093D}" srcOrd="1" destOrd="0" presId="urn:microsoft.com/office/officeart/2005/8/layout/chevron1"/>
    <dgm:cxn modelId="{C4BFC129-0D5A-42E4-81BB-3CD614DD40C0}" type="presParOf" srcId="{1A5F528C-FC6C-4DD7-ABC4-73A076E51BE6}" destId="{15E06FEC-18EF-4A36-8A3E-A5A565044977}" srcOrd="3" destOrd="0" presId="urn:microsoft.com/office/officeart/2005/8/layout/chevron1"/>
    <dgm:cxn modelId="{6A9D2E12-4594-4923-9152-C00AD02C5D9E}" type="presParOf" srcId="{1A5F528C-FC6C-4DD7-ABC4-73A076E51BE6}" destId="{25AEC7D6-AA3C-46D4-9B72-4107B1A4A1D6}" srcOrd="4" destOrd="0" presId="urn:microsoft.com/office/officeart/2005/8/layout/chevron1"/>
    <dgm:cxn modelId="{4467CDF2-EC91-44AC-B3B9-8DB6A069E5C3}" type="presParOf" srcId="{25AEC7D6-AA3C-46D4-9B72-4107B1A4A1D6}" destId="{17EEC244-FF66-471F-917D-D8F6B1505474}" srcOrd="0" destOrd="0" presId="urn:microsoft.com/office/officeart/2005/8/layout/chevron1"/>
    <dgm:cxn modelId="{6A0DA4B0-08D6-455E-B6A9-477D4CF3903B}" type="presParOf" srcId="{25AEC7D6-AA3C-46D4-9B72-4107B1A4A1D6}" destId="{BC6A7C74-2F5E-46D0-8AF0-77C15E105388}" srcOrd="1" destOrd="0" presId="urn:microsoft.com/office/officeart/2005/8/layout/chevron1"/>
    <dgm:cxn modelId="{4BEB9C12-CA23-42D2-A4E7-71BF04EC5EE7}" type="presParOf" srcId="{1A5F528C-FC6C-4DD7-ABC4-73A076E51BE6}" destId="{79EB9E46-8EBE-4B1C-BCAB-D94AE948ABCA}" srcOrd="5" destOrd="0" presId="urn:microsoft.com/office/officeart/2005/8/layout/chevron1"/>
    <dgm:cxn modelId="{9E2BA9A7-A4AB-44A5-9D72-142C813CE041}" type="presParOf" srcId="{1A5F528C-FC6C-4DD7-ABC4-73A076E51BE6}" destId="{4CC760BC-1573-4355-A70C-412B77A758C9}" srcOrd="6" destOrd="0" presId="urn:microsoft.com/office/officeart/2005/8/layout/chevron1"/>
    <dgm:cxn modelId="{945BD9D4-D3E0-4B06-83D6-0A328EBC0482}" type="presParOf" srcId="{4CC760BC-1573-4355-A70C-412B77A758C9}" destId="{8F889A4F-0414-46B9-9923-1E1757728CEB}" srcOrd="0" destOrd="0" presId="urn:microsoft.com/office/officeart/2005/8/layout/chevron1"/>
    <dgm:cxn modelId="{FF9E38FE-9D95-4E7E-A260-7EAF4640B036}" type="presParOf" srcId="{4CC760BC-1573-4355-A70C-412B77A758C9}" destId="{D570B75B-096F-4F7F-8E5A-CB8BB6005D3C}"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59E60-CC65-48D2-98E8-B56322EFB81F}">
      <dsp:nvSpPr>
        <dsp:cNvPr id="0" name=""/>
        <dsp:cNvSpPr/>
      </dsp:nvSpPr>
      <dsp:spPr>
        <a:xfrm>
          <a:off x="0" y="28416"/>
          <a:ext cx="8229600" cy="8154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General Information about OCPS</a:t>
          </a:r>
          <a:endParaRPr lang="en-US" sz="3400" kern="1200" dirty="0"/>
        </a:p>
      </dsp:txBody>
      <dsp:txXfrm>
        <a:off x="39809" y="68225"/>
        <a:ext cx="8149982" cy="735872"/>
      </dsp:txXfrm>
    </dsp:sp>
    <dsp:sp modelId="{719846F7-6D8B-49A9-8B60-AC391624F4F0}">
      <dsp:nvSpPr>
        <dsp:cNvPr id="0" name=""/>
        <dsp:cNvSpPr/>
      </dsp:nvSpPr>
      <dsp:spPr>
        <a:xfrm>
          <a:off x="0" y="941826"/>
          <a:ext cx="8229600" cy="81549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Florida Requirements for Teacher Evaluation</a:t>
          </a:r>
          <a:endParaRPr lang="en-US" sz="3400" kern="1200" dirty="0"/>
        </a:p>
      </dsp:txBody>
      <dsp:txXfrm>
        <a:off x="39809" y="981635"/>
        <a:ext cx="8149982" cy="735872"/>
      </dsp:txXfrm>
    </dsp:sp>
    <dsp:sp modelId="{83796A18-264F-4BD6-9264-DAD2B2A3B959}">
      <dsp:nvSpPr>
        <dsp:cNvPr id="0" name=""/>
        <dsp:cNvSpPr/>
      </dsp:nvSpPr>
      <dsp:spPr>
        <a:xfrm>
          <a:off x="0" y="1855236"/>
          <a:ext cx="8229600" cy="81549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The Process Map for VAM Calculations</a:t>
          </a:r>
          <a:endParaRPr lang="en-US" sz="3400" kern="1200" dirty="0"/>
        </a:p>
      </dsp:txBody>
      <dsp:txXfrm>
        <a:off x="39809" y="1895045"/>
        <a:ext cx="8149982" cy="735872"/>
      </dsp:txXfrm>
    </dsp:sp>
    <dsp:sp modelId="{2160ED5C-F6C3-4331-990D-A0FD839D36E2}">
      <dsp:nvSpPr>
        <dsp:cNvPr id="0" name=""/>
        <dsp:cNvSpPr/>
      </dsp:nvSpPr>
      <dsp:spPr>
        <a:xfrm>
          <a:off x="0" y="2815539"/>
          <a:ext cx="8229600" cy="815490"/>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Stata Scripts for Different Models</a:t>
          </a:r>
          <a:endParaRPr lang="en-US" sz="3400" kern="1200" dirty="0"/>
        </a:p>
      </dsp:txBody>
      <dsp:txXfrm>
        <a:off x="39809" y="2855348"/>
        <a:ext cx="8149982" cy="735872"/>
      </dsp:txXfrm>
    </dsp:sp>
    <dsp:sp modelId="{E5899AB7-EF6A-452A-A26F-C6A2E53C104F}">
      <dsp:nvSpPr>
        <dsp:cNvPr id="0" name=""/>
        <dsp:cNvSpPr/>
      </dsp:nvSpPr>
      <dsp:spPr>
        <a:xfrm>
          <a:off x="0" y="3682056"/>
          <a:ext cx="8229600" cy="81549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Contact Information</a:t>
          </a:r>
          <a:endParaRPr lang="en-US" sz="3400" kern="1200" dirty="0"/>
        </a:p>
      </dsp:txBody>
      <dsp:txXfrm>
        <a:off x="39809" y="3721865"/>
        <a:ext cx="8149982"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F95B8-729F-41BB-B66F-06E2D1B2F35A}">
      <dsp:nvSpPr>
        <dsp:cNvPr id="0" name=""/>
        <dsp:cNvSpPr/>
      </dsp:nvSpPr>
      <dsp:spPr>
        <a:xfrm>
          <a:off x="2531" y="1326812"/>
          <a:ext cx="2218134" cy="8723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Build a “long”</a:t>
          </a:r>
        </a:p>
        <a:p>
          <a:pPr lvl="0" algn="ctr" defTabSz="533400">
            <a:lnSpc>
              <a:spcPct val="90000"/>
            </a:lnSpc>
            <a:spcBef>
              <a:spcPct val="0"/>
            </a:spcBef>
            <a:spcAft>
              <a:spcPct val="35000"/>
            </a:spcAft>
          </a:pPr>
          <a:r>
            <a:rPr lang="en-US" sz="1200" kern="1200" dirty="0" smtClean="0"/>
            <a:t>master file</a:t>
          </a:r>
          <a:endParaRPr lang="en-US" sz="1200" kern="1200" dirty="0"/>
        </a:p>
      </dsp:txBody>
      <dsp:txXfrm>
        <a:off x="438681" y="1326812"/>
        <a:ext cx="1345834" cy="872300"/>
      </dsp:txXfrm>
    </dsp:sp>
    <dsp:sp modelId="{F9D30894-7B52-43FC-A9B7-9EDEB68655B6}">
      <dsp:nvSpPr>
        <dsp:cNvPr id="0" name=""/>
        <dsp:cNvSpPr/>
      </dsp:nvSpPr>
      <dsp:spPr>
        <a:xfrm>
          <a:off x="2531" y="2308150"/>
          <a:ext cx="1774507"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Include all the assessment scores and pre-determined covariates </a:t>
          </a:r>
          <a:endParaRPr lang="en-US" sz="1200" kern="1200" dirty="0"/>
        </a:p>
        <a:p>
          <a:pPr marL="114300" lvl="1" indent="-114300" algn="l" defTabSz="533400">
            <a:lnSpc>
              <a:spcPct val="90000"/>
            </a:lnSpc>
            <a:spcBef>
              <a:spcPct val="0"/>
            </a:spcBef>
            <a:spcAft>
              <a:spcPct val="15000"/>
            </a:spcAft>
            <a:buChar char="••"/>
          </a:pPr>
          <a:r>
            <a:rPr lang="en-US" sz="1200" kern="1200" dirty="0" smtClean="0"/>
            <a:t>Student, teacher, course linkages</a:t>
          </a:r>
          <a:endParaRPr lang="en-US" sz="1200" kern="1200" dirty="0"/>
        </a:p>
      </dsp:txBody>
      <dsp:txXfrm>
        <a:off x="2531" y="2308150"/>
        <a:ext cx="1774507" cy="891000"/>
      </dsp:txXfrm>
    </dsp:sp>
    <dsp:sp modelId="{0E79C36C-B857-4305-A083-214917E03D9A}">
      <dsp:nvSpPr>
        <dsp:cNvPr id="0" name=""/>
        <dsp:cNvSpPr/>
      </dsp:nvSpPr>
      <dsp:spPr>
        <a:xfrm>
          <a:off x="2004665" y="1326812"/>
          <a:ext cx="2218134" cy="8723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Split the file based on model type, grade, and assessment</a:t>
          </a:r>
          <a:endParaRPr lang="en-US" sz="1200" kern="1200" dirty="0"/>
        </a:p>
      </dsp:txBody>
      <dsp:txXfrm>
        <a:off x="2440815" y="1326812"/>
        <a:ext cx="1345834" cy="872300"/>
      </dsp:txXfrm>
    </dsp:sp>
    <dsp:sp modelId="{899C01B9-198D-49CC-AACB-56937ED7093D}">
      <dsp:nvSpPr>
        <dsp:cNvPr id="0" name=""/>
        <dsp:cNvSpPr/>
      </dsp:nvSpPr>
      <dsp:spPr>
        <a:xfrm>
          <a:off x="2004665" y="2308150"/>
          <a:ext cx="1774507"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Model Types: 1-level, 2-level, or 3-level regression models</a:t>
          </a:r>
          <a:endParaRPr lang="en-US" sz="1200" kern="1200" dirty="0"/>
        </a:p>
        <a:p>
          <a:pPr marL="114300" lvl="1" indent="-114300" algn="l" defTabSz="533400">
            <a:lnSpc>
              <a:spcPct val="90000"/>
            </a:lnSpc>
            <a:spcBef>
              <a:spcPct val="0"/>
            </a:spcBef>
            <a:spcAft>
              <a:spcPct val="15000"/>
            </a:spcAft>
            <a:buChar char="••"/>
          </a:pPr>
          <a:r>
            <a:rPr lang="en-US" sz="1200" kern="1200" dirty="0" smtClean="0"/>
            <a:t>Assessments are grade specific.</a:t>
          </a:r>
          <a:endParaRPr lang="en-US" sz="1200" kern="1200" dirty="0"/>
        </a:p>
      </dsp:txBody>
      <dsp:txXfrm>
        <a:off x="2004665" y="2308150"/>
        <a:ext cx="1774507" cy="891000"/>
      </dsp:txXfrm>
    </dsp:sp>
    <dsp:sp modelId="{17EEC244-FF66-471F-917D-D8F6B1505474}">
      <dsp:nvSpPr>
        <dsp:cNvPr id="0" name=""/>
        <dsp:cNvSpPr/>
      </dsp:nvSpPr>
      <dsp:spPr>
        <a:xfrm>
          <a:off x="4006800" y="1326812"/>
          <a:ext cx="2218134" cy="8723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Run the macro script for models on grade-specific assessments within each model type</a:t>
          </a:r>
          <a:endParaRPr lang="en-US" sz="1200" kern="1200" dirty="0"/>
        </a:p>
      </dsp:txBody>
      <dsp:txXfrm>
        <a:off x="4442950" y="1326812"/>
        <a:ext cx="1345834" cy="872300"/>
      </dsp:txXfrm>
    </dsp:sp>
    <dsp:sp modelId="{BC6A7C74-2F5E-46D0-8AF0-77C15E105388}">
      <dsp:nvSpPr>
        <dsp:cNvPr id="0" name=""/>
        <dsp:cNvSpPr/>
      </dsp:nvSpPr>
      <dsp:spPr>
        <a:xfrm>
          <a:off x="6163838" y="2308150"/>
          <a:ext cx="1774507"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Variance Partitions</a:t>
          </a:r>
          <a:endParaRPr lang="en-US" sz="1200" kern="1200" dirty="0"/>
        </a:p>
        <a:p>
          <a:pPr marL="114300" lvl="1" indent="-114300" algn="l" defTabSz="533400">
            <a:lnSpc>
              <a:spcPct val="90000"/>
            </a:lnSpc>
            <a:spcBef>
              <a:spcPct val="0"/>
            </a:spcBef>
            <a:spcAft>
              <a:spcPct val="15000"/>
            </a:spcAft>
            <a:buChar char="••"/>
          </a:pPr>
          <a:r>
            <a:rPr lang="en-US" sz="1200" kern="1200" dirty="0" smtClean="0"/>
            <a:t>VAM point estimates, standard errors, and teacher rating classifications</a:t>
          </a:r>
          <a:endParaRPr lang="en-US" sz="1200" kern="1200" dirty="0"/>
        </a:p>
      </dsp:txBody>
      <dsp:txXfrm>
        <a:off x="6163838" y="2308150"/>
        <a:ext cx="1774507" cy="891000"/>
      </dsp:txXfrm>
    </dsp:sp>
    <dsp:sp modelId="{8F889A4F-0414-46B9-9923-1E1757728CEB}">
      <dsp:nvSpPr>
        <dsp:cNvPr id="0" name=""/>
        <dsp:cNvSpPr/>
      </dsp:nvSpPr>
      <dsp:spPr>
        <a:xfrm>
          <a:off x="6008934" y="1326812"/>
          <a:ext cx="2218134" cy="8723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Combine the results together and make decisions</a:t>
          </a:r>
          <a:endParaRPr lang="en-US" sz="1200" kern="1200" dirty="0"/>
        </a:p>
      </dsp:txBody>
      <dsp:txXfrm>
        <a:off x="6445084" y="1326812"/>
        <a:ext cx="1345834" cy="8723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09CB889B-20EB-4D05-8F33-33322929F09C}" type="datetimeFigureOut">
              <a:rPr lang="en-US" smtClean="0"/>
              <a:t>7/27/2016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D938434B-28F9-4BBB-B8AE-38715A6B3AF2}" type="slidenum">
              <a:rPr lang="en-US" smtClean="0"/>
              <a:t>‹#›</a:t>
            </a:fld>
            <a:endParaRPr lang="en-US"/>
          </a:p>
        </p:txBody>
      </p:sp>
    </p:spTree>
    <p:extLst>
      <p:ext uri="{BB962C8B-B14F-4D97-AF65-F5344CB8AC3E}">
        <p14:creationId xmlns:p14="http://schemas.microsoft.com/office/powerpoint/2010/main" val="15897093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C82B65E2-D862-423B-BB42-06C52AFFDBF4}" type="datetimeFigureOut">
              <a:rPr lang="en-US" smtClean="0"/>
              <a:t>7/27/2016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498BA598-8145-459C-98EC-5A1DBDA0A29C}" type="slidenum">
              <a:rPr lang="en-US" smtClean="0"/>
              <a:t>‹#›</a:t>
            </a:fld>
            <a:endParaRPr lang="en-US"/>
          </a:p>
        </p:txBody>
      </p:sp>
    </p:spTree>
    <p:extLst>
      <p:ext uri="{BB962C8B-B14F-4D97-AF65-F5344CB8AC3E}">
        <p14:creationId xmlns:p14="http://schemas.microsoft.com/office/powerpoint/2010/main" val="15929343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smtClean="0"/>
              <a:t>Hello everyone. My name is Chen An and I am a Senior Administrator in Student Learning Growth at Orange County Public </a:t>
            </a:r>
            <a:r>
              <a:rPr lang="en-US" baseline="0" dirty="0" smtClean="0"/>
              <a:t>Schools (OCPS) </a:t>
            </a:r>
            <a:r>
              <a:rPr lang="en-US" baseline="0" dirty="0" smtClean="0"/>
              <a:t>in Orlando, Florida. Today I would like to briefly talk about how our school district uses Stata to efficiently run massive multi-level regression models and save results of interest. </a:t>
            </a:r>
            <a:endParaRPr lang="en-US" dirty="0" smtClean="0"/>
          </a:p>
        </p:txBody>
      </p:sp>
      <p:sp>
        <p:nvSpPr>
          <p:cNvPr id="4" name="Slide Number Placeholder 3"/>
          <p:cNvSpPr>
            <a:spLocks noGrp="1"/>
          </p:cNvSpPr>
          <p:nvPr>
            <p:ph type="sldNum" sz="quarter" idx="10"/>
          </p:nvPr>
        </p:nvSpPr>
        <p:spPr/>
        <p:txBody>
          <a:bodyPr/>
          <a:lstStyle/>
          <a:p>
            <a:fld id="{498BA598-8145-459C-98EC-5A1DBDA0A29C}" type="slidenum">
              <a:rPr lang="en-US" smtClean="0"/>
              <a:t>1</a:t>
            </a:fld>
            <a:endParaRPr lang="en-US"/>
          </a:p>
        </p:txBody>
      </p:sp>
    </p:spTree>
    <p:extLst>
      <p:ext uri="{BB962C8B-B14F-4D97-AF65-F5344CB8AC3E}">
        <p14:creationId xmlns:p14="http://schemas.microsoft.com/office/powerpoint/2010/main" val="84272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Regarding assessments, we </a:t>
            </a:r>
            <a:r>
              <a:rPr lang="en-US" baseline="0" dirty="0" smtClean="0"/>
              <a:t>have assessments either developed on our own or purchased from larger testing companies for almost every single course offered districtwide. To build one model per assessment per grade, we need to run approximately 500 regression models per year. Stata becomes really handy in running massive models quickly and in providing both VAM scores and related validation statistics in a easily readable format. </a:t>
            </a:r>
            <a:endParaRPr lang="en-US" baseline="0" dirty="0" smtClean="0"/>
          </a:p>
          <a:p>
            <a:r>
              <a:rPr lang="en-US" baseline="0" dirty="0" smtClean="0"/>
              <a:t>When developing Stata scripts, our goal is to make </a:t>
            </a:r>
            <a:endParaRPr lang="en-US" baseline="0" dirty="0" smtClean="0"/>
          </a:p>
          <a:p>
            <a:pPr defTabSz="881390">
              <a:defRPr/>
            </a:pPr>
            <a:endParaRPr lang="en-US" baseline="0" dirty="0" smtClean="0"/>
          </a:p>
        </p:txBody>
      </p:sp>
      <p:sp>
        <p:nvSpPr>
          <p:cNvPr id="4" name="Slide Number Placeholder 3"/>
          <p:cNvSpPr>
            <a:spLocks noGrp="1"/>
          </p:cNvSpPr>
          <p:nvPr>
            <p:ph type="sldNum" sz="quarter" idx="10"/>
          </p:nvPr>
        </p:nvSpPr>
        <p:spPr/>
        <p:txBody>
          <a:bodyPr/>
          <a:lstStyle/>
          <a:p>
            <a:fld id="{498BA598-8145-459C-98EC-5A1DBDA0A29C}" type="slidenum">
              <a:rPr lang="en-US" smtClean="0"/>
              <a:t>10</a:t>
            </a:fld>
            <a:endParaRPr lang="en-US"/>
          </a:p>
        </p:txBody>
      </p:sp>
    </p:spTree>
    <p:extLst>
      <p:ext uri="{BB962C8B-B14F-4D97-AF65-F5344CB8AC3E}">
        <p14:creationId xmlns:p14="http://schemas.microsoft.com/office/powerpoint/2010/main" val="370710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11</a:t>
            </a:fld>
            <a:endParaRPr lang="en-US"/>
          </a:p>
        </p:txBody>
      </p:sp>
    </p:spTree>
    <p:extLst>
      <p:ext uri="{BB962C8B-B14F-4D97-AF65-F5344CB8AC3E}">
        <p14:creationId xmlns:p14="http://schemas.microsoft.com/office/powerpoint/2010/main" val="4019676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map</a:t>
            </a:r>
            <a:r>
              <a:rPr lang="en-US" baseline="0" dirty="0" smtClean="0"/>
              <a:t> for VAM calculations is provided below: </a:t>
            </a:r>
          </a:p>
          <a:p>
            <a:r>
              <a:rPr lang="en-US" baseline="0" dirty="0" smtClean="0"/>
              <a:t>A long master file that includes all the assessment scores and pre-determined covariates is built first. A long file means every student may have multiple lines if he or she is taught by different teachers and/or taking different tested courses.</a:t>
            </a:r>
          </a:p>
          <a:p>
            <a:r>
              <a:rPr lang="en-US" baseline="0" dirty="0" smtClean="0"/>
              <a:t>Then this master file is split by model type, grade, and assessment. </a:t>
            </a:r>
          </a:p>
          <a:p>
            <a:r>
              <a:rPr lang="en-US" baseline="0" dirty="0" smtClean="0"/>
              <a:t>A macro script is developed to run all the models for each model type. </a:t>
            </a:r>
          </a:p>
          <a:p>
            <a:r>
              <a:rPr lang="en-US" baseline="0" dirty="0" smtClean="0"/>
              <a:t>Finally, results are combined and saved to make decisions.  By results I mean variance partitions, VAM point estimates and corresponding standard errors, and the final teacher rating classifications.</a:t>
            </a:r>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12</a:t>
            </a:fld>
            <a:endParaRPr lang="en-US"/>
          </a:p>
        </p:txBody>
      </p:sp>
    </p:spTree>
    <p:extLst>
      <p:ext uri="{BB962C8B-B14F-4D97-AF65-F5344CB8AC3E}">
        <p14:creationId xmlns:p14="http://schemas.microsoft.com/office/powerpoint/2010/main" val="4072740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following session, I will provide some excerpt Stata scripts for different model types. </a:t>
            </a:r>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13</a:t>
            </a:fld>
            <a:endParaRPr lang="en-US"/>
          </a:p>
        </p:txBody>
      </p:sp>
    </p:spTree>
    <p:extLst>
      <p:ext uri="{BB962C8B-B14F-4D97-AF65-F5344CB8AC3E}">
        <p14:creationId xmlns:p14="http://schemas.microsoft.com/office/powerpoint/2010/main" val="356662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is to generate multiple datasets based on </a:t>
            </a:r>
            <a:r>
              <a:rPr lang="en-US" dirty="0" err="1" smtClean="0"/>
              <a:t>testid</a:t>
            </a:r>
            <a:r>
              <a:rPr lang="en-US" dirty="0" smtClean="0"/>
              <a:t>.</a:t>
            </a:r>
            <a:r>
              <a:rPr lang="en-US" baseline="0" dirty="0" smtClean="0"/>
              <a:t> </a:t>
            </a:r>
            <a:r>
              <a:rPr lang="en-US" baseline="0" dirty="0" err="1" smtClean="0"/>
              <a:t>Testid</a:t>
            </a:r>
            <a:r>
              <a:rPr lang="en-US" baseline="0" dirty="0" smtClean="0"/>
              <a:t> was made grade- </a:t>
            </a:r>
            <a:r>
              <a:rPr lang="en-US" baseline="0" dirty="0" smtClean="0"/>
              <a:t>and assessment- specific.</a:t>
            </a:r>
          </a:p>
          <a:p>
            <a:r>
              <a:rPr lang="en-US" baseline="0" dirty="0" smtClean="0"/>
              <a:t>The second step is to obtain variance partitions for each dataset</a:t>
            </a:r>
            <a:endParaRPr lang="en-US" dirty="0" smtClean="0"/>
          </a:p>
          <a:p>
            <a:r>
              <a:rPr lang="en-US" baseline="0" dirty="0" smtClean="0"/>
              <a:t>I run multiple models </a:t>
            </a:r>
            <a:r>
              <a:rPr lang="en-US" baseline="0" dirty="0" smtClean="0"/>
              <a:t>at this </a:t>
            </a:r>
            <a:r>
              <a:rPr lang="en-US" baseline="0" dirty="0" smtClean="0"/>
              <a:t>step and save unconditional </a:t>
            </a:r>
            <a:r>
              <a:rPr lang="en-US" baseline="0" dirty="0" err="1" smtClean="0"/>
              <a:t>iccs</a:t>
            </a:r>
            <a:r>
              <a:rPr lang="en-US" baseline="0" dirty="0" smtClean="0"/>
              <a:t>, variance explained and added variance explained at each level, total variance explained, sample sizes, and </a:t>
            </a:r>
            <a:r>
              <a:rPr lang="en-US" baseline="0" dirty="0" err="1" smtClean="0"/>
              <a:t>etc</a:t>
            </a:r>
            <a:r>
              <a:rPr lang="en-US" baseline="0" dirty="0" smtClean="0"/>
              <a:t> in a data file. </a:t>
            </a:r>
          </a:p>
          <a:p>
            <a:r>
              <a:rPr lang="en-US" baseline="0" dirty="0" smtClean="0"/>
              <a:t>The third step is to merge all variance partition data files into one.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14</a:t>
            </a:fld>
            <a:endParaRPr lang="en-US"/>
          </a:p>
        </p:txBody>
      </p:sp>
    </p:spTree>
    <p:extLst>
      <p:ext uri="{BB962C8B-B14F-4D97-AF65-F5344CB8AC3E}">
        <p14:creationId xmlns:p14="http://schemas.microsoft.com/office/powerpoint/2010/main" val="279132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is to generate</a:t>
            </a:r>
            <a:r>
              <a:rPr lang="en-US" baseline="0" dirty="0" smtClean="0"/>
              <a:t> VAM scores and compute VAM classifications.</a:t>
            </a:r>
          </a:p>
          <a:p>
            <a:r>
              <a:rPr lang="en-US" baseline="0" dirty="0" smtClean="0"/>
              <a:t>Finally, all the resulting scores are merged and saved together. </a:t>
            </a:r>
            <a:endParaRPr lang="en-US" baseline="0" dirty="0" smtClean="0"/>
          </a:p>
          <a:p>
            <a:r>
              <a:rPr lang="en-US" baseline="0" dirty="0" smtClean="0"/>
              <a:t>Notice the green part shows the state schema to use both the point estimates and standard errors in building 68% and 95% confidence intervals to categorize teachers into four performance levels.</a:t>
            </a:r>
          </a:p>
          <a:p>
            <a:r>
              <a:rPr lang="en-US" baseline="0" dirty="0" smtClean="0"/>
              <a:t>OCPS negotiated with the teacher union to come up with a more lenient cut points. But the logic is the same. </a:t>
            </a:r>
            <a:endParaRPr lang="en-US" baseline="0" dirty="0" smtClean="0"/>
          </a:p>
          <a:p>
            <a:endParaRPr lang="en-US" baseline="0" dirty="0" smtClean="0"/>
          </a:p>
          <a:p>
            <a:pPr defTabSz="881390">
              <a:defRPr/>
            </a:pPr>
            <a:r>
              <a:rPr lang="en-US" dirty="0" smtClean="0"/>
              <a:t>For easy replication, all</a:t>
            </a:r>
            <a:r>
              <a:rPr lang="en-US" baseline="0" dirty="0" smtClean="0"/>
              <a:t> I need to do next year is to change the directories. </a:t>
            </a:r>
          </a:p>
          <a:p>
            <a:r>
              <a:rPr lang="en-US" baseline="0" dirty="0" smtClean="0"/>
              <a:t>I did not show the 2-Level model scripts because they are very similar to the 3-Level ones except that to adjust for school differences we added # of teachers in each school. </a:t>
            </a:r>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15</a:t>
            </a:fld>
            <a:endParaRPr lang="en-US"/>
          </a:p>
        </p:txBody>
      </p:sp>
    </p:spTree>
    <p:extLst>
      <p:ext uri="{BB962C8B-B14F-4D97-AF65-F5344CB8AC3E}">
        <p14:creationId xmlns:p14="http://schemas.microsoft.com/office/powerpoint/2010/main" val="124462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challenge</a:t>
            </a:r>
            <a:r>
              <a:rPr lang="en-US" baseline="0" dirty="0" smtClean="0"/>
              <a:t> with 1L models is that for each grade- and assessment-specific model there are different number of teachers and the decision is to use the teacher with median performance as the reference teacher.</a:t>
            </a:r>
          </a:p>
          <a:p>
            <a:r>
              <a:rPr lang="en-US" baseline="0" dirty="0" smtClean="0"/>
              <a:t>The trick here is to ask Stata to pick the teacher with median performance without manually comparing the magnitude of regression coefficients. </a:t>
            </a:r>
          </a:p>
          <a:p>
            <a:r>
              <a:rPr lang="en-US" baseline="0" dirty="0" smtClean="0"/>
              <a:t>My logic here is to first create dummy variables for </a:t>
            </a:r>
            <a:r>
              <a:rPr lang="en-US" baseline="0" dirty="0" err="1" smtClean="0"/>
              <a:t>teacherIDs</a:t>
            </a:r>
            <a:r>
              <a:rPr lang="en-US" baseline="0" dirty="0" smtClean="0"/>
              <a:t> of a specific model,  run the model and save regression coefficients as a series of variables, then find the row median among all these variables, flag a variable if the variable value equals to that of the median variable, and set the value of the corresponding dummy variable as 0 so that when running the regression model this variable will be automatically dropped out. There is a small problem, though. If there are even number of teachers, this approach will flag two teachers as the reference. For that, I added the logic in yellow to pick the first one.</a:t>
            </a:r>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16</a:t>
            </a:fld>
            <a:endParaRPr lang="en-US"/>
          </a:p>
        </p:txBody>
      </p:sp>
    </p:spTree>
    <p:extLst>
      <p:ext uri="{BB962C8B-B14F-4D97-AF65-F5344CB8AC3E}">
        <p14:creationId xmlns:p14="http://schemas.microsoft.com/office/powerpoint/2010/main" val="2083789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17</a:t>
            </a:fld>
            <a:endParaRPr lang="en-US"/>
          </a:p>
        </p:txBody>
      </p:sp>
    </p:spTree>
    <p:extLst>
      <p:ext uri="{BB962C8B-B14F-4D97-AF65-F5344CB8AC3E}">
        <p14:creationId xmlns:p14="http://schemas.microsoft.com/office/powerpoint/2010/main" val="693802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final</a:t>
            </a:r>
            <a:r>
              <a:rPr lang="en-US" baseline="0" dirty="0" smtClean="0"/>
              <a:t> remarks: </a:t>
            </a:r>
            <a:r>
              <a:rPr lang="en-US" dirty="0" smtClean="0"/>
              <a:t>Stata</a:t>
            </a:r>
            <a:r>
              <a:rPr lang="en-US" baseline="0" dirty="0" smtClean="0"/>
              <a:t> is not commonly used in education, especially in public school systems. In OCPS we tried to use macro and looping functions of Stata to provide some basic statistics and results with very limited editing needed to run massive statistical models. Given VAM is still prevailing or surviving, as you may say, in educational </a:t>
            </a:r>
            <a:r>
              <a:rPr lang="en-US" baseline="0" dirty="0" smtClean="0"/>
              <a:t>accountability system, </a:t>
            </a:r>
            <a:r>
              <a:rPr lang="en-US" baseline="0" dirty="0" smtClean="0"/>
              <a:t>many districts find themselves in lack of capacities to implement a scientific-driven system that can be executed by even laymen users to meet state requirements.  Hopefully this presentation will provide some useful insights on this matter. Thank you so much for listening!</a:t>
            </a:r>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18</a:t>
            </a:fld>
            <a:endParaRPr lang="en-US"/>
          </a:p>
        </p:txBody>
      </p:sp>
    </p:spTree>
    <p:extLst>
      <p:ext uri="{BB962C8B-B14F-4D97-AF65-F5344CB8AC3E}">
        <p14:creationId xmlns:p14="http://schemas.microsoft.com/office/powerpoint/2010/main" val="201293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I will </a:t>
            </a:r>
            <a:r>
              <a:rPr lang="en-US" baseline="0" dirty="0" smtClean="0"/>
              <a:t>first provide some general information about OCPS and briefly </a:t>
            </a:r>
            <a:r>
              <a:rPr lang="en-US" baseline="0" dirty="0" smtClean="0"/>
              <a:t>introduce the Teacher Evaluation System </a:t>
            </a:r>
            <a:r>
              <a:rPr lang="en-US" baseline="0" dirty="0" smtClean="0"/>
              <a:t>in our district to </a:t>
            </a:r>
            <a:r>
              <a:rPr lang="en-US" baseline="0" dirty="0" smtClean="0"/>
              <a:t>meet the Florida requirements. </a:t>
            </a:r>
            <a:r>
              <a:rPr lang="en-US" baseline="0" dirty="0" smtClean="0"/>
              <a:t>Then I </a:t>
            </a:r>
            <a:r>
              <a:rPr lang="en-US" baseline="0" dirty="0" smtClean="0"/>
              <a:t>will describe the process map for value-added model calculations and some detailed Stata scripts we developed to address different models. Contact information will be provided at the end of this presentation. </a:t>
            </a:r>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2</a:t>
            </a:fld>
            <a:endParaRPr lang="en-US"/>
          </a:p>
        </p:txBody>
      </p:sp>
    </p:spTree>
    <p:extLst>
      <p:ext uri="{BB962C8B-B14F-4D97-AF65-F5344CB8AC3E}">
        <p14:creationId xmlns:p14="http://schemas.microsoft.com/office/powerpoint/2010/main" val="53900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8BA598-8145-459C-98EC-5A1DBDA0A29C}" type="slidenum">
              <a:rPr lang="en-US" smtClean="0"/>
              <a:t>3</a:t>
            </a:fld>
            <a:endParaRPr lang="en-US"/>
          </a:p>
        </p:txBody>
      </p:sp>
    </p:spTree>
    <p:extLst>
      <p:ext uri="{BB962C8B-B14F-4D97-AF65-F5344CB8AC3E}">
        <p14:creationId xmlns:p14="http://schemas.microsoft.com/office/powerpoint/2010/main" val="114779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OCPS serves nearly </a:t>
            </a:r>
            <a:r>
              <a:rPr lang="en-US" dirty="0" smtClean="0"/>
              <a:t>186 schools and 200,000 </a:t>
            </a:r>
            <a:r>
              <a:rPr lang="en-US" dirty="0" smtClean="0"/>
              <a:t>students – a population that is growing</a:t>
            </a:r>
            <a:r>
              <a:rPr lang="en-US" baseline="0" dirty="0" smtClean="0"/>
              <a:t> at an annual rate of 2 to 3 percent. We have an increase of approximately 5,300 students from last year.</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F4EF86-2B8A-4200-A4CF-D89682CF9FA6}" type="slidenum">
              <a:rPr lang="en-US" smtClean="0"/>
              <a:t>4</a:t>
            </a:fld>
            <a:endParaRPr lang="en-US"/>
          </a:p>
        </p:txBody>
      </p:sp>
    </p:spTree>
    <p:extLst>
      <p:ext uri="{BB962C8B-B14F-4D97-AF65-F5344CB8AC3E}">
        <p14:creationId xmlns:p14="http://schemas.microsoft.com/office/powerpoint/2010/main" val="9900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a:t>
            </a:r>
            <a:r>
              <a:rPr lang="en-US" baseline="0" dirty="0" smtClean="0"/>
              <a:t>student population is ethnically and economically diverse, growing, and highly mobile. Factoring in Hispanic-white students, Orange County Public Schools is a majority-minority district. </a:t>
            </a:r>
            <a:endParaRPr lang="en-US" dirty="0"/>
          </a:p>
        </p:txBody>
      </p:sp>
      <p:sp>
        <p:nvSpPr>
          <p:cNvPr id="4" name="Slide Number Placeholder 3"/>
          <p:cNvSpPr>
            <a:spLocks noGrp="1"/>
          </p:cNvSpPr>
          <p:nvPr>
            <p:ph type="sldNum" sz="quarter" idx="10"/>
          </p:nvPr>
        </p:nvSpPr>
        <p:spPr/>
        <p:txBody>
          <a:bodyPr/>
          <a:lstStyle/>
          <a:p>
            <a:fld id="{C8F4EF86-2B8A-4200-A4CF-D89682CF9FA6}" type="slidenum">
              <a:rPr lang="en-US" smtClean="0"/>
              <a:t>5</a:t>
            </a:fld>
            <a:endParaRPr lang="en-US" dirty="0"/>
          </a:p>
        </p:txBody>
      </p:sp>
    </p:spTree>
    <p:extLst>
      <p:ext uri="{BB962C8B-B14F-4D97-AF65-F5344CB8AC3E}">
        <p14:creationId xmlns:p14="http://schemas.microsoft.com/office/powerpoint/2010/main" val="223340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Orange County school system is the second-largest employer in Central Florida. There are approximately </a:t>
            </a:r>
            <a:r>
              <a:rPr lang="en-US" baseline="0" dirty="0" smtClean="0"/>
              <a:t>23,983 employees.</a:t>
            </a:r>
            <a:endParaRPr lang="en-US" baseline="0" dirty="0" smtClean="0"/>
          </a:p>
          <a:p>
            <a:r>
              <a:rPr lang="en-US" baseline="0" dirty="0" smtClean="0"/>
              <a:t>Among them, nearly 14, 000 are instructional personnel. </a:t>
            </a:r>
            <a:endParaRPr lang="en-US" baseline="0" dirty="0" smtClean="0"/>
          </a:p>
        </p:txBody>
      </p:sp>
      <p:sp>
        <p:nvSpPr>
          <p:cNvPr id="4" name="Slide Number Placeholder 3"/>
          <p:cNvSpPr>
            <a:spLocks noGrp="1"/>
          </p:cNvSpPr>
          <p:nvPr>
            <p:ph type="sldNum" sz="quarter" idx="10"/>
          </p:nvPr>
        </p:nvSpPr>
        <p:spPr/>
        <p:txBody>
          <a:bodyPr/>
          <a:lstStyle/>
          <a:p>
            <a:fld id="{C8F4EF86-2B8A-4200-A4CF-D89682CF9FA6}" type="slidenum">
              <a:rPr lang="en-US" smtClean="0"/>
              <a:t>6</a:t>
            </a:fld>
            <a:endParaRPr lang="en-US"/>
          </a:p>
        </p:txBody>
      </p:sp>
    </p:spTree>
    <p:extLst>
      <p:ext uri="{BB962C8B-B14F-4D97-AF65-F5344CB8AC3E}">
        <p14:creationId xmlns:p14="http://schemas.microsoft.com/office/powerpoint/2010/main" val="48437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 us talk about teacher evaluation then. </a:t>
            </a:r>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7</a:t>
            </a:fld>
            <a:endParaRPr lang="en-US"/>
          </a:p>
        </p:txBody>
      </p:sp>
    </p:spTree>
    <p:extLst>
      <p:ext uri="{BB962C8B-B14F-4D97-AF65-F5344CB8AC3E}">
        <p14:creationId xmlns:p14="http://schemas.microsoft.com/office/powerpoint/2010/main" val="312433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OCPS Teacher Evaluation System is made up of two major parts: Student Learning Growth (SLG), which is a third; and Instructional Practice (IP), which is two thirds. The SLG portion attaches covariate-adjusted student performance within a year to their respective teachers; while the IP portion uses principals’ in-classroom observations and target growth plans to produce teacher ratings.  </a:t>
            </a:r>
          </a:p>
        </p:txBody>
      </p:sp>
      <p:sp>
        <p:nvSpPr>
          <p:cNvPr id="4" name="Slide Number Placeholder 3"/>
          <p:cNvSpPr>
            <a:spLocks noGrp="1"/>
          </p:cNvSpPr>
          <p:nvPr>
            <p:ph type="sldNum" sz="quarter" idx="10"/>
          </p:nvPr>
        </p:nvSpPr>
        <p:spPr/>
        <p:txBody>
          <a:bodyPr/>
          <a:lstStyle/>
          <a:p>
            <a:fld id="{498BA598-8145-459C-98EC-5A1DBDA0A29C}" type="slidenum">
              <a:rPr lang="en-US" smtClean="0"/>
              <a:t>8</a:t>
            </a:fld>
            <a:endParaRPr lang="en-US"/>
          </a:p>
        </p:txBody>
      </p:sp>
    </p:spTree>
    <p:extLst>
      <p:ext uri="{BB962C8B-B14F-4D97-AF65-F5344CB8AC3E}">
        <p14:creationId xmlns:p14="http://schemas.microsoft.com/office/powerpoint/2010/main" val="427653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For the SLG portion of the teacher evaluation, both the state and OCPS decided to use value-added models as the primary methodology to calculate teacher ratings.</a:t>
            </a:r>
          </a:p>
          <a:p>
            <a:pPr defTabSz="881390">
              <a:defRPr/>
            </a:pPr>
            <a:r>
              <a:rPr lang="en-US" dirty="0"/>
              <a:t>Simply put, value-added models …. </a:t>
            </a:r>
          </a:p>
          <a:p>
            <a:pPr defTabSz="881390">
              <a:defRPr/>
            </a:pPr>
            <a:endParaRPr lang="en-US" dirty="0"/>
          </a:p>
          <a:p>
            <a:pPr defTabSz="881390">
              <a:defRPr/>
            </a:pPr>
            <a:r>
              <a:rPr lang="en-US" dirty="0"/>
              <a:t>The Florida Department of Education developed VAM for state-mandated assessments including … . </a:t>
            </a:r>
          </a:p>
          <a:p>
            <a:pPr defTabSz="881390">
              <a:defRPr/>
            </a:pPr>
            <a:r>
              <a:rPr lang="en-US" dirty="0"/>
              <a:t>Meanwhile, to evaluate teachers of subjects or grades not assessed by the state models, local districts in Florida build their own on subjects such as .. . </a:t>
            </a:r>
          </a:p>
          <a:p>
            <a:pPr defTabSz="881390">
              <a:defRPr/>
            </a:pPr>
            <a:endParaRPr lang="en-US" dirty="0"/>
          </a:p>
          <a:p>
            <a:endParaRPr lang="en-US" dirty="0"/>
          </a:p>
        </p:txBody>
      </p:sp>
      <p:sp>
        <p:nvSpPr>
          <p:cNvPr id="4" name="Slide Number Placeholder 3"/>
          <p:cNvSpPr>
            <a:spLocks noGrp="1"/>
          </p:cNvSpPr>
          <p:nvPr>
            <p:ph type="sldNum" sz="quarter" idx="10"/>
          </p:nvPr>
        </p:nvSpPr>
        <p:spPr/>
        <p:txBody>
          <a:bodyPr/>
          <a:lstStyle/>
          <a:p>
            <a:fld id="{498BA598-8145-459C-98EC-5A1DBDA0A29C}" type="slidenum">
              <a:rPr lang="en-US" smtClean="0"/>
              <a:t>9</a:t>
            </a:fld>
            <a:endParaRPr lang="en-US"/>
          </a:p>
        </p:txBody>
      </p:sp>
    </p:spTree>
    <p:extLst>
      <p:ext uri="{BB962C8B-B14F-4D97-AF65-F5344CB8AC3E}">
        <p14:creationId xmlns:p14="http://schemas.microsoft.com/office/powerpoint/2010/main" val="419112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1/7/2016</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633D7-9B63-47DA-B414-7FC6052B76D1}" type="slidenum">
              <a:rPr lang="en-US" smtClean="0"/>
              <a:t>‹#›</a:t>
            </a:fld>
            <a:endParaRPr lang="en-US"/>
          </a:p>
        </p:txBody>
      </p:sp>
    </p:spTree>
    <p:extLst>
      <p:ext uri="{BB962C8B-B14F-4D97-AF65-F5344CB8AC3E}">
        <p14:creationId xmlns:p14="http://schemas.microsoft.com/office/powerpoint/2010/main" val="337499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6"/>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1/7/2016</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EE633D7-9B63-47DA-B414-7FC6052B76D1}" type="slidenum">
              <a:rPr lang="en-US" smtClean="0"/>
              <a:pPr/>
              <a:t>‹#›</a:t>
            </a:fld>
            <a:endParaRPr lang="en-US"/>
          </a:p>
        </p:txBody>
      </p:sp>
      <p:cxnSp>
        <p:nvCxnSpPr>
          <p:cNvPr id="8" name="Straight Connector 7"/>
          <p:cNvCxnSpPr/>
          <p:nvPr userDrawn="1"/>
        </p:nvCxnSpPr>
        <p:spPr>
          <a:xfrm>
            <a:off x="914400" y="1371600"/>
            <a:ext cx="73152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259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1/7/2016</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633D7-9B63-47DA-B414-7FC6052B76D1}" type="slidenum">
              <a:rPr lang="en-US" smtClean="0"/>
              <a:t>‹#›</a:t>
            </a:fld>
            <a:endParaRPr lang="en-US"/>
          </a:p>
        </p:txBody>
      </p:sp>
    </p:spTree>
    <p:extLst>
      <p:ext uri="{BB962C8B-B14F-4D97-AF65-F5344CB8AC3E}">
        <p14:creationId xmlns:p14="http://schemas.microsoft.com/office/powerpoint/2010/main" val="216553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r>
              <a:rPr lang="en-US" smtClean="0"/>
              <a:t>1/7/2016</a:t>
            </a:r>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1EE633D7-9B63-47DA-B414-7FC6052B76D1}" type="slidenum">
              <a:rPr lang="en-US" smtClean="0"/>
              <a:pPr/>
              <a:t>‹#›</a:t>
            </a:fld>
            <a:endParaRPr lang="en-US"/>
          </a:p>
        </p:txBody>
      </p:sp>
      <p:cxnSp>
        <p:nvCxnSpPr>
          <p:cNvPr id="8" name="Straight Connector 7"/>
          <p:cNvCxnSpPr/>
          <p:nvPr userDrawn="1"/>
        </p:nvCxnSpPr>
        <p:spPr>
          <a:xfrm>
            <a:off x="914400" y="1371600"/>
            <a:ext cx="73152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9441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171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r>
              <a:rPr lang="en-US" smtClean="0"/>
              <a:t>1/7/2016</a:t>
            </a:r>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EE633D7-9B63-47DA-B414-7FC6052B76D1}" type="slidenum">
              <a:rPr lang="en-US" smtClean="0"/>
              <a:t>‹#›</a:t>
            </a:fld>
            <a:endParaRPr lang="en-US"/>
          </a:p>
        </p:txBody>
      </p:sp>
    </p:spTree>
    <p:extLst>
      <p:ext uri="{BB962C8B-B14F-4D97-AF65-F5344CB8AC3E}">
        <p14:creationId xmlns:p14="http://schemas.microsoft.com/office/powerpoint/2010/main" val="62628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18"/>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67862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0204"/>
            <a:ext cx="3008313" cy="62489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10205"/>
            <a:ext cx="5111750" cy="53159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099"/>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294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76244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46587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185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r>
              <a:rPr lang="en-US" smtClean="0"/>
              <a:t>1/7/2016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1EE633D7-9B63-47DA-B414-7FC6052B76D1}" type="slidenum">
              <a:rPr lang="en-US" smtClean="0"/>
              <a:t>‹#›</a:t>
            </a:fld>
            <a:endParaRPr lang="en-US"/>
          </a:p>
        </p:txBody>
      </p:sp>
      <p:pic>
        <p:nvPicPr>
          <p:cNvPr id="8" name="Picture 5" descr="OCPS_Slide_B.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4938" y="68263"/>
            <a:ext cx="5075237" cy="523875"/>
          </a:xfrm>
          <a:prstGeom prst="rect">
            <a:avLst/>
          </a:prstGeom>
          <a:noFill/>
        </p:spPr>
        <p:txBody>
          <a:bodyPr wrap="none">
            <a:spAutoFit/>
          </a:bodyPr>
          <a:lstStyle/>
          <a:p>
            <a:pPr fontAlgn="auto">
              <a:spcBef>
                <a:spcPts val="0"/>
              </a:spcBef>
              <a:spcAft>
                <a:spcPts val="0"/>
              </a:spcAft>
              <a:defRPr/>
            </a:pPr>
            <a:r>
              <a:rPr lang="en-US" sz="2800" dirty="0">
                <a:solidFill>
                  <a:schemeClr val="bg1"/>
                </a:solidFill>
                <a:effectLst>
                  <a:outerShdw blurRad="50800" dist="38100" dir="2700000">
                    <a:srgbClr val="000000">
                      <a:alpha val="43000"/>
                    </a:srgbClr>
                  </a:outerShdw>
                </a:effectLst>
                <a:latin typeface="+mn-lt"/>
                <a:ea typeface="+mn-ea"/>
                <a:cs typeface="+mn-cs"/>
              </a:rPr>
              <a:t>Orange County Public Schools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hen.An@ocps.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OCPS_Slide_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33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Box 1"/>
          <p:cNvSpPr txBox="1">
            <a:spLocks noChangeArrowheads="1"/>
          </p:cNvSpPr>
          <p:nvPr/>
        </p:nvSpPr>
        <p:spPr bwMode="auto">
          <a:xfrm>
            <a:off x="2285294" y="4895931"/>
            <a:ext cx="685870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cs typeface="ヒラギノ角ゴ Pro W3" charset="0"/>
              </a:defRPr>
            </a:lvl2pPr>
            <a:lvl3pPr marL="1143000" indent="-228600">
              <a:defRPr>
                <a:solidFill>
                  <a:schemeClr val="tx1"/>
                </a:solidFill>
                <a:latin typeface="Calibri" charset="0"/>
                <a:ea typeface="ヒラギノ角ゴ Pro W3" charset="0"/>
                <a:cs typeface="ヒラギノ角ゴ Pro W3" charset="0"/>
              </a:defRPr>
            </a:lvl3pPr>
            <a:lvl4pPr marL="1600200" indent="-228600">
              <a:defRPr>
                <a:solidFill>
                  <a:schemeClr val="tx1"/>
                </a:solidFill>
                <a:latin typeface="Calibri" charset="0"/>
                <a:ea typeface="ヒラギノ角ゴ Pro W3" charset="0"/>
                <a:cs typeface="ヒラギノ角ゴ Pro W3" charset="0"/>
              </a:defRPr>
            </a:lvl4pPr>
            <a:lvl5pPr marL="2057400" indent="-228600">
              <a:defRPr>
                <a:solidFill>
                  <a:schemeClr val="tx1"/>
                </a:solidFill>
                <a:latin typeface="Calibri"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cs typeface="ヒラギノ角ゴ Pro W3" charset="0"/>
              </a:defRPr>
            </a:lvl9pPr>
          </a:lstStyle>
          <a:p>
            <a:pPr algn="r"/>
            <a:r>
              <a:rPr lang="en-US" sz="2400" i="1" dirty="0" smtClean="0"/>
              <a:t>Setting Up Looping and Macros in Stata </a:t>
            </a:r>
          </a:p>
          <a:p>
            <a:pPr algn="r"/>
            <a:r>
              <a:rPr lang="en-US" sz="2400" i="1" dirty="0" smtClean="0"/>
              <a:t>to Estimate Value-added Scores </a:t>
            </a:r>
          </a:p>
          <a:p>
            <a:pPr algn="r"/>
            <a:r>
              <a:rPr lang="en-US" sz="2400" i="1" dirty="0" smtClean="0"/>
              <a:t>for Teacher Evaluations</a:t>
            </a:r>
          </a:p>
          <a:p>
            <a:pPr algn="r"/>
            <a:r>
              <a:rPr lang="en-US" sz="2400" i="1" dirty="0" smtClean="0"/>
              <a:t>Dr. Chen An</a:t>
            </a:r>
          </a:p>
          <a:p>
            <a:pPr algn="r"/>
            <a:r>
              <a:rPr lang="en-US" sz="2400" i="1" dirty="0" smtClean="0"/>
              <a:t>7.28.16</a:t>
            </a:r>
            <a:endParaRPr lang="en-US" sz="2400" i="1" dirty="0"/>
          </a:p>
        </p:txBody>
      </p:sp>
    </p:spTree>
    <p:extLst>
      <p:ext uri="{BB962C8B-B14F-4D97-AF65-F5344CB8AC3E}">
        <p14:creationId xmlns:p14="http://schemas.microsoft.com/office/powerpoint/2010/main" val="415635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t>VAM Models: Local </a:t>
            </a:r>
            <a:r>
              <a:rPr lang="en-US" sz="2600" b="1" dirty="0" smtClean="0"/>
              <a:t>Responsibilities</a:t>
            </a:r>
            <a:endParaRPr lang="en-US" sz="2600" b="1" dirty="0"/>
          </a:p>
        </p:txBody>
      </p:sp>
      <p:sp>
        <p:nvSpPr>
          <p:cNvPr id="3" name="Content Placeholder 2"/>
          <p:cNvSpPr>
            <a:spLocks noGrp="1"/>
          </p:cNvSpPr>
          <p:nvPr>
            <p:ph idx="1"/>
          </p:nvPr>
        </p:nvSpPr>
        <p:spPr>
          <a:xfrm>
            <a:off x="457200" y="1905757"/>
            <a:ext cx="8229600" cy="4237112"/>
          </a:xfrm>
        </p:spPr>
        <p:txBody>
          <a:bodyPr/>
          <a:lstStyle/>
          <a:p>
            <a:r>
              <a:rPr lang="en-US" sz="2400" dirty="0" smtClean="0"/>
              <a:t>One regression model per assessment per grade</a:t>
            </a:r>
          </a:p>
          <a:p>
            <a:r>
              <a:rPr lang="en-US" sz="2400" dirty="0" smtClean="0"/>
              <a:t>Approximately 500 models per year</a:t>
            </a:r>
          </a:p>
          <a:p>
            <a:r>
              <a:rPr lang="en-US" sz="2400" dirty="0" smtClean="0"/>
              <a:t>Setting up looping and Macros in Stata</a:t>
            </a:r>
          </a:p>
          <a:p>
            <a:pPr marL="0" indent="0">
              <a:buNone/>
            </a:pPr>
            <a:endParaRPr lang="en-US" sz="2400" dirty="0" smtClean="0"/>
          </a:p>
          <a:p>
            <a:pPr marL="0" indent="0">
              <a:buNone/>
            </a:pPr>
            <a:r>
              <a:rPr lang="en-US" sz="2400" dirty="0" smtClean="0"/>
              <a:t>Goal: as few changes to the scripts as possible for easy replication and increased efficiency and speed</a:t>
            </a:r>
            <a:endParaRPr lang="en-US" sz="2400" dirty="0"/>
          </a:p>
        </p:txBody>
      </p:sp>
    </p:spTree>
    <p:extLst>
      <p:ext uri="{BB962C8B-B14F-4D97-AF65-F5344CB8AC3E}">
        <p14:creationId xmlns:p14="http://schemas.microsoft.com/office/powerpoint/2010/main" val="134841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 y="3021255"/>
            <a:ext cx="8229600" cy="815490"/>
            <a:chOff x="0" y="1855236"/>
            <a:chExt cx="8229600" cy="815490"/>
          </a:xfrm>
        </p:grpSpPr>
        <p:sp>
          <p:nvSpPr>
            <p:cNvPr id="8" name="Rounded Rectangle 7"/>
            <p:cNvSpPr/>
            <p:nvPr/>
          </p:nvSpPr>
          <p:spPr>
            <a:xfrm>
              <a:off x="0" y="1855236"/>
              <a:ext cx="8229600" cy="815490"/>
            </a:xfrm>
            <a:prstGeom prst="roundRect">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9" name="Rounded Rectangle 4"/>
            <p:cNvSpPr/>
            <p:nvPr/>
          </p:nvSpPr>
          <p:spPr>
            <a:xfrm>
              <a:off x="39809" y="1895045"/>
              <a:ext cx="8149982"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The Process Map for VAM Calculations</a:t>
              </a:r>
              <a:endParaRPr lang="en-US" sz="3400" kern="1200" dirty="0"/>
            </a:p>
          </p:txBody>
        </p:sp>
      </p:grpSp>
    </p:spTree>
    <p:extLst>
      <p:ext uri="{BB962C8B-B14F-4D97-AF65-F5344CB8AC3E}">
        <p14:creationId xmlns:p14="http://schemas.microsoft.com/office/powerpoint/2010/main" val="127141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t>The Process Map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73827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1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8215" y="2986085"/>
            <a:ext cx="8229600" cy="815490"/>
            <a:chOff x="0" y="2815539"/>
            <a:chExt cx="8229600" cy="815490"/>
          </a:xfrm>
        </p:grpSpPr>
        <p:sp>
          <p:nvSpPr>
            <p:cNvPr id="8" name="Rounded Rectangle 7"/>
            <p:cNvSpPr/>
            <p:nvPr/>
          </p:nvSpPr>
          <p:spPr>
            <a:xfrm>
              <a:off x="0" y="2815539"/>
              <a:ext cx="8229600" cy="815490"/>
            </a:xfrm>
            <a:prstGeom prst="roundRect">
              <a:avLst/>
            </a:prstGeom>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sp>
        <p:sp>
          <p:nvSpPr>
            <p:cNvPr id="9" name="Rounded Rectangle 4"/>
            <p:cNvSpPr/>
            <p:nvPr/>
          </p:nvSpPr>
          <p:spPr>
            <a:xfrm>
              <a:off x="39809" y="2855348"/>
              <a:ext cx="8149982"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Stata Scripts for Different Models</a:t>
              </a:r>
              <a:endParaRPr lang="en-US" sz="3400" kern="1200" dirty="0"/>
            </a:p>
          </p:txBody>
        </p:sp>
      </p:grpSp>
    </p:spTree>
    <p:extLst>
      <p:ext uri="{BB962C8B-B14F-4D97-AF65-F5344CB8AC3E}">
        <p14:creationId xmlns:p14="http://schemas.microsoft.com/office/powerpoint/2010/main" val="418265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t>3L Models: Stata Scripts</a:t>
            </a:r>
          </a:p>
        </p:txBody>
      </p:sp>
      <p:sp>
        <p:nvSpPr>
          <p:cNvPr id="3" name="Content Placeholder 2"/>
          <p:cNvSpPr>
            <a:spLocks noGrp="1"/>
          </p:cNvSpPr>
          <p:nvPr>
            <p:ph idx="1"/>
          </p:nvPr>
        </p:nvSpPr>
        <p:spPr>
          <a:xfrm>
            <a:off x="457200" y="1753959"/>
            <a:ext cx="3071446" cy="5597769"/>
          </a:xfrm>
        </p:spPr>
        <p:txBody>
          <a:bodyPr/>
          <a:lstStyle/>
          <a:p>
            <a:pPr marL="0" indent="0">
              <a:buNone/>
            </a:pPr>
            <a:r>
              <a:rPr lang="en-US" sz="1000" b="1" dirty="0" smtClean="0">
                <a:solidFill>
                  <a:srgbClr val="C00000"/>
                </a:solidFill>
              </a:rPr>
              <a:t>Step 1: Generate multiple datasets based on “test”</a:t>
            </a:r>
          </a:p>
          <a:p>
            <a:pPr marL="0" indent="0">
              <a:buNone/>
            </a:pPr>
            <a:r>
              <a:rPr lang="en-US" sz="1000" dirty="0"/>
              <a:t>cd </a:t>
            </a:r>
            <a:r>
              <a:rPr lang="en-US" sz="1000" dirty="0" smtClean="0"/>
              <a:t>“directory/3L"</a:t>
            </a:r>
            <a:endParaRPr lang="en-US" sz="1000" dirty="0"/>
          </a:p>
          <a:p>
            <a:pPr marL="0" indent="0">
              <a:buNone/>
            </a:pPr>
            <a:r>
              <a:rPr lang="en-US" sz="1000" dirty="0" smtClean="0"/>
              <a:t>preserve</a:t>
            </a:r>
            <a:endParaRPr lang="en-US" sz="1000" dirty="0"/>
          </a:p>
          <a:p>
            <a:pPr marL="0" indent="0">
              <a:buNone/>
            </a:pPr>
            <a:r>
              <a:rPr lang="en-US" sz="1000" dirty="0" err="1"/>
              <a:t>levelsof</a:t>
            </a:r>
            <a:r>
              <a:rPr lang="en-US" sz="1000" dirty="0"/>
              <a:t> test, local(</a:t>
            </a:r>
            <a:r>
              <a:rPr lang="en-US" sz="1000" dirty="0" err="1"/>
              <a:t>loc</a:t>
            </a:r>
            <a:r>
              <a:rPr lang="en-US" sz="1000" dirty="0"/>
              <a:t>)</a:t>
            </a:r>
          </a:p>
          <a:p>
            <a:pPr marL="0" indent="0">
              <a:buNone/>
            </a:pPr>
            <a:r>
              <a:rPr lang="en-US" sz="1000" dirty="0" err="1"/>
              <a:t>foreach</a:t>
            </a:r>
            <a:r>
              <a:rPr lang="en-US" sz="1000" dirty="0"/>
              <a:t> i in `</a:t>
            </a:r>
            <a:r>
              <a:rPr lang="en-US" sz="1000" dirty="0" err="1"/>
              <a:t>loc</a:t>
            </a:r>
            <a:r>
              <a:rPr lang="en-US" sz="1000" dirty="0"/>
              <a:t>' {</a:t>
            </a:r>
          </a:p>
          <a:p>
            <a:pPr marL="0" indent="0">
              <a:buNone/>
            </a:pPr>
            <a:r>
              <a:rPr lang="en-US" sz="1000" dirty="0"/>
              <a:t>keep if test=="`i'"</a:t>
            </a:r>
          </a:p>
          <a:p>
            <a:pPr marL="0" indent="0">
              <a:buNone/>
            </a:pPr>
            <a:r>
              <a:rPr lang="en-US" sz="1000" dirty="0"/>
              <a:t>save </a:t>
            </a:r>
            <a:r>
              <a:rPr lang="en-US" sz="1000" dirty="0" err="1"/>
              <a:t>test`i</a:t>
            </a:r>
            <a:r>
              <a:rPr lang="en-US" sz="1000" dirty="0"/>
              <a:t>'</a:t>
            </a:r>
          </a:p>
          <a:p>
            <a:pPr marL="0" indent="0">
              <a:buNone/>
            </a:pPr>
            <a:r>
              <a:rPr lang="en-US" sz="1000" dirty="0"/>
              <a:t>restore, preserve </a:t>
            </a:r>
          </a:p>
          <a:p>
            <a:pPr marL="0" indent="0">
              <a:buNone/>
            </a:pPr>
            <a:r>
              <a:rPr lang="en-US" sz="1000" dirty="0" smtClean="0"/>
              <a:t>}</a:t>
            </a:r>
          </a:p>
          <a:p>
            <a:pPr marL="0" indent="0">
              <a:buNone/>
            </a:pPr>
            <a:endParaRPr lang="en-US" sz="1000" dirty="0"/>
          </a:p>
          <a:p>
            <a:pPr marL="0" indent="0">
              <a:buNone/>
            </a:pPr>
            <a:r>
              <a:rPr lang="en-US" sz="1000" b="1" dirty="0" smtClean="0">
                <a:solidFill>
                  <a:srgbClr val="C00000"/>
                </a:solidFill>
              </a:rPr>
              <a:t>Step 2: Obtain variance partitions on each dataset</a:t>
            </a:r>
          </a:p>
          <a:p>
            <a:pPr marL="0" indent="0">
              <a:buNone/>
            </a:pPr>
            <a:r>
              <a:rPr lang="en-US" sz="1000" dirty="0" smtClean="0"/>
              <a:t>local </a:t>
            </a:r>
            <a:r>
              <a:rPr lang="en-US" sz="1000" dirty="0" err="1"/>
              <a:t>datafiles</a:t>
            </a:r>
            <a:r>
              <a:rPr lang="en-US" sz="1000" dirty="0"/>
              <a:t>: </a:t>
            </a:r>
            <a:r>
              <a:rPr lang="en-US" sz="1000" dirty="0" err="1"/>
              <a:t>dir</a:t>
            </a:r>
            <a:r>
              <a:rPr lang="en-US" sz="1000" dirty="0"/>
              <a:t> . files "*.</a:t>
            </a:r>
            <a:r>
              <a:rPr lang="en-US" sz="1000" dirty="0" err="1"/>
              <a:t>dta</a:t>
            </a:r>
            <a:r>
              <a:rPr lang="en-US" sz="1000" dirty="0"/>
              <a:t>"</a:t>
            </a:r>
          </a:p>
          <a:p>
            <a:pPr marL="0" indent="0">
              <a:buNone/>
            </a:pPr>
            <a:r>
              <a:rPr lang="en-US" sz="1000" dirty="0"/>
              <a:t>macro list _</a:t>
            </a:r>
            <a:r>
              <a:rPr lang="en-US" sz="1000" dirty="0" err="1" smtClean="0"/>
              <a:t>datafiles</a:t>
            </a:r>
            <a:endParaRPr lang="en-US" sz="1000" dirty="0"/>
          </a:p>
          <a:p>
            <a:pPr marL="0" indent="0">
              <a:buNone/>
            </a:pPr>
            <a:r>
              <a:rPr lang="en-US" sz="1000" dirty="0" err="1" smtClean="0"/>
              <a:t>foreach</a:t>
            </a:r>
            <a:r>
              <a:rPr lang="en-US" sz="1000" dirty="0" smtClean="0"/>
              <a:t> </a:t>
            </a:r>
            <a:r>
              <a:rPr lang="en-US" sz="1000" dirty="0"/>
              <a:t>file in `: </a:t>
            </a:r>
            <a:r>
              <a:rPr lang="en-US" sz="1000" dirty="0" err="1"/>
              <a:t>dir</a:t>
            </a:r>
            <a:r>
              <a:rPr lang="en-US" sz="1000" dirty="0"/>
              <a:t> . files "*.</a:t>
            </a:r>
            <a:r>
              <a:rPr lang="en-US" sz="1000" dirty="0" err="1"/>
              <a:t>dta</a:t>
            </a:r>
            <a:r>
              <a:rPr lang="en-US" sz="1000" dirty="0"/>
              <a:t>"' {</a:t>
            </a:r>
          </a:p>
          <a:p>
            <a:pPr marL="0" indent="0">
              <a:buNone/>
            </a:pPr>
            <a:r>
              <a:rPr lang="en-US" sz="1000" dirty="0" smtClean="0"/>
              <a:t>use </a:t>
            </a:r>
            <a:r>
              <a:rPr lang="en-US" sz="1000" dirty="0"/>
              <a:t>"`file'", clear</a:t>
            </a:r>
          </a:p>
          <a:p>
            <a:pPr marL="0" indent="0">
              <a:buNone/>
            </a:pPr>
            <a:r>
              <a:rPr lang="en-US" sz="1000" dirty="0" smtClean="0"/>
              <a:t>*</a:t>
            </a:r>
            <a:r>
              <a:rPr lang="en-US" sz="1000" dirty="0"/>
              <a:t>m1: a null model</a:t>
            </a:r>
          </a:p>
          <a:p>
            <a:pPr marL="0" indent="0">
              <a:buNone/>
            </a:pPr>
            <a:r>
              <a:rPr lang="en-US" sz="1000" dirty="0" smtClean="0"/>
              <a:t>mixed score covariate1 covariate2 covariate3 …|| </a:t>
            </a:r>
            <a:r>
              <a:rPr lang="en-US" sz="1000" dirty="0" err="1"/>
              <a:t>schoolno</a:t>
            </a:r>
            <a:r>
              <a:rPr lang="en-US" sz="1000" dirty="0"/>
              <a:t>: || </a:t>
            </a:r>
            <a:r>
              <a:rPr lang="en-US" sz="1000" dirty="0" err="1"/>
              <a:t>teacherno</a:t>
            </a:r>
            <a:r>
              <a:rPr lang="en-US" sz="1000" dirty="0"/>
              <a:t>: </a:t>
            </a:r>
          </a:p>
          <a:p>
            <a:pPr marL="0" indent="0">
              <a:buNone/>
            </a:pPr>
            <a:r>
              <a:rPr lang="en-US" sz="1000" dirty="0" smtClean="0"/>
              <a:t>keep </a:t>
            </a:r>
            <a:r>
              <a:rPr lang="en-US" sz="1000" dirty="0"/>
              <a:t>if e(sample)</a:t>
            </a:r>
          </a:p>
          <a:p>
            <a:pPr marL="0" indent="0">
              <a:buNone/>
            </a:pPr>
            <a:r>
              <a:rPr lang="en-US" sz="1000" dirty="0" smtClean="0"/>
              <a:t>tab test</a:t>
            </a:r>
          </a:p>
          <a:p>
            <a:pPr marL="0" indent="0">
              <a:buNone/>
            </a:pPr>
            <a:r>
              <a:rPr lang="en-US" sz="1000" dirty="0" smtClean="0"/>
              <a:t>gen </a:t>
            </a:r>
            <a:r>
              <a:rPr lang="en-US" sz="1000" dirty="0"/>
              <a:t>analytic=_N</a:t>
            </a:r>
          </a:p>
          <a:p>
            <a:pPr marL="0" indent="0">
              <a:buNone/>
            </a:pPr>
            <a:r>
              <a:rPr lang="en-US" sz="1000" dirty="0" smtClean="0"/>
              <a:t>mat </a:t>
            </a:r>
            <a:r>
              <a:rPr lang="en-US" sz="1000" dirty="0" err="1" smtClean="0"/>
              <a:t>no_mat</a:t>
            </a:r>
            <a:r>
              <a:rPr lang="en-US" sz="1000" dirty="0" smtClean="0"/>
              <a:t>=e(</a:t>
            </a:r>
            <a:r>
              <a:rPr lang="en-US" sz="1000" dirty="0" err="1" smtClean="0"/>
              <a:t>N_g</a:t>
            </a:r>
            <a:r>
              <a:rPr lang="en-US" sz="1000" dirty="0" smtClean="0"/>
              <a:t>)</a:t>
            </a:r>
          </a:p>
          <a:p>
            <a:pPr marL="0" indent="0">
              <a:buNone/>
            </a:pPr>
            <a:r>
              <a:rPr lang="en-US" sz="1000" dirty="0" smtClean="0"/>
              <a:t>gen </a:t>
            </a:r>
            <a:r>
              <a:rPr lang="en-US" sz="1000" dirty="0" err="1"/>
              <a:t>no_sch</a:t>
            </a:r>
            <a:r>
              <a:rPr lang="en-US" sz="1000" dirty="0"/>
              <a:t>=</a:t>
            </a:r>
            <a:r>
              <a:rPr lang="en-US" sz="1000" dirty="0" err="1"/>
              <a:t>no_mat</a:t>
            </a:r>
            <a:r>
              <a:rPr lang="en-US" sz="1000" dirty="0"/>
              <a:t>[1,1]</a:t>
            </a:r>
          </a:p>
          <a:p>
            <a:pPr marL="0" indent="0">
              <a:buNone/>
            </a:pPr>
            <a:r>
              <a:rPr lang="en-US" sz="1000" dirty="0" smtClean="0"/>
              <a:t>gen </a:t>
            </a:r>
            <a:r>
              <a:rPr lang="en-US" sz="1000" dirty="0" err="1"/>
              <a:t>no_tea</a:t>
            </a:r>
            <a:r>
              <a:rPr lang="en-US" sz="1000" dirty="0"/>
              <a:t>=</a:t>
            </a:r>
            <a:r>
              <a:rPr lang="en-US" sz="1000" dirty="0" err="1"/>
              <a:t>no_mat</a:t>
            </a:r>
            <a:r>
              <a:rPr lang="en-US" sz="1000" dirty="0"/>
              <a:t>[1,2]</a:t>
            </a:r>
          </a:p>
          <a:p>
            <a:pPr marL="0" indent="0">
              <a:buNone/>
            </a:pPr>
            <a:r>
              <a:rPr lang="en-US" sz="1000" dirty="0"/>
              <a:t>	</a:t>
            </a:r>
          </a:p>
        </p:txBody>
      </p:sp>
      <p:sp>
        <p:nvSpPr>
          <p:cNvPr id="5" name="TextBox 4"/>
          <p:cNvSpPr txBox="1"/>
          <p:nvPr/>
        </p:nvSpPr>
        <p:spPr>
          <a:xfrm>
            <a:off x="3364523" y="1753959"/>
            <a:ext cx="2473569" cy="4401205"/>
          </a:xfrm>
          <a:prstGeom prst="rect">
            <a:avLst/>
          </a:prstGeom>
          <a:noFill/>
        </p:spPr>
        <p:txBody>
          <a:bodyPr wrap="square" rtlCol="0">
            <a:spAutoFit/>
          </a:bodyPr>
          <a:lstStyle/>
          <a:p>
            <a:r>
              <a:rPr lang="en-US" sz="1000" dirty="0" smtClean="0"/>
              <a:t>mixed score </a:t>
            </a:r>
            <a:r>
              <a:rPr lang="en-US" sz="1000" dirty="0"/>
              <a:t>|| </a:t>
            </a:r>
            <a:r>
              <a:rPr lang="en-US" sz="1000" dirty="0" err="1"/>
              <a:t>schoolno</a:t>
            </a:r>
            <a:r>
              <a:rPr lang="en-US" sz="1000" dirty="0"/>
              <a:t>: || </a:t>
            </a:r>
            <a:r>
              <a:rPr lang="en-US" sz="1000" dirty="0" err="1"/>
              <a:t>teacherno</a:t>
            </a:r>
            <a:r>
              <a:rPr lang="en-US" sz="1000" dirty="0"/>
              <a:t>: </a:t>
            </a:r>
            <a:endParaRPr lang="en-US" sz="1000" dirty="0" smtClean="0"/>
          </a:p>
          <a:p>
            <a:r>
              <a:rPr lang="en-US" sz="1000" dirty="0" err="1" smtClean="0"/>
              <a:t>estat</a:t>
            </a:r>
            <a:r>
              <a:rPr lang="en-US" sz="1000" dirty="0" smtClean="0"/>
              <a:t> </a:t>
            </a:r>
            <a:r>
              <a:rPr lang="en-US" sz="1000" dirty="0" err="1"/>
              <a:t>icc</a:t>
            </a:r>
            <a:endParaRPr lang="en-US" sz="1000" dirty="0"/>
          </a:p>
          <a:p>
            <a:r>
              <a:rPr lang="en-US" sz="1000" dirty="0" smtClean="0"/>
              <a:t>scalar </a:t>
            </a:r>
            <a:r>
              <a:rPr lang="en-US" sz="1000" dirty="0" err="1"/>
              <a:t>nuS</a:t>
            </a:r>
            <a:r>
              <a:rPr lang="en-US" sz="1000" dirty="0"/>
              <a:t> = </a:t>
            </a:r>
            <a:r>
              <a:rPr lang="en-US" sz="1000" dirty="0" err="1"/>
              <a:t>exp</a:t>
            </a:r>
            <a:r>
              <a:rPr lang="en-US" sz="1000" dirty="0"/>
              <a:t>(_b[lns1_1_1:_cons])^2</a:t>
            </a:r>
          </a:p>
          <a:p>
            <a:r>
              <a:rPr lang="en-US" sz="1000" dirty="0" smtClean="0"/>
              <a:t>scalar </a:t>
            </a:r>
            <a:r>
              <a:rPr lang="en-US" sz="1000" dirty="0" err="1"/>
              <a:t>nuT</a:t>
            </a:r>
            <a:r>
              <a:rPr lang="en-US" sz="1000" dirty="0"/>
              <a:t> = </a:t>
            </a:r>
            <a:r>
              <a:rPr lang="en-US" sz="1000" dirty="0" err="1"/>
              <a:t>exp</a:t>
            </a:r>
            <a:r>
              <a:rPr lang="en-US" sz="1000" dirty="0"/>
              <a:t>(_b[lns2_1_1:_cons])^2</a:t>
            </a:r>
          </a:p>
          <a:p>
            <a:r>
              <a:rPr lang="en-US" sz="1000" dirty="0" smtClean="0"/>
              <a:t>scalar </a:t>
            </a:r>
            <a:r>
              <a:rPr lang="en-US" sz="1000" dirty="0" err="1"/>
              <a:t>nuE</a:t>
            </a:r>
            <a:r>
              <a:rPr lang="en-US" sz="1000" dirty="0"/>
              <a:t> = </a:t>
            </a:r>
            <a:r>
              <a:rPr lang="en-US" sz="1000" dirty="0" err="1"/>
              <a:t>exp</a:t>
            </a:r>
            <a:r>
              <a:rPr lang="en-US" sz="1000" dirty="0"/>
              <a:t>(_b[</a:t>
            </a:r>
            <a:r>
              <a:rPr lang="en-US" sz="1000" dirty="0" err="1"/>
              <a:t>lnsig_e:_cons</a:t>
            </a:r>
            <a:r>
              <a:rPr lang="en-US" sz="1000" dirty="0"/>
              <a:t>])^2</a:t>
            </a:r>
          </a:p>
          <a:p>
            <a:r>
              <a:rPr lang="en-US" sz="1000" dirty="0" smtClean="0"/>
              <a:t>gen </a:t>
            </a:r>
            <a:r>
              <a:rPr lang="en-US" sz="1000" dirty="0" err="1"/>
              <a:t>iccS</a:t>
            </a:r>
            <a:r>
              <a:rPr lang="en-US" sz="1000" dirty="0"/>
              <a:t>=</a:t>
            </a:r>
            <a:r>
              <a:rPr lang="en-US" sz="1000" dirty="0" err="1"/>
              <a:t>nuS</a:t>
            </a:r>
            <a:r>
              <a:rPr lang="en-US" sz="1000" dirty="0"/>
              <a:t>/(</a:t>
            </a:r>
            <a:r>
              <a:rPr lang="en-US" sz="1000" dirty="0" err="1"/>
              <a:t>nuS+nuT+nuE</a:t>
            </a:r>
            <a:r>
              <a:rPr lang="en-US" sz="1000" dirty="0"/>
              <a:t>)</a:t>
            </a:r>
          </a:p>
          <a:p>
            <a:r>
              <a:rPr lang="en-US" sz="1000" dirty="0" smtClean="0"/>
              <a:t> </a:t>
            </a:r>
            <a:r>
              <a:rPr lang="en-US" sz="1000" dirty="0"/>
              <a:t>gen </a:t>
            </a:r>
            <a:r>
              <a:rPr lang="en-US" sz="1000" dirty="0" err="1"/>
              <a:t>iccT</a:t>
            </a:r>
            <a:r>
              <a:rPr lang="en-US" sz="1000" dirty="0"/>
              <a:t>=</a:t>
            </a:r>
            <a:r>
              <a:rPr lang="en-US" sz="1000" dirty="0" err="1"/>
              <a:t>nuT</a:t>
            </a:r>
            <a:r>
              <a:rPr lang="en-US" sz="1000" dirty="0"/>
              <a:t>/(</a:t>
            </a:r>
            <a:r>
              <a:rPr lang="en-US" sz="1000" dirty="0" err="1"/>
              <a:t>nuS+nuT+nuE</a:t>
            </a:r>
            <a:r>
              <a:rPr lang="en-US" sz="1000" dirty="0"/>
              <a:t>)</a:t>
            </a:r>
          </a:p>
          <a:p>
            <a:r>
              <a:rPr lang="en-US" sz="1000" dirty="0" smtClean="0"/>
              <a:t>*</a:t>
            </a:r>
            <a:r>
              <a:rPr lang="en-US" sz="1000" dirty="0"/>
              <a:t>m2: a model with student-level covariates w/o prior</a:t>
            </a:r>
          </a:p>
          <a:p>
            <a:r>
              <a:rPr lang="en-US" sz="1000" dirty="0" smtClean="0"/>
              <a:t>mixed score covariate1 || </a:t>
            </a:r>
            <a:r>
              <a:rPr lang="en-US" sz="1000" dirty="0" err="1"/>
              <a:t>schoolno</a:t>
            </a:r>
            <a:r>
              <a:rPr lang="en-US" sz="1000" dirty="0"/>
              <a:t>: || </a:t>
            </a:r>
            <a:r>
              <a:rPr lang="en-US" sz="1000" dirty="0" err="1"/>
              <a:t>teacherno</a:t>
            </a:r>
            <a:r>
              <a:rPr lang="en-US" sz="1000" dirty="0"/>
              <a:t>:</a:t>
            </a:r>
          </a:p>
          <a:p>
            <a:r>
              <a:rPr lang="en-US" sz="1000" dirty="0" smtClean="0"/>
              <a:t>scalar </a:t>
            </a:r>
            <a:r>
              <a:rPr lang="en-US" sz="1000" dirty="0"/>
              <a:t>reS_L1 = </a:t>
            </a:r>
            <a:r>
              <a:rPr lang="en-US" sz="1000" dirty="0" err="1"/>
              <a:t>exp</a:t>
            </a:r>
            <a:r>
              <a:rPr lang="en-US" sz="1000" dirty="0"/>
              <a:t>(_b[lns1_1_1:_cons])^2</a:t>
            </a:r>
          </a:p>
          <a:p>
            <a:r>
              <a:rPr lang="en-US" sz="1000" dirty="0" smtClean="0"/>
              <a:t>scalar </a:t>
            </a:r>
            <a:r>
              <a:rPr lang="en-US" sz="1000" dirty="0"/>
              <a:t>reT_L1 = </a:t>
            </a:r>
            <a:r>
              <a:rPr lang="en-US" sz="1000" dirty="0" err="1"/>
              <a:t>exp</a:t>
            </a:r>
            <a:r>
              <a:rPr lang="en-US" sz="1000" dirty="0"/>
              <a:t>(_b[lns2_1_1:_cons])^</a:t>
            </a:r>
            <a:r>
              <a:rPr lang="en-US" sz="1000" dirty="0" smtClean="0"/>
              <a:t>2</a:t>
            </a:r>
          </a:p>
          <a:p>
            <a:r>
              <a:rPr lang="en-US" sz="1000" dirty="0" smtClean="0"/>
              <a:t>scalar </a:t>
            </a:r>
            <a:r>
              <a:rPr lang="en-US" sz="1000" dirty="0"/>
              <a:t>reE_L1 = </a:t>
            </a:r>
            <a:r>
              <a:rPr lang="en-US" sz="1000" dirty="0" err="1"/>
              <a:t>exp</a:t>
            </a:r>
            <a:r>
              <a:rPr lang="en-US" sz="1000" dirty="0"/>
              <a:t>(_b[</a:t>
            </a:r>
            <a:r>
              <a:rPr lang="en-US" sz="1000" dirty="0" err="1"/>
              <a:t>lnsig_e:_cons</a:t>
            </a:r>
            <a:r>
              <a:rPr lang="en-US" sz="1000" dirty="0"/>
              <a:t>])^</a:t>
            </a:r>
            <a:r>
              <a:rPr lang="en-US" sz="1000" dirty="0" smtClean="0"/>
              <a:t>2 </a:t>
            </a:r>
            <a:r>
              <a:rPr lang="en-US" sz="1000" dirty="0"/>
              <a:t>gen explS_L1=(nuS-reS_L1)/</a:t>
            </a:r>
            <a:r>
              <a:rPr lang="en-US" sz="1000" dirty="0" err="1"/>
              <a:t>nuS</a:t>
            </a:r>
            <a:endParaRPr lang="en-US" sz="1000" dirty="0"/>
          </a:p>
          <a:p>
            <a:r>
              <a:rPr lang="en-US" sz="1000" dirty="0" smtClean="0"/>
              <a:t>gen </a:t>
            </a:r>
            <a:r>
              <a:rPr lang="en-US" sz="1000" dirty="0"/>
              <a:t>explT_L1=(nuT-reT_L1)/</a:t>
            </a:r>
            <a:r>
              <a:rPr lang="en-US" sz="1000" dirty="0" err="1"/>
              <a:t>nuT</a:t>
            </a:r>
            <a:endParaRPr lang="en-US" sz="1000" dirty="0"/>
          </a:p>
          <a:p>
            <a:r>
              <a:rPr lang="en-US" sz="1000" dirty="0" smtClean="0"/>
              <a:t>gen </a:t>
            </a:r>
            <a:r>
              <a:rPr lang="en-US" sz="1000" dirty="0"/>
              <a:t>explE_L1=(nuE-reE_L1)/</a:t>
            </a:r>
            <a:r>
              <a:rPr lang="en-US" sz="1000" dirty="0" err="1" smtClean="0"/>
              <a:t>nuE</a:t>
            </a:r>
            <a:endParaRPr lang="en-US" sz="1000" dirty="0" smtClean="0"/>
          </a:p>
          <a:p>
            <a:r>
              <a:rPr lang="en-US" sz="1000" dirty="0" smtClean="0"/>
              <a:t>….</a:t>
            </a:r>
          </a:p>
          <a:p>
            <a:endParaRPr lang="en-US" sz="1000" dirty="0"/>
          </a:p>
          <a:p>
            <a:r>
              <a:rPr lang="en-US" sz="1000" dirty="0" smtClean="0"/>
              <a:t>keep </a:t>
            </a:r>
            <a:r>
              <a:rPr lang="en-US" sz="1000" dirty="0"/>
              <a:t>test analytic </a:t>
            </a:r>
            <a:r>
              <a:rPr lang="en-US" sz="1000" dirty="0" err="1"/>
              <a:t>no_tea</a:t>
            </a:r>
            <a:r>
              <a:rPr lang="en-US" sz="1000" dirty="0"/>
              <a:t> </a:t>
            </a:r>
            <a:r>
              <a:rPr lang="en-US" sz="1000" dirty="0" err="1"/>
              <a:t>no_sch</a:t>
            </a:r>
            <a:r>
              <a:rPr lang="en-US" sz="1000" dirty="0"/>
              <a:t> </a:t>
            </a:r>
            <a:r>
              <a:rPr lang="en-US" sz="1000" dirty="0" err="1"/>
              <a:t>iccS</a:t>
            </a:r>
            <a:r>
              <a:rPr lang="en-US" sz="1000" dirty="0"/>
              <a:t> </a:t>
            </a:r>
            <a:r>
              <a:rPr lang="en-US" sz="1000" dirty="0" err="1"/>
              <a:t>iccT</a:t>
            </a:r>
            <a:r>
              <a:rPr lang="en-US" sz="1000" dirty="0"/>
              <a:t> explS_L1 explT_L1 explE_L1 explS_L12 explT_L12 explE_L12 addS_L12 addT_L12 addE_L12 explS_L2 explT_L2 explE_L2 addS_L2 addT_L2 addE_L2 </a:t>
            </a:r>
            <a:r>
              <a:rPr lang="en-US" sz="1000" dirty="0" err="1" smtClean="0"/>
              <a:t>overall_pct</a:t>
            </a:r>
            <a:endParaRPr lang="en-US" sz="1000" dirty="0" smtClean="0"/>
          </a:p>
          <a:p>
            <a:endParaRPr lang="en-US" sz="1000" dirty="0"/>
          </a:p>
          <a:p>
            <a:r>
              <a:rPr lang="en-US" sz="1000" dirty="0" smtClean="0"/>
              <a:t>keep </a:t>
            </a:r>
            <a:r>
              <a:rPr lang="en-US" sz="1000" dirty="0"/>
              <a:t>in </a:t>
            </a:r>
            <a:r>
              <a:rPr lang="en-US" sz="1000" dirty="0" smtClean="0"/>
              <a:t>1</a:t>
            </a:r>
          </a:p>
          <a:p>
            <a:r>
              <a:rPr lang="en-US" sz="1000" dirty="0" smtClean="0"/>
              <a:t>save “directory\3L\</a:t>
            </a:r>
            <a:r>
              <a:rPr lang="en-US" sz="1000" dirty="0" err="1" smtClean="0"/>
              <a:t>iccs</a:t>
            </a:r>
            <a:r>
              <a:rPr lang="en-US" sz="1000" dirty="0" smtClean="0"/>
              <a:t>\</a:t>
            </a:r>
            <a:r>
              <a:rPr lang="en-US" sz="1000" dirty="0" err="1" smtClean="0"/>
              <a:t>icc</a:t>
            </a:r>
            <a:r>
              <a:rPr lang="en-US" sz="1000" dirty="0" smtClean="0"/>
              <a:t>_`</a:t>
            </a:r>
            <a:r>
              <a:rPr lang="en-US" sz="1000" dirty="0"/>
              <a:t>file'"</a:t>
            </a:r>
          </a:p>
          <a:p>
            <a:r>
              <a:rPr lang="en-US" sz="1000" dirty="0"/>
              <a:t>	</a:t>
            </a:r>
          </a:p>
        </p:txBody>
      </p:sp>
      <p:sp>
        <p:nvSpPr>
          <p:cNvPr id="7" name="TextBox 6"/>
          <p:cNvSpPr txBox="1"/>
          <p:nvPr/>
        </p:nvSpPr>
        <p:spPr>
          <a:xfrm>
            <a:off x="5808784" y="1753959"/>
            <a:ext cx="2719754" cy="1785104"/>
          </a:xfrm>
          <a:prstGeom prst="rect">
            <a:avLst/>
          </a:prstGeom>
          <a:noFill/>
        </p:spPr>
        <p:txBody>
          <a:bodyPr wrap="square" rtlCol="0">
            <a:spAutoFit/>
          </a:bodyPr>
          <a:lstStyle/>
          <a:p>
            <a:r>
              <a:rPr lang="en-US" sz="1000" b="1" dirty="0" smtClean="0">
                <a:solidFill>
                  <a:srgbClr val="C00000"/>
                </a:solidFill>
              </a:rPr>
              <a:t>Step 3: Merge all variance partitions together</a:t>
            </a:r>
          </a:p>
          <a:p>
            <a:endParaRPr lang="en-US" sz="1000" dirty="0" smtClean="0"/>
          </a:p>
          <a:p>
            <a:r>
              <a:rPr lang="en-US" sz="1000" dirty="0" smtClean="0"/>
              <a:t>clear</a:t>
            </a:r>
            <a:endParaRPr lang="en-US" sz="1000" dirty="0"/>
          </a:p>
          <a:p>
            <a:r>
              <a:rPr lang="en-US" sz="1000" dirty="0" smtClean="0"/>
              <a:t>cd </a:t>
            </a:r>
            <a:r>
              <a:rPr lang="en-US" sz="1000" dirty="0"/>
              <a:t>“</a:t>
            </a:r>
            <a:r>
              <a:rPr lang="en-US" sz="1000" dirty="0" smtClean="0"/>
              <a:t>directory\3L\</a:t>
            </a:r>
            <a:r>
              <a:rPr lang="en-US" sz="1000" dirty="0" err="1" smtClean="0"/>
              <a:t>iccs</a:t>
            </a:r>
            <a:r>
              <a:rPr lang="en-US" sz="1000" dirty="0" smtClean="0"/>
              <a:t>"</a:t>
            </a:r>
            <a:endParaRPr lang="en-US" sz="1000" dirty="0"/>
          </a:p>
          <a:p>
            <a:r>
              <a:rPr lang="en-US" sz="1000" dirty="0"/>
              <a:t>local </a:t>
            </a:r>
            <a:r>
              <a:rPr lang="en-US" sz="1000" dirty="0" err="1"/>
              <a:t>datafiles</a:t>
            </a:r>
            <a:r>
              <a:rPr lang="en-US" sz="1000" dirty="0"/>
              <a:t> : </a:t>
            </a:r>
            <a:r>
              <a:rPr lang="en-US" sz="1000" dirty="0" err="1"/>
              <a:t>dir</a:t>
            </a:r>
            <a:r>
              <a:rPr lang="en-US" sz="1000" dirty="0"/>
              <a:t> . files "*.</a:t>
            </a:r>
            <a:r>
              <a:rPr lang="en-US" sz="1000" dirty="0" err="1"/>
              <a:t>dta</a:t>
            </a:r>
            <a:r>
              <a:rPr lang="en-US" sz="1000" dirty="0"/>
              <a:t>"</a:t>
            </a:r>
          </a:p>
          <a:p>
            <a:r>
              <a:rPr lang="en-US" sz="1000" dirty="0"/>
              <a:t>macro list _</a:t>
            </a:r>
            <a:r>
              <a:rPr lang="en-US" sz="1000" dirty="0" err="1"/>
              <a:t>datafiles</a:t>
            </a:r>
            <a:endParaRPr lang="en-US" sz="1000" dirty="0"/>
          </a:p>
          <a:p>
            <a:r>
              <a:rPr lang="en-US" sz="1000" dirty="0" err="1"/>
              <a:t>foreach</a:t>
            </a:r>
            <a:r>
              <a:rPr lang="en-US" sz="1000" dirty="0"/>
              <a:t> file in `: </a:t>
            </a:r>
            <a:r>
              <a:rPr lang="en-US" sz="1000" dirty="0" err="1"/>
              <a:t>dir</a:t>
            </a:r>
            <a:r>
              <a:rPr lang="en-US" sz="1000" dirty="0"/>
              <a:t> . files "*.</a:t>
            </a:r>
            <a:r>
              <a:rPr lang="en-US" sz="1000" dirty="0" err="1"/>
              <a:t>dta</a:t>
            </a:r>
            <a:r>
              <a:rPr lang="en-US" sz="1000" dirty="0"/>
              <a:t>"' {</a:t>
            </a:r>
          </a:p>
          <a:p>
            <a:r>
              <a:rPr lang="en-US" sz="1000" dirty="0"/>
              <a:t>   append using "`file'"</a:t>
            </a:r>
          </a:p>
          <a:p>
            <a:r>
              <a:rPr lang="en-US" sz="1000" dirty="0"/>
              <a:t>}</a:t>
            </a:r>
          </a:p>
          <a:p>
            <a:endParaRPr lang="en-US" sz="1000" dirty="0"/>
          </a:p>
          <a:p>
            <a:endParaRPr lang="en-US" sz="1000" dirty="0"/>
          </a:p>
        </p:txBody>
      </p:sp>
    </p:spTree>
    <p:extLst>
      <p:ext uri="{BB962C8B-B14F-4D97-AF65-F5344CB8AC3E}">
        <p14:creationId xmlns:p14="http://schemas.microsoft.com/office/powerpoint/2010/main" val="286266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20"/>
            <a:ext cx="8229600" cy="1143000"/>
          </a:xfrm>
        </p:spPr>
        <p:txBody>
          <a:bodyPr/>
          <a:lstStyle/>
          <a:p>
            <a:r>
              <a:rPr lang="en-US" sz="2600" b="1" dirty="0" smtClean="0"/>
              <a:t>3-Level Models: Stata Scripts (continued)</a:t>
            </a:r>
            <a:endParaRPr lang="en-US" sz="2600" b="1" dirty="0"/>
          </a:p>
        </p:txBody>
      </p:sp>
      <p:sp>
        <p:nvSpPr>
          <p:cNvPr id="3" name="Content Placeholder 2"/>
          <p:cNvSpPr>
            <a:spLocks noGrp="1"/>
          </p:cNvSpPr>
          <p:nvPr>
            <p:ph idx="1"/>
          </p:nvPr>
        </p:nvSpPr>
        <p:spPr>
          <a:xfrm>
            <a:off x="457200" y="1844952"/>
            <a:ext cx="2602523" cy="4525963"/>
          </a:xfrm>
        </p:spPr>
        <p:txBody>
          <a:bodyPr/>
          <a:lstStyle/>
          <a:p>
            <a:pPr marL="0" indent="0">
              <a:buNone/>
            </a:pPr>
            <a:r>
              <a:rPr lang="en-US" sz="1000" b="1" dirty="0">
                <a:solidFill>
                  <a:srgbClr val="C00000"/>
                </a:solidFill>
              </a:rPr>
              <a:t>Step </a:t>
            </a:r>
            <a:r>
              <a:rPr lang="en-US" sz="1000" b="1" dirty="0" smtClean="0">
                <a:solidFill>
                  <a:srgbClr val="C00000"/>
                </a:solidFill>
              </a:rPr>
              <a:t>4: </a:t>
            </a:r>
            <a:r>
              <a:rPr lang="en-US" sz="1000" b="1" dirty="0">
                <a:solidFill>
                  <a:srgbClr val="C00000"/>
                </a:solidFill>
              </a:rPr>
              <a:t>Generate </a:t>
            </a:r>
            <a:r>
              <a:rPr lang="en-US" sz="1000" b="1" dirty="0" smtClean="0">
                <a:solidFill>
                  <a:srgbClr val="C00000"/>
                </a:solidFill>
              </a:rPr>
              <a:t>VAM scores</a:t>
            </a:r>
            <a:endParaRPr lang="en-US" sz="1000" b="1" dirty="0">
              <a:solidFill>
                <a:srgbClr val="C00000"/>
              </a:solidFill>
            </a:endParaRPr>
          </a:p>
          <a:p>
            <a:pPr marL="0" indent="0">
              <a:buNone/>
            </a:pPr>
            <a:r>
              <a:rPr lang="en-US" sz="1000" dirty="0"/>
              <a:t>cd </a:t>
            </a:r>
            <a:r>
              <a:rPr lang="en-US" sz="1000" dirty="0" smtClean="0"/>
              <a:t>“directory\3L</a:t>
            </a:r>
            <a:r>
              <a:rPr lang="en-US" sz="1000" dirty="0"/>
              <a:t>"</a:t>
            </a:r>
          </a:p>
          <a:p>
            <a:pPr marL="0" indent="0">
              <a:buNone/>
            </a:pPr>
            <a:r>
              <a:rPr lang="en-US" sz="1000" dirty="0"/>
              <a:t>local </a:t>
            </a:r>
            <a:r>
              <a:rPr lang="en-US" sz="1000" dirty="0" err="1"/>
              <a:t>datafiles</a:t>
            </a:r>
            <a:r>
              <a:rPr lang="en-US" sz="1000" dirty="0"/>
              <a:t>: </a:t>
            </a:r>
            <a:r>
              <a:rPr lang="en-US" sz="1000" dirty="0" err="1"/>
              <a:t>dir</a:t>
            </a:r>
            <a:r>
              <a:rPr lang="en-US" sz="1000" dirty="0"/>
              <a:t> . files "*.</a:t>
            </a:r>
            <a:r>
              <a:rPr lang="en-US" sz="1000" dirty="0" err="1"/>
              <a:t>dta</a:t>
            </a:r>
            <a:r>
              <a:rPr lang="en-US" sz="1000" dirty="0"/>
              <a:t>"</a:t>
            </a:r>
          </a:p>
          <a:p>
            <a:pPr marL="0" indent="0">
              <a:buNone/>
            </a:pPr>
            <a:r>
              <a:rPr lang="en-US" sz="1000" dirty="0"/>
              <a:t>macro list _</a:t>
            </a:r>
            <a:r>
              <a:rPr lang="en-US" sz="1000" dirty="0" err="1"/>
              <a:t>datafiles</a:t>
            </a:r>
            <a:endParaRPr lang="en-US" sz="1000" dirty="0"/>
          </a:p>
          <a:p>
            <a:pPr marL="0" indent="0">
              <a:buNone/>
            </a:pPr>
            <a:r>
              <a:rPr lang="en-US" sz="1000" dirty="0" err="1"/>
              <a:t>foreach</a:t>
            </a:r>
            <a:r>
              <a:rPr lang="en-US" sz="1000" dirty="0"/>
              <a:t> file in `: </a:t>
            </a:r>
            <a:r>
              <a:rPr lang="en-US" sz="1000" dirty="0" err="1"/>
              <a:t>dir</a:t>
            </a:r>
            <a:r>
              <a:rPr lang="en-US" sz="1000" dirty="0"/>
              <a:t> . files "*.</a:t>
            </a:r>
            <a:r>
              <a:rPr lang="en-US" sz="1000" dirty="0" err="1"/>
              <a:t>dta</a:t>
            </a:r>
            <a:r>
              <a:rPr lang="en-US" sz="1000" dirty="0"/>
              <a:t>"' {</a:t>
            </a:r>
          </a:p>
          <a:p>
            <a:pPr marL="0" indent="0">
              <a:buNone/>
            </a:pPr>
            <a:r>
              <a:rPr lang="en-US" sz="1000" dirty="0" smtClean="0"/>
              <a:t>use </a:t>
            </a:r>
            <a:r>
              <a:rPr lang="en-US" sz="1000" dirty="0"/>
              <a:t>"`file'", clear</a:t>
            </a:r>
          </a:p>
          <a:p>
            <a:pPr marL="0" indent="0">
              <a:buNone/>
            </a:pPr>
            <a:r>
              <a:rPr lang="en-US" sz="1000" dirty="0"/>
              <a:t>mixed score </a:t>
            </a:r>
            <a:r>
              <a:rPr lang="en-US" sz="1000" dirty="0" smtClean="0"/>
              <a:t>covariate1 covariate2 covariate3 …|| </a:t>
            </a:r>
            <a:r>
              <a:rPr lang="en-US" sz="1000" dirty="0" err="1"/>
              <a:t>schoolno</a:t>
            </a:r>
            <a:r>
              <a:rPr lang="en-US" sz="1000" dirty="0"/>
              <a:t>: || </a:t>
            </a:r>
            <a:r>
              <a:rPr lang="en-US" sz="1000" dirty="0" err="1"/>
              <a:t>teacherno</a:t>
            </a:r>
            <a:r>
              <a:rPr lang="en-US" sz="1000" dirty="0"/>
              <a:t>: </a:t>
            </a:r>
          </a:p>
          <a:p>
            <a:pPr marL="0" indent="0">
              <a:buNone/>
            </a:pPr>
            <a:r>
              <a:rPr lang="en-US" sz="1000" dirty="0"/>
              <a:t>keep if e(sample)</a:t>
            </a:r>
          </a:p>
          <a:p>
            <a:pPr marL="0" indent="0">
              <a:buNone/>
            </a:pPr>
            <a:r>
              <a:rPr lang="en-US" sz="1000" dirty="0"/>
              <a:t>     predict </a:t>
            </a:r>
            <a:r>
              <a:rPr lang="en-US" sz="1000" dirty="0" err="1"/>
              <a:t>ui</a:t>
            </a:r>
            <a:r>
              <a:rPr lang="en-US" sz="1000" dirty="0"/>
              <a:t> </a:t>
            </a:r>
            <a:r>
              <a:rPr lang="en-US" sz="1000" dirty="0" err="1"/>
              <a:t>uij</a:t>
            </a:r>
            <a:r>
              <a:rPr lang="en-US" sz="1000" dirty="0"/>
              <a:t>, </a:t>
            </a:r>
            <a:r>
              <a:rPr lang="en-US" sz="1000" dirty="0" err="1"/>
              <a:t>reffects</a:t>
            </a:r>
            <a:endParaRPr lang="en-US" sz="1000" dirty="0"/>
          </a:p>
          <a:p>
            <a:pPr marL="0" indent="0">
              <a:buNone/>
            </a:pPr>
            <a:r>
              <a:rPr lang="en-US" sz="1000" dirty="0"/>
              <a:t>     predict </a:t>
            </a:r>
            <a:r>
              <a:rPr lang="en-US" sz="1000" dirty="0" err="1"/>
              <a:t>si</a:t>
            </a:r>
            <a:r>
              <a:rPr lang="en-US" sz="1000" dirty="0"/>
              <a:t> </a:t>
            </a:r>
            <a:r>
              <a:rPr lang="en-US" sz="1000" dirty="0" err="1"/>
              <a:t>sij</a:t>
            </a:r>
            <a:r>
              <a:rPr lang="en-US" sz="1000" dirty="0"/>
              <a:t>, reses</a:t>
            </a:r>
          </a:p>
          <a:p>
            <a:pPr marL="0" indent="0">
              <a:buNone/>
            </a:pPr>
            <a:r>
              <a:rPr lang="en-US" sz="1000" dirty="0"/>
              <a:t>     </a:t>
            </a:r>
            <a:r>
              <a:rPr lang="en-US" sz="1000" dirty="0">
                <a:solidFill>
                  <a:srgbClr val="92D050"/>
                </a:solidFill>
              </a:rPr>
              <a:t>gen l10 = (</a:t>
            </a:r>
            <a:r>
              <a:rPr lang="en-US" sz="1000" dirty="0" err="1">
                <a:solidFill>
                  <a:srgbClr val="92D050"/>
                </a:solidFill>
              </a:rPr>
              <a:t>uij</a:t>
            </a:r>
            <a:r>
              <a:rPr lang="en-US" sz="1000" dirty="0">
                <a:solidFill>
                  <a:srgbClr val="92D050"/>
                </a:solidFill>
              </a:rPr>
              <a:t> + </a:t>
            </a:r>
            <a:r>
              <a:rPr lang="en-US" sz="1000" dirty="0" err="1">
                <a:solidFill>
                  <a:srgbClr val="92D050"/>
                </a:solidFill>
              </a:rPr>
              <a:t>ui</a:t>
            </a:r>
            <a:r>
              <a:rPr lang="en-US" sz="1000" dirty="0">
                <a:solidFill>
                  <a:srgbClr val="92D050"/>
                </a:solidFill>
              </a:rPr>
              <a:t>*0.5) </a:t>
            </a:r>
            <a:r>
              <a:rPr lang="en-US" sz="1000" dirty="0" smtClean="0">
                <a:solidFill>
                  <a:srgbClr val="92D050"/>
                </a:solidFill>
              </a:rPr>
              <a:t>– 1.96*</a:t>
            </a:r>
            <a:r>
              <a:rPr lang="en-US" sz="1000" dirty="0" err="1" smtClean="0">
                <a:solidFill>
                  <a:srgbClr val="92D050"/>
                </a:solidFill>
              </a:rPr>
              <a:t>sij</a:t>
            </a:r>
            <a:endParaRPr lang="en-US" sz="1000" dirty="0">
              <a:solidFill>
                <a:srgbClr val="92D050"/>
              </a:solidFill>
            </a:endParaRPr>
          </a:p>
          <a:p>
            <a:pPr marL="0" indent="0">
              <a:buNone/>
            </a:pPr>
            <a:r>
              <a:rPr lang="en-US" sz="1000" dirty="0">
                <a:solidFill>
                  <a:srgbClr val="92D050"/>
                </a:solidFill>
              </a:rPr>
              <a:t>     gen u10 = (</a:t>
            </a:r>
            <a:r>
              <a:rPr lang="en-US" sz="1000" dirty="0" err="1">
                <a:solidFill>
                  <a:srgbClr val="92D050"/>
                </a:solidFill>
              </a:rPr>
              <a:t>uij</a:t>
            </a:r>
            <a:r>
              <a:rPr lang="en-US" sz="1000" dirty="0">
                <a:solidFill>
                  <a:srgbClr val="92D050"/>
                </a:solidFill>
              </a:rPr>
              <a:t> + </a:t>
            </a:r>
            <a:r>
              <a:rPr lang="en-US" sz="1000" dirty="0" err="1">
                <a:solidFill>
                  <a:srgbClr val="92D050"/>
                </a:solidFill>
              </a:rPr>
              <a:t>ui</a:t>
            </a:r>
            <a:r>
              <a:rPr lang="en-US" sz="1000" dirty="0">
                <a:solidFill>
                  <a:srgbClr val="92D050"/>
                </a:solidFill>
              </a:rPr>
              <a:t>*0.5) + </a:t>
            </a:r>
            <a:r>
              <a:rPr lang="en-US" sz="1000" dirty="0" smtClean="0">
                <a:solidFill>
                  <a:srgbClr val="92D050"/>
                </a:solidFill>
              </a:rPr>
              <a:t>1.96*</a:t>
            </a:r>
            <a:r>
              <a:rPr lang="en-US" sz="1000" dirty="0" err="1" smtClean="0">
                <a:solidFill>
                  <a:srgbClr val="92D050"/>
                </a:solidFill>
              </a:rPr>
              <a:t>sij</a:t>
            </a:r>
            <a:endParaRPr lang="en-US" sz="1000" dirty="0">
              <a:solidFill>
                <a:srgbClr val="92D050"/>
              </a:solidFill>
            </a:endParaRPr>
          </a:p>
          <a:p>
            <a:pPr marL="0" indent="0">
              <a:buNone/>
            </a:pPr>
            <a:r>
              <a:rPr lang="en-US" sz="1000" dirty="0">
                <a:solidFill>
                  <a:srgbClr val="92D050"/>
                </a:solidFill>
              </a:rPr>
              <a:t>     gen l10_2 = (</a:t>
            </a:r>
            <a:r>
              <a:rPr lang="en-US" sz="1000" dirty="0" err="1">
                <a:solidFill>
                  <a:srgbClr val="92D050"/>
                </a:solidFill>
              </a:rPr>
              <a:t>uij</a:t>
            </a:r>
            <a:r>
              <a:rPr lang="en-US" sz="1000" dirty="0">
                <a:solidFill>
                  <a:srgbClr val="92D050"/>
                </a:solidFill>
              </a:rPr>
              <a:t> + </a:t>
            </a:r>
            <a:r>
              <a:rPr lang="en-US" sz="1000" dirty="0" err="1">
                <a:solidFill>
                  <a:srgbClr val="92D050"/>
                </a:solidFill>
              </a:rPr>
              <a:t>ui</a:t>
            </a:r>
            <a:r>
              <a:rPr lang="en-US" sz="1000" dirty="0">
                <a:solidFill>
                  <a:srgbClr val="92D050"/>
                </a:solidFill>
              </a:rPr>
              <a:t>*0.5) </a:t>
            </a:r>
            <a:r>
              <a:rPr lang="en-US" sz="1000" dirty="0" smtClean="0">
                <a:solidFill>
                  <a:srgbClr val="92D050"/>
                </a:solidFill>
              </a:rPr>
              <a:t>– 0.99*</a:t>
            </a:r>
            <a:r>
              <a:rPr lang="en-US" sz="1000" dirty="0" err="1" smtClean="0">
                <a:solidFill>
                  <a:srgbClr val="92D050"/>
                </a:solidFill>
              </a:rPr>
              <a:t>sij</a:t>
            </a:r>
            <a:endParaRPr lang="en-US" sz="1000" dirty="0">
              <a:solidFill>
                <a:srgbClr val="92D050"/>
              </a:solidFill>
            </a:endParaRPr>
          </a:p>
          <a:p>
            <a:pPr marL="0" indent="0">
              <a:buNone/>
            </a:pPr>
            <a:r>
              <a:rPr lang="en-US" sz="1000" dirty="0">
                <a:solidFill>
                  <a:srgbClr val="92D050"/>
                </a:solidFill>
              </a:rPr>
              <a:t>     gen u10_2 = (</a:t>
            </a:r>
            <a:r>
              <a:rPr lang="en-US" sz="1000" dirty="0" err="1">
                <a:solidFill>
                  <a:srgbClr val="92D050"/>
                </a:solidFill>
              </a:rPr>
              <a:t>uij</a:t>
            </a:r>
            <a:r>
              <a:rPr lang="en-US" sz="1000" dirty="0">
                <a:solidFill>
                  <a:srgbClr val="92D050"/>
                </a:solidFill>
              </a:rPr>
              <a:t> + </a:t>
            </a:r>
            <a:r>
              <a:rPr lang="en-US" sz="1000" dirty="0" err="1">
                <a:solidFill>
                  <a:srgbClr val="92D050"/>
                </a:solidFill>
              </a:rPr>
              <a:t>ui</a:t>
            </a:r>
            <a:r>
              <a:rPr lang="en-US" sz="1000" dirty="0">
                <a:solidFill>
                  <a:srgbClr val="92D050"/>
                </a:solidFill>
              </a:rPr>
              <a:t>*0.5) + </a:t>
            </a:r>
            <a:r>
              <a:rPr lang="en-US" sz="1000" dirty="0" smtClean="0">
                <a:solidFill>
                  <a:srgbClr val="92D050"/>
                </a:solidFill>
              </a:rPr>
              <a:t>0.99*</a:t>
            </a:r>
            <a:r>
              <a:rPr lang="en-US" sz="1000" dirty="0" err="1" smtClean="0">
                <a:solidFill>
                  <a:srgbClr val="92D050"/>
                </a:solidFill>
              </a:rPr>
              <a:t>sij</a:t>
            </a:r>
            <a:endParaRPr lang="en-US" sz="1000" dirty="0">
              <a:solidFill>
                <a:srgbClr val="92D050"/>
              </a:solidFill>
            </a:endParaRPr>
          </a:p>
          <a:p>
            <a:pPr marL="0" indent="0">
              <a:buNone/>
            </a:pPr>
            <a:endParaRPr lang="en-US" sz="1000" dirty="0"/>
          </a:p>
          <a:p>
            <a:pPr marL="0" indent="0">
              <a:buNone/>
            </a:pPr>
            <a:endParaRPr lang="en-US" sz="1000" dirty="0" smtClean="0"/>
          </a:p>
          <a:p>
            <a:pPr marL="0" indent="0">
              <a:buNone/>
            </a:pPr>
            <a:endParaRPr lang="en-US" sz="1000" dirty="0"/>
          </a:p>
          <a:p>
            <a:pPr marL="0" indent="0">
              <a:buNone/>
            </a:pPr>
            <a:r>
              <a:rPr lang="en-US" sz="1000" dirty="0" smtClean="0">
                <a:solidFill>
                  <a:srgbClr val="92D050"/>
                </a:solidFill>
              </a:rPr>
              <a:t>**Parts In Green: </a:t>
            </a:r>
            <a:r>
              <a:rPr lang="en-US" sz="1000" dirty="0">
                <a:solidFill>
                  <a:srgbClr val="92D050"/>
                </a:solidFill>
              </a:rPr>
              <a:t>u</a:t>
            </a:r>
            <a:r>
              <a:rPr lang="en-US" sz="1000" dirty="0" smtClean="0">
                <a:solidFill>
                  <a:srgbClr val="92D050"/>
                </a:solidFill>
              </a:rPr>
              <a:t>se the state schema as an example. OCPS negotiated with the teacher union to come up with a different schema.</a:t>
            </a:r>
            <a:endParaRPr lang="en-US" sz="1000" dirty="0">
              <a:solidFill>
                <a:srgbClr val="92D050"/>
              </a:solidFill>
            </a:endParaRPr>
          </a:p>
        </p:txBody>
      </p:sp>
      <p:sp>
        <p:nvSpPr>
          <p:cNvPr id="5" name="TextBox 4"/>
          <p:cNvSpPr txBox="1"/>
          <p:nvPr/>
        </p:nvSpPr>
        <p:spPr>
          <a:xfrm>
            <a:off x="3259015" y="1770185"/>
            <a:ext cx="2872154" cy="2800767"/>
          </a:xfrm>
          <a:prstGeom prst="rect">
            <a:avLst/>
          </a:prstGeom>
          <a:noFill/>
        </p:spPr>
        <p:txBody>
          <a:bodyPr wrap="square" rtlCol="0">
            <a:spAutoFit/>
          </a:bodyPr>
          <a:lstStyle/>
          <a:p>
            <a:pPr defTabSz="457200" fontAlgn="base">
              <a:spcBef>
                <a:spcPct val="20000"/>
              </a:spcBef>
              <a:spcAft>
                <a:spcPct val="0"/>
              </a:spcAft>
            </a:pPr>
            <a:r>
              <a:rPr lang="en-US" sz="1000" dirty="0" err="1">
                <a:ea typeface="ヒラギノ角ゴ Pro W3" charset="0"/>
                <a:cs typeface="ヒラギノ角ゴ Pro W3" charset="0"/>
              </a:rPr>
              <a:t>bysort</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schoolno</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teacherno</a:t>
            </a:r>
            <a:r>
              <a:rPr lang="en-US" sz="1000" dirty="0">
                <a:ea typeface="ヒラギノ角ゴ Pro W3" charset="0"/>
                <a:cs typeface="ヒラギノ角ゴ Pro W3" charset="0"/>
              </a:rPr>
              <a:t>: gen </a:t>
            </a:r>
            <a:r>
              <a:rPr lang="en-US" sz="1000" dirty="0" err="1">
                <a:ea typeface="ヒラギノ角ゴ Pro W3" charset="0"/>
                <a:cs typeface="ヒラギノ角ゴ Pro W3" charset="0"/>
              </a:rPr>
              <a:t>weight_size</a:t>
            </a:r>
            <a:r>
              <a:rPr lang="en-US" sz="1000" dirty="0">
                <a:ea typeface="ヒラギノ角ゴ Pro W3" charset="0"/>
                <a:cs typeface="ヒラギノ角ゴ Pro W3" charset="0"/>
              </a:rPr>
              <a:t>=_N</a:t>
            </a:r>
          </a:p>
          <a:p>
            <a:pPr defTabSz="457200" fontAlgn="base">
              <a:spcBef>
                <a:spcPct val="20000"/>
              </a:spcBef>
              <a:spcAft>
                <a:spcPct val="0"/>
              </a:spcAft>
            </a:pPr>
            <a:r>
              <a:rPr lang="en-US" sz="1000" dirty="0" smtClean="0">
                <a:ea typeface="ヒラギノ角ゴ Pro W3" charset="0"/>
                <a:cs typeface="ヒラギノ角ゴ Pro W3" charset="0"/>
              </a:rPr>
              <a:t>sort </a:t>
            </a:r>
            <a:r>
              <a:rPr lang="en-US" sz="1000" dirty="0" err="1">
                <a:ea typeface="ヒラギノ角ゴ Pro W3" charset="0"/>
                <a:cs typeface="ヒラギノ角ゴ Pro W3" charset="0"/>
              </a:rPr>
              <a:t>teacherno</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schoolno</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a:ea typeface="ヒラギノ角ゴ Pro W3" charset="0"/>
                <a:cs typeface="ヒラギノ角ゴ Pro W3" charset="0"/>
              </a:rPr>
              <a:t>quietly by </a:t>
            </a:r>
            <a:r>
              <a:rPr lang="en-US" sz="1000" dirty="0" err="1">
                <a:ea typeface="ヒラギノ角ゴ Pro W3" charset="0"/>
                <a:cs typeface="ヒラギノ角ゴ Pro W3" charset="0"/>
              </a:rPr>
              <a:t>teacherno</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schoolno</a:t>
            </a:r>
            <a:r>
              <a:rPr lang="en-US" sz="1000" dirty="0">
                <a:ea typeface="ヒラギノ角ゴ Pro W3" charset="0"/>
                <a:cs typeface="ヒラギノ角ゴ Pro W3" charset="0"/>
              </a:rPr>
              <a:t>: </a:t>
            </a:r>
            <a:r>
              <a:rPr lang="en-US" sz="1000" dirty="0" smtClean="0">
                <a:ea typeface="ヒラギノ角ゴ Pro W3" charset="0"/>
                <a:cs typeface="ヒラギノ角ゴ Pro W3" charset="0"/>
              </a:rPr>
              <a:t>gen dup=</a:t>
            </a:r>
            <a:r>
              <a:rPr lang="en-US" sz="1000" dirty="0" err="1" smtClean="0">
                <a:ea typeface="ヒラギノ角ゴ Pro W3" charset="0"/>
                <a:cs typeface="ヒラギノ角ゴ Pro W3" charset="0"/>
              </a:rPr>
              <a:t>cond</a:t>
            </a:r>
            <a:r>
              <a:rPr lang="en-US" sz="1000" dirty="0">
                <a:ea typeface="ヒラギノ角ゴ Pro W3" charset="0"/>
                <a:cs typeface="ヒラギノ角ゴ Pro W3" charset="0"/>
              </a:rPr>
              <a:t>(_N==1, 0, _n)</a:t>
            </a:r>
          </a:p>
          <a:p>
            <a:pPr defTabSz="457200" fontAlgn="base">
              <a:spcBef>
                <a:spcPct val="20000"/>
              </a:spcBef>
              <a:spcAft>
                <a:spcPct val="0"/>
              </a:spcAft>
            </a:pPr>
            <a:r>
              <a:rPr lang="en-US" sz="1000" dirty="0" smtClean="0">
                <a:ea typeface="ヒラギノ角ゴ Pro W3" charset="0"/>
                <a:cs typeface="ヒラギノ角ゴ Pro W3" charset="0"/>
              </a:rPr>
              <a:t>keep </a:t>
            </a:r>
            <a:r>
              <a:rPr lang="en-US" sz="1000" dirty="0">
                <a:ea typeface="ヒラギノ角ゴ Pro W3" charset="0"/>
                <a:cs typeface="ヒラギノ角ゴ Pro W3" charset="0"/>
              </a:rPr>
              <a:t>if dup&lt;=</a:t>
            </a:r>
            <a:r>
              <a:rPr lang="en-US" sz="1000" dirty="0" smtClean="0">
                <a:ea typeface="ヒラギノ角ゴ Pro W3" charset="0"/>
                <a:cs typeface="ヒラギノ角ゴ Pro W3" charset="0"/>
              </a:rPr>
              <a:t>1</a:t>
            </a:r>
          </a:p>
          <a:p>
            <a:pPr defTabSz="457200" fontAlgn="base">
              <a:spcBef>
                <a:spcPct val="20000"/>
              </a:spcBef>
              <a:spcAft>
                <a:spcPct val="0"/>
              </a:spcAft>
            </a:pP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a:ea typeface="ヒラギノ角ゴ Pro W3" charset="0"/>
                <a:cs typeface="ヒラギノ角ゴ Pro W3" charset="0"/>
              </a:rPr>
              <a:t> </a:t>
            </a:r>
            <a:r>
              <a:rPr lang="en-US" sz="1000" dirty="0" smtClean="0">
                <a:solidFill>
                  <a:srgbClr val="92D050"/>
                </a:solidFill>
                <a:ea typeface="ヒラギノ角ゴ Pro W3" charset="0"/>
                <a:cs typeface="ヒラギノ角ゴ Pro W3" charset="0"/>
              </a:rPr>
              <a:t>gen </a:t>
            </a:r>
            <a:r>
              <a:rPr lang="en-US" sz="1000" dirty="0" err="1">
                <a:solidFill>
                  <a:srgbClr val="92D050"/>
                </a:solidFill>
                <a:ea typeface="ヒラギノ角ゴ Pro W3" charset="0"/>
                <a:cs typeface="ヒラギノ角ゴ Pro W3" charset="0"/>
              </a:rPr>
              <a:t>vam</a:t>
            </a:r>
            <a:r>
              <a:rPr lang="en-US" sz="1000" dirty="0">
                <a:solidFill>
                  <a:srgbClr val="92D050"/>
                </a:solidFill>
                <a:ea typeface="ヒラギノ角ゴ Pro W3" charset="0"/>
                <a:cs typeface="ヒラギノ角ゴ Pro W3" charset="0"/>
              </a:rPr>
              <a:t>=4 if l10&gt;0 </a:t>
            </a:r>
          </a:p>
          <a:p>
            <a:pPr defTabSz="457200" fontAlgn="base">
              <a:spcBef>
                <a:spcPct val="20000"/>
              </a:spcBef>
              <a:spcAft>
                <a:spcPct val="0"/>
              </a:spcAft>
            </a:pPr>
            <a:r>
              <a:rPr lang="en-US" sz="1000" dirty="0">
                <a:solidFill>
                  <a:srgbClr val="92D050"/>
                </a:solidFill>
                <a:ea typeface="ヒラギノ角ゴ Pro W3" charset="0"/>
                <a:cs typeface="ヒラギノ角ゴ Pro W3" charset="0"/>
              </a:rPr>
              <a:t> </a:t>
            </a:r>
            <a:r>
              <a:rPr lang="en-US" sz="1000" dirty="0" smtClean="0">
                <a:solidFill>
                  <a:srgbClr val="92D050"/>
                </a:solidFill>
                <a:ea typeface="ヒラギノ角ゴ Pro W3" charset="0"/>
                <a:cs typeface="ヒラギノ角ゴ Pro W3" charset="0"/>
              </a:rPr>
              <a:t>replace </a:t>
            </a:r>
            <a:r>
              <a:rPr lang="en-US" sz="1000" dirty="0" err="1">
                <a:solidFill>
                  <a:srgbClr val="92D050"/>
                </a:solidFill>
                <a:ea typeface="ヒラギノ角ゴ Pro W3" charset="0"/>
                <a:cs typeface="ヒラギノ角ゴ Pro W3" charset="0"/>
              </a:rPr>
              <a:t>vam</a:t>
            </a:r>
            <a:r>
              <a:rPr lang="en-US" sz="1000" dirty="0">
                <a:solidFill>
                  <a:srgbClr val="92D050"/>
                </a:solidFill>
                <a:ea typeface="ヒラギノ角ゴ Pro W3" charset="0"/>
                <a:cs typeface="ヒラギノ角ゴ Pro W3" charset="0"/>
              </a:rPr>
              <a:t>=1 if u10&lt;0 </a:t>
            </a:r>
          </a:p>
          <a:p>
            <a:pPr defTabSz="457200" fontAlgn="base">
              <a:spcBef>
                <a:spcPct val="20000"/>
              </a:spcBef>
              <a:spcAft>
                <a:spcPct val="0"/>
              </a:spcAft>
            </a:pPr>
            <a:r>
              <a:rPr lang="en-US" sz="1000" dirty="0">
                <a:solidFill>
                  <a:srgbClr val="92D050"/>
                </a:solidFill>
                <a:ea typeface="ヒラギノ角ゴ Pro W3" charset="0"/>
                <a:cs typeface="ヒラギノ角ゴ Pro W3" charset="0"/>
              </a:rPr>
              <a:t> </a:t>
            </a:r>
            <a:r>
              <a:rPr lang="en-US" sz="1000" dirty="0" smtClean="0">
                <a:solidFill>
                  <a:srgbClr val="92D050"/>
                </a:solidFill>
                <a:ea typeface="ヒラギノ角ゴ Pro W3" charset="0"/>
                <a:cs typeface="ヒラギノ角ゴ Pro W3" charset="0"/>
              </a:rPr>
              <a:t>replace </a:t>
            </a:r>
            <a:r>
              <a:rPr lang="en-US" sz="1000" dirty="0" err="1">
                <a:solidFill>
                  <a:srgbClr val="92D050"/>
                </a:solidFill>
                <a:ea typeface="ヒラギノ角ゴ Pro W3" charset="0"/>
                <a:cs typeface="ヒラギノ角ゴ Pro W3" charset="0"/>
              </a:rPr>
              <a:t>vam</a:t>
            </a:r>
            <a:r>
              <a:rPr lang="en-US" sz="1000" dirty="0">
                <a:solidFill>
                  <a:srgbClr val="92D050"/>
                </a:solidFill>
                <a:ea typeface="ヒラギノ角ゴ Pro W3" charset="0"/>
                <a:cs typeface="ヒラギノ角ゴ Pro W3" charset="0"/>
              </a:rPr>
              <a:t>=2 if l10&lt;=0 &amp; u10&gt;=0 &amp; u10_2&lt;0 </a:t>
            </a:r>
          </a:p>
          <a:p>
            <a:pPr defTabSz="457200" fontAlgn="base">
              <a:spcBef>
                <a:spcPct val="20000"/>
              </a:spcBef>
              <a:spcAft>
                <a:spcPct val="0"/>
              </a:spcAft>
            </a:pPr>
            <a:r>
              <a:rPr lang="en-US" sz="1000" dirty="0">
                <a:solidFill>
                  <a:srgbClr val="92D050"/>
                </a:solidFill>
                <a:ea typeface="ヒラギノ角ゴ Pro W3" charset="0"/>
                <a:cs typeface="ヒラギノ角ゴ Pro W3" charset="0"/>
              </a:rPr>
              <a:t> </a:t>
            </a:r>
            <a:r>
              <a:rPr lang="en-US" sz="1000" dirty="0" smtClean="0">
                <a:solidFill>
                  <a:srgbClr val="92D050"/>
                </a:solidFill>
                <a:ea typeface="ヒラギノ角ゴ Pro W3" charset="0"/>
                <a:cs typeface="ヒラギノ角ゴ Pro W3" charset="0"/>
              </a:rPr>
              <a:t>replace </a:t>
            </a:r>
            <a:r>
              <a:rPr lang="en-US" sz="1000" dirty="0" err="1">
                <a:solidFill>
                  <a:srgbClr val="92D050"/>
                </a:solidFill>
                <a:ea typeface="ヒラギノ角ゴ Pro W3" charset="0"/>
                <a:cs typeface="ヒラギノ角ゴ Pro W3" charset="0"/>
              </a:rPr>
              <a:t>vam</a:t>
            </a:r>
            <a:r>
              <a:rPr lang="en-US" sz="1000" dirty="0">
                <a:solidFill>
                  <a:srgbClr val="92D050"/>
                </a:solidFill>
                <a:ea typeface="ヒラギノ角ゴ Pro W3" charset="0"/>
                <a:cs typeface="ヒラギノ角ゴ Pro W3" charset="0"/>
              </a:rPr>
              <a:t>=3 if l10&lt;=0 &amp; u10&gt;=0 </a:t>
            </a:r>
            <a:r>
              <a:rPr lang="en-US" sz="1000" dirty="0" smtClean="0">
                <a:solidFill>
                  <a:srgbClr val="92D050"/>
                </a:solidFill>
                <a:ea typeface="ヒラギノ角ゴ Pro W3" charset="0"/>
                <a:cs typeface="ヒラギノ角ゴ Pro W3" charset="0"/>
              </a:rPr>
              <a:t>&amp; u10_2</a:t>
            </a:r>
            <a:r>
              <a:rPr lang="en-US" sz="1000" dirty="0">
                <a:solidFill>
                  <a:srgbClr val="92D050"/>
                </a:solidFill>
                <a:ea typeface="ヒラギノ角ゴ Pro W3" charset="0"/>
                <a:cs typeface="ヒラギノ角ゴ Pro W3" charset="0"/>
              </a:rPr>
              <a:t>&gt;=0</a:t>
            </a:r>
          </a:p>
          <a:p>
            <a:pPr defTabSz="457200" fontAlgn="base">
              <a:spcBef>
                <a:spcPct val="20000"/>
              </a:spcBef>
              <a:spcAft>
                <a:spcPct val="0"/>
              </a:spcAft>
            </a:pPr>
            <a:r>
              <a:rPr lang="en-US" sz="1000" dirty="0" smtClean="0">
                <a:ea typeface="ヒラギノ角ゴ Pro W3" charset="0"/>
                <a:cs typeface="ヒラギノ角ゴ Pro W3" charset="0"/>
              </a:rPr>
              <a:t>keep </a:t>
            </a:r>
            <a:r>
              <a:rPr lang="en-US" sz="1000" dirty="0">
                <a:ea typeface="ヒラギノ角ゴ Pro W3" charset="0"/>
                <a:cs typeface="ヒラギノ角ゴ Pro W3" charset="0"/>
              </a:rPr>
              <a:t>test </a:t>
            </a:r>
            <a:r>
              <a:rPr lang="en-US" sz="1000" dirty="0" err="1">
                <a:ea typeface="ヒラギノ角ゴ Pro W3" charset="0"/>
                <a:cs typeface="ヒラギノ角ゴ Pro W3" charset="0"/>
              </a:rPr>
              <a:t>teacherno</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schoolno</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vam</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weight_size</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sort </a:t>
            </a:r>
            <a:r>
              <a:rPr lang="en-US" sz="1000" dirty="0" err="1">
                <a:ea typeface="ヒラギノ角ゴ Pro W3" charset="0"/>
                <a:cs typeface="ヒラギノ角ゴ Pro W3" charset="0"/>
              </a:rPr>
              <a:t>teacherno</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schoolno</a:t>
            </a:r>
            <a:r>
              <a:rPr lang="en-US" sz="1000" dirty="0">
                <a:ea typeface="ヒラギノ角ゴ Pro W3" charset="0"/>
                <a:cs typeface="ヒラギノ角ゴ Pro W3" charset="0"/>
              </a:rPr>
              <a:t> </a:t>
            </a:r>
          </a:p>
          <a:p>
            <a:pPr defTabSz="457200" fontAlgn="base">
              <a:spcBef>
                <a:spcPct val="20000"/>
              </a:spcBef>
              <a:spcAft>
                <a:spcPct val="0"/>
              </a:spcAft>
            </a:pP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save </a:t>
            </a:r>
            <a:r>
              <a:rPr lang="en-US" sz="1000" dirty="0">
                <a:ea typeface="ヒラギノ角ゴ Pro W3" charset="0"/>
                <a:cs typeface="ヒラギノ角ゴ Pro W3" charset="0"/>
              </a:rPr>
              <a:t>“directory\</a:t>
            </a:r>
            <a:r>
              <a:rPr lang="en-US" sz="1000" dirty="0" err="1">
                <a:ea typeface="ヒラギノ角ゴ Pro W3" charset="0"/>
                <a:cs typeface="ヒラギノ角ゴ Pro W3" charset="0"/>
              </a:rPr>
              <a:t>vams</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vam</a:t>
            </a:r>
            <a:r>
              <a:rPr lang="en-US" sz="1000" dirty="0">
                <a:ea typeface="ヒラギノ角ゴ Pro W3" charset="0"/>
                <a:cs typeface="ヒラギノ角ゴ Pro W3" charset="0"/>
              </a:rPr>
              <a:t>_`file'"</a:t>
            </a:r>
          </a:p>
          <a:p>
            <a:pPr defTabSz="457200" fontAlgn="base">
              <a:spcBef>
                <a:spcPct val="20000"/>
              </a:spcBef>
              <a:spcAft>
                <a:spcPct val="0"/>
              </a:spcAft>
            </a:pPr>
            <a:endParaRPr lang="en-US" sz="1000" dirty="0">
              <a:ea typeface="ヒラギノ角ゴ Pro W3" charset="0"/>
              <a:cs typeface="ヒラギノ角ゴ Pro W3" charset="0"/>
            </a:endParaRPr>
          </a:p>
        </p:txBody>
      </p:sp>
      <p:sp>
        <p:nvSpPr>
          <p:cNvPr id="6" name="TextBox 5"/>
          <p:cNvSpPr txBox="1"/>
          <p:nvPr/>
        </p:nvSpPr>
        <p:spPr>
          <a:xfrm>
            <a:off x="6131169" y="1830387"/>
            <a:ext cx="2192215" cy="2277547"/>
          </a:xfrm>
          <a:prstGeom prst="rect">
            <a:avLst/>
          </a:prstGeom>
          <a:noFill/>
        </p:spPr>
        <p:txBody>
          <a:bodyPr wrap="square" rtlCol="0">
            <a:spAutoFit/>
          </a:bodyPr>
          <a:lstStyle/>
          <a:p>
            <a:pPr defTabSz="457200" fontAlgn="base">
              <a:spcBef>
                <a:spcPct val="20000"/>
              </a:spcBef>
              <a:spcAft>
                <a:spcPct val="0"/>
              </a:spcAft>
            </a:pPr>
            <a:r>
              <a:rPr lang="en-US" sz="1000" b="1" dirty="0" smtClean="0">
                <a:solidFill>
                  <a:srgbClr val="C00000"/>
                </a:solidFill>
                <a:ea typeface="ヒラギノ角ゴ Pro W3" charset="0"/>
                <a:cs typeface="ヒラギノ角ゴ Pro W3" charset="0"/>
              </a:rPr>
              <a:t>Step 5: Merge VAM scores together</a:t>
            </a:r>
          </a:p>
          <a:p>
            <a:pPr defTabSz="457200" fontAlgn="base">
              <a:spcBef>
                <a:spcPct val="20000"/>
              </a:spcBef>
              <a:spcAft>
                <a:spcPct val="0"/>
              </a:spcAft>
            </a:pP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clear</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cd “directory\3L\</a:t>
            </a:r>
            <a:r>
              <a:rPr lang="en-US" sz="1000" dirty="0" err="1" smtClean="0">
                <a:ea typeface="ヒラギノ角ゴ Pro W3" charset="0"/>
                <a:cs typeface="ヒラギノ角ゴ Pro W3" charset="0"/>
              </a:rPr>
              <a:t>vams</a:t>
            </a:r>
            <a:r>
              <a:rPr lang="en-US" sz="1000" dirty="0">
                <a:ea typeface="ヒラギノ角ゴ Pro W3" charset="0"/>
                <a:cs typeface="ヒラギノ角ゴ Pro W3" charset="0"/>
              </a:rPr>
              <a:t>"</a:t>
            </a:r>
          </a:p>
          <a:p>
            <a:pPr defTabSz="457200" fontAlgn="base">
              <a:spcBef>
                <a:spcPct val="20000"/>
              </a:spcBef>
              <a:spcAft>
                <a:spcPct val="0"/>
              </a:spcAft>
            </a:pPr>
            <a:r>
              <a:rPr lang="en-US" sz="1000" dirty="0" smtClean="0">
                <a:ea typeface="ヒラギノ角ゴ Pro W3" charset="0"/>
                <a:cs typeface="ヒラギノ角ゴ Pro W3" charset="0"/>
              </a:rPr>
              <a:t>local </a:t>
            </a:r>
            <a:r>
              <a:rPr lang="en-US" sz="1000" dirty="0" err="1">
                <a:ea typeface="ヒラギノ角ゴ Pro W3" charset="0"/>
                <a:cs typeface="ヒラギノ角ゴ Pro W3" charset="0"/>
              </a:rPr>
              <a:t>datafiles</a:t>
            </a:r>
            <a:r>
              <a:rPr lang="en-US" sz="1000" dirty="0">
                <a:ea typeface="ヒラギノ角ゴ Pro W3" charset="0"/>
                <a:cs typeface="ヒラギノ角ゴ Pro W3" charset="0"/>
              </a:rPr>
              <a:t> : </a:t>
            </a:r>
            <a:r>
              <a:rPr lang="en-US" sz="1000" dirty="0" err="1">
                <a:ea typeface="ヒラギノ角ゴ Pro W3" charset="0"/>
                <a:cs typeface="ヒラギノ角ゴ Pro W3" charset="0"/>
              </a:rPr>
              <a:t>dir</a:t>
            </a:r>
            <a:r>
              <a:rPr lang="en-US" sz="1000" dirty="0">
                <a:ea typeface="ヒラギノ角ゴ Pro W3" charset="0"/>
                <a:cs typeface="ヒラギノ角ゴ Pro W3" charset="0"/>
              </a:rPr>
              <a:t> . files "*.</a:t>
            </a:r>
            <a:r>
              <a:rPr lang="en-US" sz="1000" dirty="0" err="1">
                <a:ea typeface="ヒラギノ角ゴ Pro W3" charset="0"/>
                <a:cs typeface="ヒラギノ角ゴ Pro W3" charset="0"/>
              </a:rPr>
              <a:t>dta</a:t>
            </a:r>
            <a:r>
              <a:rPr lang="en-US" sz="1000" dirty="0">
                <a:ea typeface="ヒラギノ角ゴ Pro W3" charset="0"/>
                <a:cs typeface="ヒラギノ角ゴ Pro W3" charset="0"/>
              </a:rPr>
              <a:t>"</a:t>
            </a:r>
          </a:p>
          <a:p>
            <a:pPr defTabSz="457200" fontAlgn="base">
              <a:spcBef>
                <a:spcPct val="20000"/>
              </a:spcBef>
              <a:spcAft>
                <a:spcPct val="0"/>
              </a:spcAft>
            </a:pPr>
            <a:r>
              <a:rPr lang="en-US" sz="1000" dirty="0">
                <a:ea typeface="ヒラギノ角ゴ Pro W3" charset="0"/>
                <a:cs typeface="ヒラギノ角ゴ Pro W3" charset="0"/>
              </a:rPr>
              <a:t>macro list _</a:t>
            </a:r>
            <a:r>
              <a:rPr lang="en-US" sz="1000" dirty="0" err="1">
                <a:ea typeface="ヒラギノ角ゴ Pro W3" charset="0"/>
                <a:cs typeface="ヒラギノ角ゴ Pro W3" charset="0"/>
              </a:rPr>
              <a:t>datafiles</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err="1">
                <a:ea typeface="ヒラギノ角ゴ Pro W3" charset="0"/>
                <a:cs typeface="ヒラギノ角ゴ Pro W3" charset="0"/>
              </a:rPr>
              <a:t>foreach</a:t>
            </a:r>
            <a:r>
              <a:rPr lang="en-US" sz="1000" dirty="0">
                <a:ea typeface="ヒラギノ角ゴ Pro W3" charset="0"/>
                <a:cs typeface="ヒラギノ角ゴ Pro W3" charset="0"/>
              </a:rPr>
              <a:t> file in `: </a:t>
            </a:r>
            <a:r>
              <a:rPr lang="en-US" sz="1000" dirty="0" err="1">
                <a:ea typeface="ヒラギノ角ゴ Pro W3" charset="0"/>
                <a:cs typeface="ヒラギノ角ゴ Pro W3" charset="0"/>
              </a:rPr>
              <a:t>dir</a:t>
            </a:r>
            <a:r>
              <a:rPr lang="en-US" sz="1000" dirty="0">
                <a:ea typeface="ヒラギノ角ゴ Pro W3" charset="0"/>
                <a:cs typeface="ヒラギノ角ゴ Pro W3" charset="0"/>
              </a:rPr>
              <a:t> . files "*.</a:t>
            </a:r>
            <a:r>
              <a:rPr lang="en-US" sz="1000" dirty="0" err="1">
                <a:ea typeface="ヒラギノ角ゴ Pro W3" charset="0"/>
                <a:cs typeface="ヒラギノ角ゴ Pro W3" charset="0"/>
              </a:rPr>
              <a:t>dta</a:t>
            </a:r>
            <a:r>
              <a:rPr lang="en-US" sz="1000" dirty="0">
                <a:ea typeface="ヒラギノ角ゴ Pro W3" charset="0"/>
                <a:cs typeface="ヒラギノ角ゴ Pro W3" charset="0"/>
              </a:rPr>
              <a:t>"' {</a:t>
            </a:r>
          </a:p>
          <a:p>
            <a:pPr defTabSz="457200" fontAlgn="base">
              <a:spcBef>
                <a:spcPct val="20000"/>
              </a:spcBef>
              <a:spcAft>
                <a:spcPct val="0"/>
              </a:spcAft>
            </a:pPr>
            <a:r>
              <a:rPr lang="en-US" sz="1000" dirty="0">
                <a:ea typeface="ヒラギノ角ゴ Pro W3" charset="0"/>
                <a:cs typeface="ヒラギノ角ゴ Pro W3" charset="0"/>
              </a:rPr>
              <a:t>   append using "`file'"</a:t>
            </a:r>
          </a:p>
          <a:p>
            <a:pPr defTabSz="457200" fontAlgn="base">
              <a:spcBef>
                <a:spcPct val="20000"/>
              </a:spcBef>
              <a:spcAft>
                <a:spcPct val="0"/>
              </a:spcAft>
            </a:pPr>
            <a:r>
              <a:rPr lang="en-US" sz="1000" dirty="0">
                <a:ea typeface="ヒラギノ角ゴ Pro W3" charset="0"/>
                <a:cs typeface="ヒラギノ角ゴ Pro W3" charset="0"/>
              </a:rPr>
              <a:t>}</a:t>
            </a:r>
          </a:p>
          <a:p>
            <a:pPr defTabSz="457200" fontAlgn="base">
              <a:spcBef>
                <a:spcPct val="20000"/>
              </a:spcBef>
              <a:spcAft>
                <a:spcPct val="0"/>
              </a:spcAft>
            </a:pPr>
            <a:r>
              <a:rPr lang="en-US" sz="1000" dirty="0">
                <a:ea typeface="ヒラギノ角ゴ Pro W3" charset="0"/>
                <a:cs typeface="ヒラギノ角ゴ Pro W3" charset="0"/>
              </a:rPr>
              <a:t>sort test</a:t>
            </a:r>
          </a:p>
          <a:p>
            <a:pPr defTabSz="457200" fontAlgn="base">
              <a:spcBef>
                <a:spcPct val="20000"/>
              </a:spcBef>
              <a:spcAft>
                <a:spcPct val="0"/>
              </a:spcAft>
            </a:pPr>
            <a:r>
              <a:rPr lang="en-US" sz="1000" dirty="0">
                <a:ea typeface="ヒラギノ角ゴ Pro W3" charset="0"/>
                <a:cs typeface="ヒラギノ角ゴ Pro W3" charset="0"/>
              </a:rPr>
              <a:t>tab test </a:t>
            </a:r>
            <a:r>
              <a:rPr lang="en-US" sz="1000" dirty="0" err="1">
                <a:ea typeface="ヒラギノ角ゴ Pro W3" charset="0"/>
                <a:cs typeface="ヒラギノ角ゴ Pro W3" charset="0"/>
              </a:rPr>
              <a:t>vam</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a:ea typeface="ヒラギノ角ゴ Pro W3" charset="0"/>
                <a:cs typeface="ヒラギノ角ゴ Pro W3" charset="0"/>
              </a:rPr>
              <a:t>save </a:t>
            </a:r>
            <a:r>
              <a:rPr lang="en-US" sz="1000" dirty="0" smtClean="0">
                <a:ea typeface="ヒラギノ角ゴ Pro W3" charset="0"/>
                <a:cs typeface="ヒラギノ角ゴ Pro W3" charset="0"/>
              </a:rPr>
              <a:t>"</a:t>
            </a:r>
            <a:r>
              <a:rPr lang="en-US" sz="1000" dirty="0" err="1" smtClean="0">
                <a:ea typeface="ヒラギノ角ゴ Pro W3" charset="0"/>
                <a:cs typeface="ヒラギノ角ゴ Pro W3" charset="0"/>
              </a:rPr>
              <a:t>vam_combined</a:t>
            </a:r>
            <a:r>
              <a:rPr lang="en-US" sz="1000" dirty="0" smtClean="0">
                <a:ea typeface="ヒラギノ角ゴ Pro W3" charset="0"/>
                <a:cs typeface="ヒラギノ角ゴ Pro W3" charset="0"/>
              </a:rPr>
              <a:t>"</a:t>
            </a:r>
            <a:endParaRPr lang="en-US" sz="1000" dirty="0">
              <a:ea typeface="ヒラギノ角ゴ Pro W3" charset="0"/>
              <a:cs typeface="ヒラギノ角ゴ Pro W3" charset="0"/>
            </a:endParaRPr>
          </a:p>
        </p:txBody>
      </p:sp>
    </p:spTree>
    <p:extLst>
      <p:ext uri="{BB962C8B-B14F-4D97-AF65-F5344CB8AC3E}">
        <p14:creationId xmlns:p14="http://schemas.microsoft.com/office/powerpoint/2010/main" val="334735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1-Level </a:t>
            </a:r>
            <a:r>
              <a:rPr lang="en-US" sz="2600" b="1" dirty="0"/>
              <a:t>Models: Stata Scripts</a:t>
            </a:r>
          </a:p>
        </p:txBody>
      </p:sp>
      <p:sp>
        <p:nvSpPr>
          <p:cNvPr id="3" name="Content Placeholder 2"/>
          <p:cNvSpPr>
            <a:spLocks noGrp="1"/>
          </p:cNvSpPr>
          <p:nvPr>
            <p:ph idx="1"/>
          </p:nvPr>
        </p:nvSpPr>
        <p:spPr>
          <a:xfrm>
            <a:off x="181707" y="1479949"/>
            <a:ext cx="2825262" cy="4525963"/>
          </a:xfrm>
        </p:spPr>
        <p:txBody>
          <a:bodyPr/>
          <a:lstStyle/>
          <a:p>
            <a:pPr marL="0" indent="0">
              <a:buNone/>
            </a:pPr>
            <a:r>
              <a:rPr lang="en-US" sz="1000" dirty="0" err="1" smtClean="0"/>
              <a:t>foreach</a:t>
            </a:r>
            <a:r>
              <a:rPr lang="en-US" sz="1000" dirty="0" smtClean="0"/>
              <a:t> </a:t>
            </a:r>
            <a:r>
              <a:rPr lang="en-US" sz="1000" dirty="0"/>
              <a:t>file in `: </a:t>
            </a:r>
            <a:r>
              <a:rPr lang="en-US" sz="1000" dirty="0" err="1"/>
              <a:t>dir</a:t>
            </a:r>
            <a:r>
              <a:rPr lang="en-US" sz="1000" dirty="0"/>
              <a:t> . files "*.</a:t>
            </a:r>
            <a:r>
              <a:rPr lang="en-US" sz="1000" dirty="0" err="1"/>
              <a:t>dta</a:t>
            </a:r>
            <a:r>
              <a:rPr lang="en-US" sz="1000" dirty="0"/>
              <a:t>"' {</a:t>
            </a:r>
          </a:p>
          <a:p>
            <a:pPr marL="0" indent="0">
              <a:buNone/>
            </a:pPr>
            <a:r>
              <a:rPr lang="en-US" sz="1000" dirty="0" smtClean="0"/>
              <a:t>use </a:t>
            </a:r>
            <a:r>
              <a:rPr lang="en-US" sz="1000" dirty="0"/>
              <a:t>"`file'", clear</a:t>
            </a:r>
          </a:p>
          <a:p>
            <a:pPr marL="0" indent="0">
              <a:buNone/>
            </a:pPr>
            <a:r>
              <a:rPr lang="en-US" sz="1000" dirty="0"/>
              <a:t>	 </a:t>
            </a:r>
            <a:endParaRPr lang="en-US" sz="1000" dirty="0" smtClean="0"/>
          </a:p>
          <a:p>
            <a:pPr marL="0" indent="0">
              <a:buNone/>
            </a:pPr>
            <a:r>
              <a:rPr lang="en-US" sz="1000" b="1" dirty="0" smtClean="0">
                <a:solidFill>
                  <a:srgbClr val="C00000"/>
                </a:solidFill>
              </a:rPr>
              <a:t>Step 1: </a:t>
            </a:r>
            <a:r>
              <a:rPr lang="en-US" sz="1000" b="1" dirty="0">
                <a:solidFill>
                  <a:srgbClr val="C00000"/>
                </a:solidFill>
              </a:rPr>
              <a:t>Run the base analysis to </a:t>
            </a:r>
            <a:r>
              <a:rPr lang="en-US" sz="1000" b="1" dirty="0" smtClean="0">
                <a:solidFill>
                  <a:srgbClr val="C00000"/>
                </a:solidFill>
              </a:rPr>
              <a:t>save the regression coefficient for each teacher</a:t>
            </a:r>
            <a:r>
              <a:rPr lang="en-US" sz="1000" b="1" dirty="0">
                <a:solidFill>
                  <a:srgbClr val="C00000"/>
                </a:solidFill>
              </a:rPr>
              <a:t>	 </a:t>
            </a:r>
          </a:p>
          <a:p>
            <a:pPr marL="0" indent="0">
              <a:buNone/>
            </a:pPr>
            <a:r>
              <a:rPr lang="en-US" sz="1000" dirty="0" smtClean="0"/>
              <a:t>regress score coefficienct1 coefficient2 coefficient3 …</a:t>
            </a:r>
          </a:p>
          <a:p>
            <a:pPr marL="0" indent="0">
              <a:buNone/>
            </a:pPr>
            <a:r>
              <a:rPr lang="en-US" sz="1000" dirty="0" smtClean="0"/>
              <a:t>keep </a:t>
            </a:r>
            <a:r>
              <a:rPr lang="en-US" sz="1000" dirty="0"/>
              <a:t>if e(sample)</a:t>
            </a:r>
          </a:p>
          <a:p>
            <a:pPr marL="0" indent="0">
              <a:buNone/>
            </a:pPr>
            <a:endParaRPr lang="en-US" sz="1000" dirty="0"/>
          </a:p>
          <a:p>
            <a:pPr marL="0" indent="0">
              <a:buNone/>
            </a:pPr>
            <a:r>
              <a:rPr lang="en-US" sz="1000" dirty="0" smtClean="0"/>
              <a:t>tab </a:t>
            </a:r>
            <a:r>
              <a:rPr lang="en-US" sz="1000" dirty="0" err="1"/>
              <a:t>teacherno</a:t>
            </a:r>
            <a:r>
              <a:rPr lang="en-US" sz="1000" dirty="0"/>
              <a:t>, gen(dummy)</a:t>
            </a:r>
          </a:p>
          <a:p>
            <a:pPr marL="0" indent="0">
              <a:buNone/>
            </a:pPr>
            <a:r>
              <a:rPr lang="en-US" sz="1000" dirty="0" smtClean="0"/>
              <a:t>rename </a:t>
            </a:r>
            <a:r>
              <a:rPr lang="en-US" sz="1000" dirty="0"/>
              <a:t>dummy1 base</a:t>
            </a:r>
          </a:p>
          <a:p>
            <a:pPr marL="0" indent="0">
              <a:buNone/>
            </a:pPr>
            <a:r>
              <a:rPr lang="en-US" sz="1000" dirty="0" smtClean="0"/>
              <a:t>regress score </a:t>
            </a:r>
            <a:r>
              <a:rPr lang="en-US" sz="1000" dirty="0"/>
              <a:t>dummy* ELL coefficienct1 coefficient2 </a:t>
            </a:r>
            <a:r>
              <a:rPr lang="en-US" sz="1000" dirty="0" smtClean="0"/>
              <a:t>coefficient3 …, </a:t>
            </a:r>
            <a:r>
              <a:rPr lang="en-US" sz="1000" dirty="0"/>
              <a:t>base </a:t>
            </a:r>
            <a:r>
              <a:rPr lang="en-US" sz="1000" dirty="0" err="1"/>
              <a:t>vce</a:t>
            </a:r>
            <a:r>
              <a:rPr lang="en-US" sz="1000" dirty="0"/>
              <a:t>(robust)</a:t>
            </a:r>
          </a:p>
          <a:p>
            <a:pPr marL="0" indent="0">
              <a:buNone/>
            </a:pPr>
            <a:r>
              <a:rPr lang="en-US" sz="1000" dirty="0" smtClean="0"/>
              <a:t>mat </a:t>
            </a:r>
            <a:r>
              <a:rPr lang="en-US" sz="1000" dirty="0" err="1"/>
              <a:t>bmax_base</a:t>
            </a:r>
            <a:r>
              <a:rPr lang="en-US" sz="1000" dirty="0"/>
              <a:t>=e(b)</a:t>
            </a:r>
          </a:p>
          <a:p>
            <a:pPr marL="0" indent="0">
              <a:buNone/>
            </a:pPr>
            <a:r>
              <a:rPr lang="en-US" sz="1000" dirty="0" smtClean="0"/>
              <a:t>mat </a:t>
            </a:r>
            <a:r>
              <a:rPr lang="en-US" sz="1000" dirty="0"/>
              <a:t>list </a:t>
            </a:r>
            <a:r>
              <a:rPr lang="en-US" sz="1000" dirty="0" err="1"/>
              <a:t>bmax_base</a:t>
            </a:r>
            <a:endParaRPr lang="en-US" sz="1000" dirty="0"/>
          </a:p>
          <a:p>
            <a:pPr marL="0" indent="0">
              <a:buNone/>
            </a:pPr>
            <a:endParaRPr lang="en-US" sz="1000" dirty="0"/>
          </a:p>
          <a:p>
            <a:pPr marL="0" indent="0">
              <a:buNone/>
            </a:pPr>
            <a:r>
              <a:rPr lang="en-US" sz="1000" dirty="0" smtClean="0"/>
              <a:t>gen </a:t>
            </a:r>
            <a:r>
              <a:rPr lang="en-US" sz="1000" dirty="0"/>
              <a:t>posit=1</a:t>
            </a:r>
          </a:p>
          <a:p>
            <a:pPr marL="0" indent="0">
              <a:buNone/>
            </a:pPr>
            <a:r>
              <a:rPr lang="en-US" sz="1000" dirty="0" err="1" smtClean="0"/>
              <a:t>foreach</a:t>
            </a:r>
            <a:r>
              <a:rPr lang="en-US" sz="1000" dirty="0" smtClean="0"/>
              <a:t> </a:t>
            </a:r>
            <a:r>
              <a:rPr lang="en-US" sz="1000" dirty="0" err="1"/>
              <a:t>var</a:t>
            </a:r>
            <a:r>
              <a:rPr lang="en-US" sz="1000" dirty="0"/>
              <a:t> of </a:t>
            </a:r>
            <a:r>
              <a:rPr lang="en-US" sz="1000" dirty="0" err="1"/>
              <a:t>varlist</a:t>
            </a:r>
            <a:r>
              <a:rPr lang="en-US" sz="1000" dirty="0"/>
              <a:t> dummy* {</a:t>
            </a:r>
          </a:p>
          <a:p>
            <a:pPr marL="0" indent="0">
              <a:buNone/>
            </a:pPr>
            <a:r>
              <a:rPr lang="en-US" sz="1000" dirty="0" smtClean="0"/>
              <a:t>gen </a:t>
            </a:r>
            <a:r>
              <a:rPr lang="en-US" sz="1000" dirty="0" err="1"/>
              <a:t>coeff`var</a:t>
            </a:r>
            <a:r>
              <a:rPr lang="en-US" sz="1000" dirty="0"/>
              <a:t>'=</a:t>
            </a:r>
            <a:r>
              <a:rPr lang="en-US" sz="1000" dirty="0" err="1"/>
              <a:t>bmax_base</a:t>
            </a:r>
            <a:r>
              <a:rPr lang="en-US" sz="1000" dirty="0"/>
              <a:t>[1,posit] </a:t>
            </a:r>
          </a:p>
          <a:p>
            <a:pPr marL="0" indent="0">
              <a:buNone/>
            </a:pPr>
            <a:r>
              <a:rPr lang="en-US" sz="1000" dirty="0" smtClean="0"/>
              <a:t>replace </a:t>
            </a:r>
            <a:r>
              <a:rPr lang="en-US" sz="1000" dirty="0"/>
              <a:t>posit=posit+1</a:t>
            </a:r>
          </a:p>
          <a:p>
            <a:pPr marL="0" indent="0">
              <a:buNone/>
            </a:pPr>
            <a:r>
              <a:rPr lang="en-US" sz="1000" dirty="0" smtClean="0"/>
              <a:t>}</a:t>
            </a:r>
            <a:endParaRPr lang="en-US" sz="1000" dirty="0"/>
          </a:p>
          <a:p>
            <a:pPr marL="0" indent="0">
              <a:buNone/>
            </a:pPr>
            <a:r>
              <a:rPr lang="en-US" sz="1000" dirty="0" smtClean="0"/>
              <a:t>drop </a:t>
            </a:r>
            <a:r>
              <a:rPr lang="en-US" sz="1000" dirty="0"/>
              <a:t>posit</a:t>
            </a:r>
          </a:p>
          <a:p>
            <a:pPr marL="0" indent="0">
              <a:buNone/>
            </a:pPr>
            <a:r>
              <a:rPr lang="en-US" sz="1000" dirty="0" smtClean="0"/>
              <a:t>gen coeffdummy1=0</a:t>
            </a:r>
            <a:endParaRPr lang="en-US" sz="1000" dirty="0"/>
          </a:p>
        </p:txBody>
      </p:sp>
      <p:sp>
        <p:nvSpPr>
          <p:cNvPr id="6" name="TextBox 5"/>
          <p:cNvSpPr txBox="1"/>
          <p:nvPr/>
        </p:nvSpPr>
        <p:spPr>
          <a:xfrm>
            <a:off x="3006969" y="1453660"/>
            <a:ext cx="3640016" cy="4770537"/>
          </a:xfrm>
          <a:prstGeom prst="rect">
            <a:avLst/>
          </a:prstGeom>
          <a:noFill/>
        </p:spPr>
        <p:txBody>
          <a:bodyPr wrap="square" rtlCol="0">
            <a:spAutoFit/>
          </a:bodyPr>
          <a:lstStyle/>
          <a:p>
            <a:pPr defTabSz="457200" fontAlgn="base">
              <a:spcBef>
                <a:spcPct val="20000"/>
              </a:spcBef>
              <a:spcAft>
                <a:spcPct val="0"/>
              </a:spcAft>
            </a:pPr>
            <a:r>
              <a:rPr lang="en-US" b="1" dirty="0">
                <a:solidFill>
                  <a:srgbClr val="C00000"/>
                </a:solidFill>
              </a:rPr>
              <a:t> </a:t>
            </a:r>
            <a:r>
              <a:rPr lang="en-US" sz="1000" b="1" dirty="0" smtClean="0">
                <a:solidFill>
                  <a:srgbClr val="C00000"/>
                </a:solidFill>
                <a:ea typeface="ヒラギノ角ゴ Pro W3" charset="0"/>
                <a:cs typeface="ヒラギノ角ゴ Pro W3" charset="0"/>
              </a:rPr>
              <a:t>Step </a:t>
            </a:r>
            <a:r>
              <a:rPr lang="en-US" sz="1000" b="1" dirty="0">
                <a:solidFill>
                  <a:srgbClr val="C00000"/>
                </a:solidFill>
                <a:ea typeface="ヒラギノ角ゴ Pro W3" charset="0"/>
                <a:cs typeface="ヒラギノ角ゴ Pro W3" charset="0"/>
              </a:rPr>
              <a:t>2</a:t>
            </a:r>
            <a:r>
              <a:rPr lang="en-US" sz="1000" b="1" dirty="0" smtClean="0">
                <a:solidFill>
                  <a:srgbClr val="C00000"/>
                </a:solidFill>
                <a:ea typeface="ヒラギノ角ゴ Pro W3" charset="0"/>
                <a:cs typeface="ヒラギノ角ゴ Pro W3" charset="0"/>
              </a:rPr>
              <a:t>: </a:t>
            </a:r>
            <a:r>
              <a:rPr lang="en-US" sz="1000" b="1" dirty="0">
                <a:solidFill>
                  <a:srgbClr val="C00000"/>
                </a:solidFill>
                <a:ea typeface="ヒラギノ角ゴ Pro W3" charset="0"/>
                <a:cs typeface="ヒラギノ角ゴ Pro W3" charset="0"/>
              </a:rPr>
              <a:t>Determine the base teacher</a:t>
            </a:r>
          </a:p>
          <a:p>
            <a:pPr defTabSz="457200" fontAlgn="base">
              <a:spcBef>
                <a:spcPct val="20000"/>
              </a:spcBef>
              <a:spcAft>
                <a:spcPct val="0"/>
              </a:spcAft>
            </a:pPr>
            <a:r>
              <a:rPr lang="en-US" sz="1000" dirty="0" smtClean="0">
                <a:ea typeface="ヒラギノ角ゴ Pro W3" charset="0"/>
                <a:cs typeface="ヒラギノ角ゴ Pro W3" charset="0"/>
              </a:rPr>
              <a:t>*</a:t>
            </a:r>
            <a:r>
              <a:rPr lang="en-US" sz="1000" dirty="0">
                <a:ea typeface="ヒラギノ角ゴ Pro W3" charset="0"/>
                <a:cs typeface="ヒラギノ角ゴ Pro W3" charset="0"/>
              </a:rPr>
              <a:t>Pick the teacher with average performances --- flag*</a:t>
            </a:r>
          </a:p>
          <a:p>
            <a:pPr defTabSz="457200" fontAlgn="base">
              <a:spcBef>
                <a:spcPct val="20000"/>
              </a:spcBef>
              <a:spcAft>
                <a:spcPct val="0"/>
              </a:spcAft>
            </a:pPr>
            <a:r>
              <a:rPr lang="en-US" sz="1000" dirty="0" smtClean="0">
                <a:solidFill>
                  <a:srgbClr val="FFC000"/>
                </a:solidFill>
                <a:ea typeface="ヒラギノ角ゴ Pro W3" charset="0"/>
                <a:cs typeface="ヒラギノ角ゴ Pro W3" charset="0"/>
              </a:rPr>
              <a:t>*</a:t>
            </a:r>
            <a:r>
              <a:rPr lang="en-US" sz="1000" dirty="0">
                <a:solidFill>
                  <a:srgbClr val="FFC000"/>
                </a:solidFill>
                <a:ea typeface="ヒラギノ角ゴ Pro W3" charset="0"/>
                <a:cs typeface="ヒラギノ角ゴ Pro W3" charset="0"/>
              </a:rPr>
              <a:t>If there was an even number of teachers -- two medians: create a 2nd filter ("constant") to get one teacher </a:t>
            </a:r>
            <a:r>
              <a:rPr lang="en-US" sz="1000" dirty="0" smtClean="0">
                <a:solidFill>
                  <a:srgbClr val="FFC000"/>
                </a:solidFill>
                <a:ea typeface="ヒラギノ角ゴ Pro W3" charset="0"/>
                <a:cs typeface="ヒラギノ角ゴ Pro W3" charset="0"/>
              </a:rPr>
              <a:t>only</a:t>
            </a:r>
          </a:p>
          <a:p>
            <a:pPr defTabSz="457200" fontAlgn="base">
              <a:spcBef>
                <a:spcPct val="20000"/>
              </a:spcBef>
              <a:spcAft>
                <a:spcPct val="0"/>
              </a:spcAft>
            </a:pPr>
            <a:r>
              <a:rPr lang="en-US" sz="1000" dirty="0" smtClean="0">
                <a:solidFill>
                  <a:srgbClr val="FFC000"/>
                </a:solidFill>
                <a:ea typeface="ヒラギノ角ゴ Pro W3" charset="0"/>
                <a:cs typeface="ヒラギノ角ゴ Pro W3" charset="0"/>
              </a:rPr>
              <a:t> </a:t>
            </a:r>
            <a:r>
              <a:rPr lang="en-US" sz="1000" dirty="0">
                <a:solidFill>
                  <a:srgbClr val="FFC000"/>
                </a:solidFill>
                <a:ea typeface="ヒラギノ角ゴ Pro W3" charset="0"/>
                <a:cs typeface="ヒラギノ角ゴ Pro W3" charset="0"/>
              </a:rPr>
              <a:t>**e.g. 6 teachers</a:t>
            </a:r>
          </a:p>
          <a:p>
            <a:pPr defTabSz="457200" fontAlgn="base">
              <a:spcBef>
                <a:spcPct val="20000"/>
              </a:spcBef>
              <a:spcAft>
                <a:spcPct val="0"/>
              </a:spcAft>
            </a:pPr>
            <a:r>
              <a:rPr lang="en-US" sz="1000" dirty="0" smtClean="0">
                <a:solidFill>
                  <a:srgbClr val="FFC000"/>
                </a:solidFill>
                <a:ea typeface="ヒラギノ角ゴ Pro W3" charset="0"/>
                <a:cs typeface="ヒラギノ角ゴ Pro W3" charset="0"/>
              </a:rPr>
              <a:t>**</a:t>
            </a:r>
            <a:r>
              <a:rPr lang="en-US" sz="1000" dirty="0">
                <a:solidFill>
                  <a:srgbClr val="FFC000"/>
                </a:solidFill>
                <a:ea typeface="ヒラギノ角ゴ Pro W3" charset="0"/>
                <a:cs typeface="ヒラギノ角ゴ Pro W3" charset="0"/>
              </a:rPr>
              <a:t>constant1-6      1 2 3 4 5 6</a:t>
            </a:r>
          </a:p>
          <a:p>
            <a:pPr defTabSz="457200" fontAlgn="base">
              <a:spcBef>
                <a:spcPct val="20000"/>
              </a:spcBef>
              <a:spcAft>
                <a:spcPct val="0"/>
              </a:spcAft>
            </a:pPr>
            <a:r>
              <a:rPr lang="en-US" sz="1000" dirty="0" smtClean="0">
                <a:solidFill>
                  <a:srgbClr val="FFC000"/>
                </a:solidFill>
                <a:ea typeface="ヒラギノ角ゴ Pro W3" charset="0"/>
                <a:cs typeface="ヒラギノ角ゴ Pro W3" charset="0"/>
              </a:rPr>
              <a:t>**</a:t>
            </a:r>
            <a:r>
              <a:rPr lang="en-US" sz="1000" dirty="0">
                <a:solidFill>
                  <a:srgbClr val="FFC000"/>
                </a:solidFill>
                <a:ea typeface="ヒラギノ角ゴ Pro W3" charset="0"/>
                <a:cs typeface="ヒラギノ角ゴ Pro W3" charset="0"/>
              </a:rPr>
              <a:t>flag1-6          </a:t>
            </a:r>
            <a:r>
              <a:rPr lang="en-US" sz="1000" dirty="0" smtClean="0">
                <a:solidFill>
                  <a:srgbClr val="FFC000"/>
                </a:solidFill>
                <a:ea typeface="ヒラギノ角ゴ Pro W3" charset="0"/>
                <a:cs typeface="ヒラギノ角ゴ Pro W3" charset="0"/>
              </a:rPr>
              <a:t>  . </a:t>
            </a:r>
            <a:r>
              <a:rPr lang="en-US" sz="1000" dirty="0">
                <a:solidFill>
                  <a:srgbClr val="FFC000"/>
                </a:solidFill>
                <a:ea typeface="ヒラギノ角ゴ Pro W3" charset="0"/>
                <a:cs typeface="ヒラギノ角ゴ Pro W3" charset="0"/>
              </a:rPr>
              <a:t>. . 1 . 1</a:t>
            </a:r>
          </a:p>
          <a:p>
            <a:pPr defTabSz="457200" fontAlgn="base">
              <a:spcBef>
                <a:spcPct val="20000"/>
              </a:spcBef>
              <a:spcAft>
                <a:spcPct val="0"/>
              </a:spcAft>
            </a:pPr>
            <a:r>
              <a:rPr lang="en-US" sz="1000" dirty="0" smtClean="0">
                <a:solidFill>
                  <a:srgbClr val="FFC000"/>
                </a:solidFill>
                <a:ea typeface="ヒラギノ角ゴ Pro W3" charset="0"/>
                <a:cs typeface="ヒラギノ角ゴ Pro W3" charset="0"/>
              </a:rPr>
              <a:t>**</a:t>
            </a:r>
            <a:r>
              <a:rPr lang="en-US" sz="1000" dirty="0">
                <a:solidFill>
                  <a:srgbClr val="FFC000"/>
                </a:solidFill>
                <a:ea typeface="ヒラギノ角ゴ Pro W3" charset="0"/>
                <a:cs typeface="ヒラギノ角ゴ Pro W3" charset="0"/>
              </a:rPr>
              <a:t>flag_dif1-6      . . . 3 . 5</a:t>
            </a:r>
          </a:p>
          <a:p>
            <a:pPr defTabSz="457200" fontAlgn="base">
              <a:spcBef>
                <a:spcPct val="20000"/>
              </a:spcBef>
              <a:spcAft>
                <a:spcPct val="0"/>
              </a:spcAft>
            </a:pPr>
            <a:r>
              <a:rPr lang="en-US" sz="1000" dirty="0" smtClean="0">
                <a:solidFill>
                  <a:srgbClr val="FFC000"/>
                </a:solidFill>
                <a:ea typeface="ヒラギノ角ゴ Pro W3" charset="0"/>
                <a:cs typeface="ヒラギノ角ゴ Pro W3" charset="0"/>
              </a:rPr>
              <a:t>**</a:t>
            </a:r>
            <a:r>
              <a:rPr lang="en-US" sz="1000" dirty="0" err="1">
                <a:solidFill>
                  <a:srgbClr val="FFC000"/>
                </a:solidFill>
                <a:ea typeface="ヒラギノ角ゴ Pro W3" charset="0"/>
                <a:cs typeface="ヒラギノ角ゴ Pro W3" charset="0"/>
              </a:rPr>
              <a:t>dif_con</a:t>
            </a:r>
            <a:r>
              <a:rPr lang="en-US" sz="1000" dirty="0">
                <a:solidFill>
                  <a:srgbClr val="FFC000"/>
                </a:solidFill>
                <a:ea typeface="ヒラギノ角ゴ Pro W3" charset="0"/>
                <a:cs typeface="ヒラギノ角ゴ Pro W3" charset="0"/>
              </a:rPr>
              <a:t>=3*</a:t>
            </a:r>
          </a:p>
          <a:p>
            <a:pPr defTabSz="457200" fontAlgn="base">
              <a:spcBef>
                <a:spcPct val="20000"/>
              </a:spcBef>
              <a:spcAft>
                <a:spcPct val="0"/>
              </a:spcAft>
            </a:pPr>
            <a:r>
              <a:rPr lang="en-US" sz="1000" dirty="0" smtClean="0">
                <a:solidFill>
                  <a:srgbClr val="FFC000"/>
                </a:solidFill>
                <a:ea typeface="ヒラギノ角ゴ Pro W3" charset="0"/>
                <a:cs typeface="ヒラギノ角ゴ Pro W3" charset="0"/>
              </a:rPr>
              <a:t>**</a:t>
            </a:r>
            <a:r>
              <a:rPr lang="en-US" sz="1000" dirty="0">
                <a:solidFill>
                  <a:srgbClr val="FFC000"/>
                </a:solidFill>
                <a:ea typeface="ヒラギノ角ゴ Pro W3" charset="0"/>
                <a:cs typeface="ヒラギノ角ゴ Pro W3" charset="0"/>
              </a:rPr>
              <a:t>replace </a:t>
            </a:r>
            <a:r>
              <a:rPr lang="en-US" sz="1000" dirty="0" err="1">
                <a:solidFill>
                  <a:srgbClr val="FFC000"/>
                </a:solidFill>
                <a:ea typeface="ヒラギノ角ゴ Pro W3" charset="0"/>
                <a:cs typeface="ヒラギノ角ゴ Pro W3" charset="0"/>
              </a:rPr>
              <a:t>dummyX</a:t>
            </a:r>
            <a:r>
              <a:rPr lang="en-US" sz="1000" dirty="0">
                <a:solidFill>
                  <a:srgbClr val="FFC000"/>
                </a:solidFill>
                <a:ea typeface="ヒラギノ角ゴ Pro W3" charset="0"/>
                <a:cs typeface="ヒラギノ角ゴ Pro W3" charset="0"/>
              </a:rPr>
              <a:t>=0 if </a:t>
            </a:r>
            <a:r>
              <a:rPr lang="en-US" sz="1000" dirty="0" err="1">
                <a:solidFill>
                  <a:srgbClr val="FFC000"/>
                </a:solidFill>
                <a:ea typeface="ヒラギノ角ゴ Pro W3" charset="0"/>
                <a:cs typeface="ヒラギノ角ゴ Pro W3" charset="0"/>
              </a:rPr>
              <a:t>flagX</a:t>
            </a:r>
            <a:r>
              <a:rPr lang="en-US" sz="1000" dirty="0">
                <a:solidFill>
                  <a:srgbClr val="FFC000"/>
                </a:solidFill>
                <a:ea typeface="ヒラギノ角ゴ Pro W3" charset="0"/>
                <a:cs typeface="ヒラギノ角ゴ Pro W3" charset="0"/>
              </a:rPr>
              <a:t>==1 &amp; </a:t>
            </a:r>
            <a:r>
              <a:rPr lang="en-US" sz="1000" dirty="0" smtClean="0">
                <a:solidFill>
                  <a:srgbClr val="FFC000"/>
                </a:solidFill>
                <a:ea typeface="ヒラギノ角ゴ Pro W3" charset="0"/>
                <a:cs typeface="ヒラギノ角ゴ Pro W3" charset="0"/>
              </a:rPr>
              <a:t> </a:t>
            </a:r>
            <a:r>
              <a:rPr lang="en-US" sz="1000" dirty="0" err="1" smtClean="0">
                <a:solidFill>
                  <a:srgbClr val="FFC000"/>
                </a:solidFill>
                <a:ea typeface="ヒラギノ角ゴ Pro W3" charset="0"/>
                <a:cs typeface="ヒラギノ角ゴ Pro W3" charset="0"/>
              </a:rPr>
              <a:t>flag_difX</a:t>
            </a:r>
            <a:r>
              <a:rPr lang="en-US" sz="1000" dirty="0" smtClean="0">
                <a:solidFill>
                  <a:srgbClr val="FFC000"/>
                </a:solidFill>
                <a:ea typeface="ヒラギノ角ゴ Pro W3" charset="0"/>
                <a:cs typeface="ヒラギノ角ゴ Pro W3" charset="0"/>
              </a:rPr>
              <a:t>=</a:t>
            </a:r>
            <a:r>
              <a:rPr lang="en-US" sz="1000" dirty="0" err="1" smtClean="0">
                <a:solidFill>
                  <a:srgbClr val="FFC000"/>
                </a:solidFill>
                <a:ea typeface="ヒラギノ角ゴ Pro W3" charset="0"/>
                <a:cs typeface="ヒラギノ角ゴ Pro W3" charset="0"/>
              </a:rPr>
              <a:t>dif_con</a:t>
            </a:r>
            <a:r>
              <a:rPr lang="en-US" sz="1000" dirty="0" smtClean="0">
                <a:solidFill>
                  <a:srgbClr val="FFC000"/>
                </a:solidFill>
                <a:ea typeface="ヒラギノ角ゴ Pro W3" charset="0"/>
                <a:cs typeface="ヒラギノ角ゴ Pro W3" charset="0"/>
              </a:rPr>
              <a:t> </a:t>
            </a:r>
            <a:endParaRPr lang="en-US" sz="1000" dirty="0">
              <a:solidFill>
                <a:srgbClr val="FFC000"/>
              </a:solidFill>
              <a:ea typeface="ヒラギノ角ゴ Pro W3" charset="0"/>
              <a:cs typeface="ヒラギノ角ゴ Pro W3" charset="0"/>
            </a:endParaRPr>
          </a:p>
          <a:p>
            <a:pPr defTabSz="457200" fontAlgn="base">
              <a:spcBef>
                <a:spcPct val="20000"/>
              </a:spcBef>
              <a:spcAft>
                <a:spcPct val="0"/>
              </a:spcAft>
            </a:pP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err="1" smtClean="0">
                <a:ea typeface="ヒラギノ角ゴ Pro W3" charset="0"/>
                <a:cs typeface="ヒラギノ角ゴ Pro W3" charset="0"/>
              </a:rPr>
              <a:t>egen</a:t>
            </a:r>
            <a:r>
              <a:rPr lang="en-US" sz="1000" dirty="0" smtClean="0">
                <a:ea typeface="ヒラギノ角ゴ Pro W3" charset="0"/>
                <a:cs typeface="ヒラギノ角ゴ Pro W3" charset="0"/>
              </a:rPr>
              <a:t> </a:t>
            </a:r>
            <a:r>
              <a:rPr lang="en-US" sz="1000" dirty="0" err="1">
                <a:ea typeface="ヒラギノ角ゴ Pro W3" charset="0"/>
                <a:cs typeface="ヒラギノ角ゴ Pro W3" charset="0"/>
              </a:rPr>
              <a:t>cme</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rowmedian</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coeff</a:t>
            </a:r>
            <a:r>
              <a:rPr lang="en-US" sz="1000" dirty="0">
                <a:ea typeface="ヒラギノ角ゴ Pro W3" charset="0"/>
                <a:cs typeface="ヒラギノ角ゴ Pro W3" charset="0"/>
              </a:rPr>
              <a:t>*)</a:t>
            </a:r>
          </a:p>
          <a:p>
            <a:pPr defTabSz="457200" fontAlgn="base">
              <a:spcBef>
                <a:spcPct val="20000"/>
              </a:spcBef>
              <a:spcAft>
                <a:spcPct val="0"/>
              </a:spcAft>
            </a:pPr>
            <a:r>
              <a:rPr lang="en-US" sz="1000" dirty="0" err="1" smtClean="0">
                <a:ea typeface="ヒラギノ角ゴ Pro W3" charset="0"/>
                <a:cs typeface="ヒラギノ角ゴ Pro W3" charset="0"/>
              </a:rPr>
              <a:t>foreach</a:t>
            </a:r>
            <a:r>
              <a:rPr lang="en-US" sz="1000" dirty="0" smtClean="0">
                <a:ea typeface="ヒラギノ角ゴ Pro W3" charset="0"/>
                <a:cs typeface="ヒラギノ角ゴ Pro W3" charset="0"/>
              </a:rPr>
              <a:t> </a:t>
            </a:r>
            <a:r>
              <a:rPr lang="en-US" sz="1000" dirty="0" err="1">
                <a:ea typeface="ヒラギノ角ゴ Pro W3" charset="0"/>
                <a:cs typeface="ヒラギノ角ゴ Pro W3" charset="0"/>
              </a:rPr>
              <a:t>var</a:t>
            </a:r>
            <a:r>
              <a:rPr lang="en-US" sz="1000" dirty="0">
                <a:ea typeface="ヒラギノ角ゴ Pro W3" charset="0"/>
                <a:cs typeface="ヒラギノ角ゴ Pro W3" charset="0"/>
              </a:rPr>
              <a:t> of </a:t>
            </a:r>
            <a:r>
              <a:rPr lang="en-US" sz="1000" dirty="0" err="1">
                <a:ea typeface="ヒラギノ角ゴ Pro W3" charset="0"/>
                <a:cs typeface="ヒラギノ角ゴ Pro W3" charset="0"/>
              </a:rPr>
              <a:t>varlist</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coeff</a:t>
            </a:r>
            <a:r>
              <a:rPr lang="en-US" sz="1000" dirty="0">
                <a:ea typeface="ヒラギノ角ゴ Pro W3" charset="0"/>
                <a:cs typeface="ヒラギノ角ゴ Pro W3" charset="0"/>
              </a:rPr>
              <a:t>* {</a:t>
            </a:r>
          </a:p>
          <a:p>
            <a:pPr defTabSz="457200" fontAlgn="base">
              <a:spcBef>
                <a:spcPct val="20000"/>
              </a:spcBef>
              <a:spcAft>
                <a:spcPct val="0"/>
              </a:spcAft>
            </a:pPr>
            <a:r>
              <a:rPr lang="en-US" sz="1000" dirty="0" smtClean="0">
                <a:ea typeface="ヒラギノ角ゴ Pro W3" charset="0"/>
                <a:cs typeface="ヒラギノ角ゴ Pro W3" charset="0"/>
              </a:rPr>
              <a:t>gen </a:t>
            </a:r>
            <a:r>
              <a:rPr lang="en-US" sz="1000" dirty="0" err="1">
                <a:ea typeface="ヒラギノ角ゴ Pro W3" charset="0"/>
                <a:cs typeface="ヒラギノ角ゴ Pro W3" charset="0"/>
              </a:rPr>
              <a:t>dif</a:t>
            </a:r>
            <a:r>
              <a:rPr lang="en-US" sz="1000" dirty="0">
                <a:ea typeface="ヒラギノ角ゴ Pro W3" charset="0"/>
                <a:cs typeface="ヒラギノ角ゴ Pro W3" charset="0"/>
              </a:rPr>
              <a:t>_`</a:t>
            </a:r>
            <a:r>
              <a:rPr lang="en-US" sz="1000" dirty="0" err="1">
                <a:ea typeface="ヒラギノ角ゴ Pro W3" charset="0"/>
                <a:cs typeface="ヒラギノ角ゴ Pro W3" charset="0"/>
              </a:rPr>
              <a:t>var</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var</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cme</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replace </a:t>
            </a:r>
            <a:r>
              <a:rPr lang="en-US" sz="1000" dirty="0" err="1">
                <a:ea typeface="ヒラギノ角ゴ Pro W3" charset="0"/>
                <a:cs typeface="ヒラギノ角ゴ Pro W3" charset="0"/>
              </a:rPr>
              <a:t>dif</a:t>
            </a:r>
            <a:r>
              <a:rPr lang="en-US" sz="1000" dirty="0">
                <a:ea typeface="ヒラギノ角ゴ Pro W3" charset="0"/>
                <a:cs typeface="ヒラギノ角ゴ Pro W3" charset="0"/>
              </a:rPr>
              <a:t>_`</a:t>
            </a:r>
            <a:r>
              <a:rPr lang="en-US" sz="1000" dirty="0" err="1">
                <a:ea typeface="ヒラギノ角ゴ Pro W3" charset="0"/>
                <a:cs typeface="ヒラギノ角ゴ Pro W3" charset="0"/>
              </a:rPr>
              <a:t>var</a:t>
            </a:r>
            <a:r>
              <a:rPr lang="en-US" sz="1000" dirty="0">
                <a:ea typeface="ヒラギノ角ゴ Pro W3" charset="0"/>
                <a:cs typeface="ヒラギノ角ゴ Pro W3" charset="0"/>
              </a:rPr>
              <a:t>'=abs(</a:t>
            </a:r>
            <a:r>
              <a:rPr lang="en-US" sz="1000" dirty="0" err="1">
                <a:ea typeface="ヒラギノ角ゴ Pro W3" charset="0"/>
                <a:cs typeface="ヒラギノ角ゴ Pro W3" charset="0"/>
              </a:rPr>
              <a:t>dif</a:t>
            </a:r>
            <a:r>
              <a:rPr lang="en-US" sz="1000" dirty="0">
                <a:ea typeface="ヒラギノ角ゴ Pro W3" charset="0"/>
                <a:cs typeface="ヒラギノ角ゴ Pro W3" charset="0"/>
              </a:rPr>
              <a:t>_`</a:t>
            </a:r>
            <a:r>
              <a:rPr lang="en-US" sz="1000" dirty="0" err="1">
                <a:ea typeface="ヒラギノ角ゴ Pro W3" charset="0"/>
                <a:cs typeface="ヒラギノ角ゴ Pro W3" charset="0"/>
              </a:rPr>
              <a:t>var</a:t>
            </a:r>
            <a:r>
              <a:rPr lang="en-US" sz="1000" dirty="0">
                <a:ea typeface="ヒラギノ角ゴ Pro W3" charset="0"/>
                <a:cs typeface="ヒラギノ角ゴ Pro W3" charset="0"/>
              </a:rPr>
              <a:t>')</a:t>
            </a:r>
          </a:p>
          <a:p>
            <a:pPr defTabSz="457200" fontAlgn="base">
              <a:spcBef>
                <a:spcPct val="20000"/>
              </a:spcBef>
              <a:spcAft>
                <a:spcPct val="0"/>
              </a:spcAft>
            </a:pPr>
            <a:r>
              <a:rPr lang="en-US" sz="1000" dirty="0">
                <a:ea typeface="ヒラギノ角ゴ Pro W3" charset="0"/>
                <a:cs typeface="ヒラギノ角ゴ Pro W3" charset="0"/>
              </a:rPr>
              <a:t> </a:t>
            </a:r>
            <a:r>
              <a:rPr lang="en-US" sz="1000" dirty="0" smtClean="0">
                <a:ea typeface="ヒラギノ角ゴ Pro W3" charset="0"/>
                <a:cs typeface="ヒラギノ角ゴ Pro W3" charset="0"/>
              </a:rPr>
              <a:t>}</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err="1" smtClean="0">
                <a:ea typeface="ヒラギノ角ゴ Pro W3" charset="0"/>
                <a:cs typeface="ヒラギノ角ゴ Pro W3" charset="0"/>
              </a:rPr>
              <a:t>egen</a:t>
            </a:r>
            <a:r>
              <a:rPr lang="en-US" sz="1000" dirty="0" smtClean="0">
                <a:ea typeface="ヒラギノ角ゴ Pro W3" charset="0"/>
                <a:cs typeface="ヒラギノ角ゴ Pro W3" charset="0"/>
              </a:rPr>
              <a:t> </a:t>
            </a:r>
            <a:r>
              <a:rPr lang="en-US" sz="1000" dirty="0" err="1">
                <a:ea typeface="ヒラギノ角ゴ Pro W3" charset="0"/>
                <a:cs typeface="ヒラギノ角ゴ Pro W3" charset="0"/>
              </a:rPr>
              <a:t>dif_min</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rowmin</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dif</a:t>
            </a:r>
            <a:r>
              <a:rPr lang="en-US" sz="1000" dirty="0">
                <a:ea typeface="ヒラギノ角ゴ Pro W3" charset="0"/>
                <a:cs typeface="ヒラギノ角ゴ Pro W3" charset="0"/>
              </a:rPr>
              <a:t>_*)</a:t>
            </a:r>
          </a:p>
          <a:p>
            <a:pPr defTabSz="457200" fontAlgn="base">
              <a:spcBef>
                <a:spcPct val="20000"/>
              </a:spcBef>
              <a:spcAft>
                <a:spcPct val="0"/>
              </a:spcAft>
            </a:pPr>
            <a:r>
              <a:rPr lang="en-US" sz="1000" dirty="0" smtClean="0">
                <a:ea typeface="ヒラギノ角ゴ Pro W3" charset="0"/>
                <a:cs typeface="ヒラギノ角ゴ Pro W3" charset="0"/>
              </a:rPr>
              <a:t>rename </a:t>
            </a:r>
            <a:r>
              <a:rPr lang="en-US" sz="1000" dirty="0">
                <a:ea typeface="ヒラギノ角ゴ Pro W3" charset="0"/>
                <a:cs typeface="ヒラギノ角ゴ Pro W3" charset="0"/>
              </a:rPr>
              <a:t>base dummy1</a:t>
            </a:r>
          </a:p>
          <a:p>
            <a:pPr defTabSz="457200" fontAlgn="base">
              <a:spcBef>
                <a:spcPct val="20000"/>
              </a:spcBef>
              <a:spcAft>
                <a:spcPct val="0"/>
              </a:spcAft>
            </a:pPr>
            <a:r>
              <a:rPr lang="en-US" sz="1000" dirty="0" smtClean="0">
                <a:ea typeface="ヒラギノ角ゴ Pro W3" charset="0"/>
                <a:cs typeface="ヒラギノ角ゴ Pro W3" charset="0"/>
              </a:rPr>
              <a:t>encode </a:t>
            </a:r>
            <a:r>
              <a:rPr lang="en-US" sz="1000" dirty="0" err="1">
                <a:ea typeface="ヒラギノ角ゴ Pro W3" charset="0"/>
                <a:cs typeface="ヒラギノ角ゴ Pro W3" charset="0"/>
              </a:rPr>
              <a:t>teacherno</a:t>
            </a:r>
            <a:r>
              <a:rPr lang="en-US" sz="1000" dirty="0">
                <a:ea typeface="ヒラギノ角ゴ Pro W3" charset="0"/>
                <a:cs typeface="ヒラギノ角ゴ Pro W3" charset="0"/>
              </a:rPr>
              <a:t>, </a:t>
            </a:r>
            <a:r>
              <a:rPr lang="en-US" sz="1000" dirty="0" smtClean="0">
                <a:ea typeface="ヒラギノ角ゴ Pro W3" charset="0"/>
                <a:cs typeface="ヒラギノ角ゴ Pro W3" charset="0"/>
              </a:rPr>
              <a:t>gen(</a:t>
            </a:r>
            <a:r>
              <a:rPr lang="en-US" sz="1000" dirty="0" err="1" smtClean="0">
                <a:ea typeface="ヒラギノ角ゴ Pro W3" charset="0"/>
                <a:cs typeface="ヒラギノ角ゴ Pro W3" charset="0"/>
              </a:rPr>
              <a:t>teacherno_num</a:t>
            </a:r>
            <a:r>
              <a:rPr lang="en-US" sz="1000" dirty="0" smtClean="0">
                <a:ea typeface="ヒラギノ角ゴ Pro W3" charset="0"/>
                <a:cs typeface="ヒラギノ角ゴ Pro W3" charset="0"/>
              </a:rPr>
              <a:t>)</a:t>
            </a:r>
          </a:p>
          <a:p>
            <a:pPr defTabSz="457200" fontAlgn="base">
              <a:spcBef>
                <a:spcPct val="20000"/>
              </a:spcBef>
              <a:spcAft>
                <a:spcPct val="0"/>
              </a:spcAft>
            </a:pPr>
            <a:r>
              <a:rPr lang="en-US" sz="1000" dirty="0" err="1" smtClean="0">
                <a:ea typeface="ヒラギノ角ゴ Pro W3" charset="0"/>
                <a:cs typeface="ヒラギノ角ゴ Pro W3" charset="0"/>
              </a:rPr>
              <a:t>levelsof</a:t>
            </a:r>
            <a:r>
              <a:rPr lang="en-US" sz="1000" dirty="0" smtClean="0">
                <a:ea typeface="ヒラギノ角ゴ Pro W3" charset="0"/>
                <a:cs typeface="ヒラギノ角ゴ Pro W3" charset="0"/>
              </a:rPr>
              <a:t> </a:t>
            </a:r>
            <a:r>
              <a:rPr lang="en-US" sz="1000" dirty="0" err="1">
                <a:ea typeface="ヒラギノ角ゴ Pro W3" charset="0"/>
                <a:cs typeface="ヒラギノ角ゴ Pro W3" charset="0"/>
              </a:rPr>
              <a:t>teacherno_num</a:t>
            </a:r>
            <a:r>
              <a:rPr lang="en-US" sz="1000" dirty="0">
                <a:ea typeface="ヒラギノ角ゴ Pro W3" charset="0"/>
                <a:cs typeface="ヒラギノ角ゴ Pro W3" charset="0"/>
              </a:rPr>
              <a:t>, local(</a:t>
            </a:r>
            <a:r>
              <a:rPr lang="en-US" sz="1000" dirty="0" err="1">
                <a:ea typeface="ヒラギノ角ゴ Pro W3" charset="0"/>
                <a:cs typeface="ヒラギノ角ゴ Pro W3" charset="0"/>
              </a:rPr>
              <a:t>loc</a:t>
            </a:r>
            <a:r>
              <a:rPr lang="en-US" sz="1000" dirty="0">
                <a:ea typeface="ヒラギノ角ゴ Pro W3" charset="0"/>
                <a:cs typeface="ヒラギノ角ゴ Pro W3" charset="0"/>
              </a:rPr>
              <a:t>)</a:t>
            </a:r>
          </a:p>
          <a:p>
            <a:pPr defTabSz="457200" fontAlgn="base">
              <a:spcBef>
                <a:spcPct val="20000"/>
              </a:spcBef>
              <a:spcAft>
                <a:spcPct val="0"/>
              </a:spcAft>
            </a:pPr>
            <a:r>
              <a:rPr lang="en-US" sz="1000" dirty="0" err="1" smtClean="0">
                <a:ea typeface="ヒラギノ角ゴ Pro W3" charset="0"/>
                <a:cs typeface="ヒラギノ角ゴ Pro W3" charset="0"/>
              </a:rPr>
              <a:t>foreach</a:t>
            </a:r>
            <a:r>
              <a:rPr lang="en-US" sz="1000" dirty="0" smtClean="0">
                <a:ea typeface="ヒラギノ角ゴ Pro W3" charset="0"/>
                <a:cs typeface="ヒラギノ角ゴ Pro W3" charset="0"/>
              </a:rPr>
              <a:t> </a:t>
            </a:r>
            <a:r>
              <a:rPr lang="en-US" sz="1000" dirty="0">
                <a:ea typeface="ヒラギノ角ゴ Pro W3" charset="0"/>
                <a:cs typeface="ヒラギノ角ゴ Pro W3" charset="0"/>
              </a:rPr>
              <a:t>i of </a:t>
            </a:r>
            <a:r>
              <a:rPr lang="en-US" sz="1000" dirty="0" err="1">
                <a:ea typeface="ヒラギノ角ゴ Pro W3" charset="0"/>
                <a:cs typeface="ヒラギノ角ゴ Pro W3" charset="0"/>
              </a:rPr>
              <a:t>numlist</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loc</a:t>
            </a:r>
            <a:r>
              <a:rPr lang="en-US" sz="1000" dirty="0">
                <a:ea typeface="ヒラギノ角ゴ Pro W3" charset="0"/>
                <a:cs typeface="ヒラギノ角ゴ Pro W3" charset="0"/>
              </a:rPr>
              <a:t>' {</a:t>
            </a:r>
          </a:p>
          <a:p>
            <a:pPr defTabSz="457200" fontAlgn="base">
              <a:spcBef>
                <a:spcPct val="20000"/>
              </a:spcBef>
              <a:spcAft>
                <a:spcPct val="0"/>
              </a:spcAft>
            </a:pPr>
            <a:r>
              <a:rPr lang="en-US" sz="1000" dirty="0" smtClean="0">
                <a:ea typeface="ヒラギノ角ゴ Pro W3" charset="0"/>
                <a:cs typeface="ヒラギノ角ゴ Pro W3" charset="0"/>
              </a:rPr>
              <a:t>gen </a:t>
            </a:r>
            <a:r>
              <a:rPr lang="en-US" sz="1000" dirty="0" err="1">
                <a:ea typeface="ヒラギノ角ゴ Pro W3" charset="0"/>
                <a:cs typeface="ヒラギノ角ゴ Pro W3" charset="0"/>
              </a:rPr>
              <a:t>constant`i</a:t>
            </a:r>
            <a:r>
              <a:rPr lang="en-US" sz="1000" dirty="0">
                <a:ea typeface="ヒラギノ角ゴ Pro W3" charset="0"/>
                <a:cs typeface="ヒラギノ角ゴ Pro W3" charset="0"/>
              </a:rPr>
              <a:t>'= `i'</a:t>
            </a:r>
          </a:p>
          <a:p>
            <a:pPr defTabSz="457200" fontAlgn="base">
              <a:spcBef>
                <a:spcPct val="20000"/>
              </a:spcBef>
              <a:spcAft>
                <a:spcPct val="0"/>
              </a:spcAft>
            </a:pPr>
            <a:r>
              <a:rPr lang="en-US" sz="1000" dirty="0" smtClean="0">
                <a:ea typeface="ヒラギノ角ゴ Pro W3" charset="0"/>
                <a:cs typeface="ヒラギノ角ゴ Pro W3" charset="0"/>
              </a:rPr>
              <a:t>gen </a:t>
            </a:r>
            <a:r>
              <a:rPr lang="en-US" sz="1000" dirty="0" err="1">
                <a:ea typeface="ヒラギノ角ゴ Pro W3" charset="0"/>
                <a:cs typeface="ヒラギノ角ゴ Pro W3" charset="0"/>
              </a:rPr>
              <a:t>flag`i</a:t>
            </a:r>
            <a:r>
              <a:rPr lang="en-US" sz="1000" dirty="0">
                <a:ea typeface="ヒラギノ角ゴ Pro W3" charset="0"/>
                <a:cs typeface="ヒラギノ角ゴ Pro W3" charset="0"/>
              </a:rPr>
              <a:t>'= 1 if </a:t>
            </a:r>
            <a:r>
              <a:rPr lang="en-US" sz="1000" dirty="0" err="1">
                <a:ea typeface="ヒラギノ角ゴ Pro W3" charset="0"/>
                <a:cs typeface="ヒラギノ角ゴ Pro W3" charset="0"/>
              </a:rPr>
              <a:t>dif_coeffdummy`i</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dif_min</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gen </a:t>
            </a:r>
            <a:r>
              <a:rPr lang="en-US" sz="1000" dirty="0" err="1">
                <a:ea typeface="ヒラギノ角ゴ Pro W3" charset="0"/>
                <a:cs typeface="ヒラギノ角ゴ Pro W3" charset="0"/>
              </a:rPr>
              <a:t>flag_dif`i</a:t>
            </a:r>
            <a:r>
              <a:rPr lang="en-US" sz="1000" dirty="0">
                <a:ea typeface="ヒラギノ角ゴ Pro W3" charset="0"/>
                <a:cs typeface="ヒラギノ角ゴ Pro W3" charset="0"/>
              </a:rPr>
              <a:t>'= constant`i'-</a:t>
            </a:r>
            <a:r>
              <a:rPr lang="en-US" sz="1000" dirty="0" err="1">
                <a:ea typeface="ヒラギノ角ゴ Pro W3" charset="0"/>
                <a:cs typeface="ヒラギノ角ゴ Pro W3" charset="0"/>
              </a:rPr>
              <a:t>flag`i</a:t>
            </a:r>
            <a:r>
              <a:rPr lang="en-US" sz="1000" dirty="0">
                <a:ea typeface="ヒラギノ角ゴ Pro W3" charset="0"/>
                <a:cs typeface="ヒラギノ角ゴ Pro W3" charset="0"/>
              </a:rPr>
              <a:t>' </a:t>
            </a:r>
          </a:p>
          <a:p>
            <a:pPr defTabSz="457200" fontAlgn="base">
              <a:spcBef>
                <a:spcPct val="20000"/>
              </a:spcBef>
              <a:spcAft>
                <a:spcPct val="0"/>
              </a:spcAft>
            </a:pPr>
            <a:r>
              <a:rPr lang="en-US" sz="1000" dirty="0">
                <a:ea typeface="ヒラギノ角ゴ Pro W3" charset="0"/>
                <a:cs typeface="ヒラギノ角ゴ Pro W3" charset="0"/>
              </a:rPr>
              <a:t> </a:t>
            </a:r>
            <a:r>
              <a:rPr lang="en-US" sz="1000" dirty="0" smtClean="0">
                <a:ea typeface="ヒラギノ角ゴ Pro W3" charset="0"/>
                <a:cs typeface="ヒラギノ角ゴ Pro W3" charset="0"/>
              </a:rPr>
              <a:t>}</a:t>
            </a:r>
            <a:endParaRPr lang="en-US" sz="1000" dirty="0">
              <a:ea typeface="ヒラギノ角ゴ Pro W3" charset="0"/>
              <a:cs typeface="ヒラギノ角ゴ Pro W3" charset="0"/>
            </a:endParaRPr>
          </a:p>
        </p:txBody>
      </p:sp>
      <p:sp>
        <p:nvSpPr>
          <p:cNvPr id="7" name="TextBox 6"/>
          <p:cNvSpPr txBox="1"/>
          <p:nvPr/>
        </p:nvSpPr>
        <p:spPr>
          <a:xfrm>
            <a:off x="6389078" y="1692276"/>
            <a:ext cx="2450124" cy="4339650"/>
          </a:xfrm>
          <a:prstGeom prst="rect">
            <a:avLst/>
          </a:prstGeom>
          <a:noFill/>
        </p:spPr>
        <p:txBody>
          <a:bodyPr wrap="square" rtlCol="0">
            <a:spAutoFit/>
          </a:bodyPr>
          <a:lstStyle/>
          <a:p>
            <a:pPr defTabSz="457200" fontAlgn="base">
              <a:spcBef>
                <a:spcPct val="20000"/>
              </a:spcBef>
              <a:spcAft>
                <a:spcPct val="0"/>
              </a:spcAft>
            </a:pPr>
            <a:r>
              <a:rPr lang="en-US" sz="1000" dirty="0">
                <a:ea typeface="ヒラギノ角ゴ Pro W3" charset="0"/>
                <a:cs typeface="ヒラギノ角ゴ Pro W3" charset="0"/>
              </a:rPr>
              <a:t> </a:t>
            </a:r>
            <a:r>
              <a:rPr lang="en-US" sz="1000" dirty="0" err="1">
                <a:ea typeface="ヒラギノ角ゴ Pro W3" charset="0"/>
                <a:cs typeface="ヒラギノ角ゴ Pro W3" charset="0"/>
              </a:rPr>
              <a:t>egen</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dif_con</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rowmin</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flag_dif</a:t>
            </a:r>
            <a:r>
              <a:rPr lang="en-US" sz="1000" dirty="0">
                <a:ea typeface="ヒラギノ角ゴ Pro W3" charset="0"/>
                <a:cs typeface="ヒラギノ角ゴ Pro W3" charset="0"/>
              </a:rPr>
              <a:t>*)</a:t>
            </a:r>
          </a:p>
          <a:p>
            <a:pPr defTabSz="457200" fontAlgn="base">
              <a:spcBef>
                <a:spcPct val="20000"/>
              </a:spcBef>
              <a:spcAft>
                <a:spcPct val="0"/>
              </a:spcAft>
            </a:pPr>
            <a:r>
              <a:rPr lang="en-US" sz="1000" dirty="0">
                <a:ea typeface="ヒラギノ角ゴ Pro W3" charset="0"/>
                <a:cs typeface="ヒラギノ角ゴ Pro W3" charset="0"/>
              </a:rPr>
              <a:t>  </a:t>
            </a:r>
            <a:r>
              <a:rPr lang="en-US" sz="1000" dirty="0" smtClean="0">
                <a:ea typeface="ヒラギノ角ゴ Pro W3" charset="0"/>
                <a:cs typeface="ヒラギノ角ゴ Pro W3" charset="0"/>
              </a:rPr>
              <a:t>gen </a:t>
            </a:r>
            <a:r>
              <a:rPr lang="en-US" sz="1000" dirty="0" err="1">
                <a:ea typeface="ヒラギノ角ゴ Pro W3" charset="0"/>
                <a:cs typeface="ヒラギノ角ゴ Pro W3" charset="0"/>
              </a:rPr>
              <a:t>tea_base</a:t>
            </a:r>
            <a:r>
              <a:rPr lang="en-US" sz="1000" dirty="0">
                <a:ea typeface="ヒラギノ角ゴ Pro W3" charset="0"/>
                <a:cs typeface="ヒラギノ角ゴ Pro W3" charset="0"/>
              </a:rPr>
              <a:t>=0</a:t>
            </a:r>
          </a:p>
          <a:p>
            <a:pPr defTabSz="457200" fontAlgn="base">
              <a:spcBef>
                <a:spcPct val="20000"/>
              </a:spcBef>
              <a:spcAft>
                <a:spcPct val="0"/>
              </a:spcAft>
            </a:pPr>
            <a:r>
              <a:rPr lang="en-US" sz="1000" dirty="0">
                <a:ea typeface="ヒラギノ角ゴ Pro W3" charset="0"/>
                <a:cs typeface="ヒラギノ角ゴ Pro W3" charset="0"/>
              </a:rPr>
              <a:t>  </a:t>
            </a:r>
            <a:r>
              <a:rPr lang="en-US" sz="1000" dirty="0" err="1" smtClean="0">
                <a:ea typeface="ヒラギノ角ゴ Pro W3" charset="0"/>
                <a:cs typeface="ヒラギノ角ゴ Pro W3" charset="0"/>
              </a:rPr>
              <a:t>levelsof</a:t>
            </a:r>
            <a:r>
              <a:rPr lang="en-US" sz="1000" dirty="0" smtClean="0">
                <a:ea typeface="ヒラギノ角ゴ Pro W3" charset="0"/>
                <a:cs typeface="ヒラギノ角ゴ Pro W3" charset="0"/>
              </a:rPr>
              <a:t> </a:t>
            </a:r>
            <a:r>
              <a:rPr lang="en-US" sz="1000" dirty="0" err="1">
                <a:ea typeface="ヒラギノ角ゴ Pro W3" charset="0"/>
                <a:cs typeface="ヒラギノ角ゴ Pro W3" charset="0"/>
              </a:rPr>
              <a:t>teacherno_num</a:t>
            </a:r>
            <a:r>
              <a:rPr lang="en-US" sz="1000" dirty="0">
                <a:ea typeface="ヒラギノ角ゴ Pro W3" charset="0"/>
                <a:cs typeface="ヒラギノ角ゴ Pro W3" charset="0"/>
              </a:rPr>
              <a:t>, local(</a:t>
            </a:r>
            <a:r>
              <a:rPr lang="en-US" sz="1000" dirty="0" err="1">
                <a:ea typeface="ヒラギノ角ゴ Pro W3" charset="0"/>
                <a:cs typeface="ヒラギノ角ゴ Pro W3" charset="0"/>
              </a:rPr>
              <a:t>loc</a:t>
            </a:r>
            <a:r>
              <a:rPr lang="en-US" sz="1000" dirty="0">
                <a:ea typeface="ヒラギノ角ゴ Pro W3" charset="0"/>
                <a:cs typeface="ヒラギノ角ゴ Pro W3" charset="0"/>
              </a:rPr>
              <a:t>)</a:t>
            </a:r>
          </a:p>
          <a:p>
            <a:pPr defTabSz="457200" fontAlgn="base">
              <a:spcBef>
                <a:spcPct val="20000"/>
              </a:spcBef>
              <a:spcAft>
                <a:spcPct val="0"/>
              </a:spcAft>
            </a:pPr>
            <a:r>
              <a:rPr lang="en-US" sz="1000" dirty="0">
                <a:ea typeface="ヒラギノ角ゴ Pro W3" charset="0"/>
                <a:cs typeface="ヒラギノ角ゴ Pro W3" charset="0"/>
              </a:rPr>
              <a:t>  </a:t>
            </a:r>
            <a:r>
              <a:rPr lang="en-US" sz="1000" dirty="0" err="1" smtClean="0">
                <a:ea typeface="ヒラギノ角ゴ Pro W3" charset="0"/>
                <a:cs typeface="ヒラギノ角ゴ Pro W3" charset="0"/>
              </a:rPr>
              <a:t>foreach</a:t>
            </a:r>
            <a:r>
              <a:rPr lang="en-US" sz="1000" dirty="0" smtClean="0">
                <a:ea typeface="ヒラギノ角ゴ Pro W3" charset="0"/>
                <a:cs typeface="ヒラギノ角ゴ Pro W3" charset="0"/>
              </a:rPr>
              <a:t> </a:t>
            </a:r>
            <a:r>
              <a:rPr lang="en-US" sz="1000" dirty="0">
                <a:ea typeface="ヒラギノ角ゴ Pro W3" charset="0"/>
                <a:cs typeface="ヒラギノ角ゴ Pro W3" charset="0"/>
              </a:rPr>
              <a:t>i of </a:t>
            </a:r>
            <a:r>
              <a:rPr lang="en-US" sz="1000" dirty="0" err="1">
                <a:ea typeface="ヒラギノ角ゴ Pro W3" charset="0"/>
                <a:cs typeface="ヒラギノ角ゴ Pro W3" charset="0"/>
              </a:rPr>
              <a:t>numlist</a:t>
            </a:r>
            <a:r>
              <a:rPr lang="en-US" sz="1000" dirty="0">
                <a:ea typeface="ヒラギノ角ゴ Pro W3" charset="0"/>
                <a:cs typeface="ヒラギノ角ゴ Pro W3" charset="0"/>
              </a:rPr>
              <a:t> `</a:t>
            </a:r>
            <a:r>
              <a:rPr lang="en-US" sz="1000" dirty="0" err="1">
                <a:ea typeface="ヒラギノ角ゴ Pro W3" charset="0"/>
                <a:cs typeface="ヒラギノ角ゴ Pro W3" charset="0"/>
              </a:rPr>
              <a:t>loc</a:t>
            </a:r>
            <a:r>
              <a:rPr lang="en-US" sz="1000" dirty="0">
                <a:ea typeface="ヒラギノ角ゴ Pro W3" charset="0"/>
                <a:cs typeface="ヒラギノ角ゴ Pro W3" charset="0"/>
              </a:rPr>
              <a:t>' {</a:t>
            </a:r>
          </a:p>
          <a:p>
            <a:pPr defTabSz="457200" fontAlgn="base">
              <a:spcBef>
                <a:spcPct val="20000"/>
              </a:spcBef>
              <a:spcAft>
                <a:spcPct val="0"/>
              </a:spcAft>
            </a:pPr>
            <a:r>
              <a:rPr lang="en-US" sz="1000" dirty="0">
                <a:ea typeface="ヒラギノ角ゴ Pro W3" charset="0"/>
                <a:cs typeface="ヒラギノ角ゴ Pro W3" charset="0"/>
              </a:rPr>
              <a:t>  </a:t>
            </a:r>
            <a:r>
              <a:rPr lang="en-US" sz="1000" dirty="0" smtClean="0">
                <a:ea typeface="ヒラギノ角ゴ Pro W3" charset="0"/>
                <a:cs typeface="ヒラギノ角ゴ Pro W3" charset="0"/>
              </a:rPr>
              <a:t>replace </a:t>
            </a:r>
            <a:r>
              <a:rPr lang="en-US" sz="1000" dirty="0" err="1">
                <a:ea typeface="ヒラギノ角ゴ Pro W3" charset="0"/>
                <a:cs typeface="ヒラギノ角ゴ Pro W3" charset="0"/>
              </a:rPr>
              <a:t>dummy`i</a:t>
            </a:r>
            <a:r>
              <a:rPr lang="en-US" sz="1000" dirty="0">
                <a:ea typeface="ヒラギノ角ゴ Pro W3" charset="0"/>
                <a:cs typeface="ヒラギノ角ゴ Pro W3" charset="0"/>
              </a:rPr>
              <a:t>'=0 if </a:t>
            </a:r>
            <a:r>
              <a:rPr lang="en-US" sz="1000" dirty="0" err="1">
                <a:ea typeface="ヒラギノ角ゴ Pro W3" charset="0"/>
                <a:cs typeface="ヒラギノ角ゴ Pro W3" charset="0"/>
              </a:rPr>
              <a:t>flag`i</a:t>
            </a:r>
            <a:r>
              <a:rPr lang="en-US" sz="1000" dirty="0">
                <a:ea typeface="ヒラギノ角ゴ Pro W3" charset="0"/>
                <a:cs typeface="ヒラギノ角ゴ Pro W3" charset="0"/>
              </a:rPr>
              <a:t>'==1 </a:t>
            </a:r>
            <a:r>
              <a:rPr lang="en-US" sz="1000" dirty="0" smtClean="0">
                <a:ea typeface="ヒラギノ角ゴ Pro W3" charset="0"/>
                <a:cs typeface="ヒラギノ角ゴ Pro W3" charset="0"/>
              </a:rPr>
              <a:t>&amp; </a:t>
            </a:r>
            <a:r>
              <a:rPr lang="en-US" sz="1000" dirty="0" err="1" smtClean="0">
                <a:ea typeface="ヒラギノ角ゴ Pro W3" charset="0"/>
                <a:cs typeface="ヒラギノ角ゴ Pro W3" charset="0"/>
              </a:rPr>
              <a:t>flag_dif`i</a:t>
            </a:r>
            <a:r>
              <a:rPr lang="en-US" sz="1000" dirty="0">
                <a:ea typeface="ヒラギノ角ゴ Pro W3" charset="0"/>
                <a:cs typeface="ヒラギノ角ゴ Pro W3" charset="0"/>
              </a:rPr>
              <a:t>'==</a:t>
            </a:r>
            <a:r>
              <a:rPr lang="en-US" sz="1000" dirty="0" err="1" smtClean="0">
                <a:ea typeface="ヒラギノ角ゴ Pro W3" charset="0"/>
                <a:cs typeface="ヒラギノ角ゴ Pro W3" charset="0"/>
              </a:rPr>
              <a:t>dif_con</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replace </a:t>
            </a:r>
            <a:r>
              <a:rPr lang="en-US" sz="1000" dirty="0" err="1">
                <a:ea typeface="ヒラギノ角ゴ Pro W3" charset="0"/>
                <a:cs typeface="ヒラギノ角ゴ Pro W3" charset="0"/>
              </a:rPr>
              <a:t>tea_base</a:t>
            </a:r>
            <a:r>
              <a:rPr lang="en-US" sz="1000" dirty="0">
                <a:ea typeface="ヒラギノ角ゴ Pro W3" charset="0"/>
                <a:cs typeface="ヒラギノ角ゴ Pro W3" charset="0"/>
              </a:rPr>
              <a:t> = </a:t>
            </a:r>
            <a:r>
              <a:rPr lang="en-US" sz="1000" dirty="0" err="1">
                <a:ea typeface="ヒラギノ角ゴ Pro W3" charset="0"/>
                <a:cs typeface="ヒラギノ角ゴ Pro W3" charset="0"/>
              </a:rPr>
              <a:t>constant`i</a:t>
            </a:r>
            <a:r>
              <a:rPr lang="en-US" sz="1000" dirty="0">
                <a:ea typeface="ヒラギノ角ゴ Pro W3" charset="0"/>
                <a:cs typeface="ヒラギノ角ゴ Pro W3" charset="0"/>
              </a:rPr>
              <a:t>' if </a:t>
            </a:r>
            <a:r>
              <a:rPr lang="en-US" sz="1000" dirty="0" err="1">
                <a:ea typeface="ヒラギノ角ゴ Pro W3" charset="0"/>
                <a:cs typeface="ヒラギノ角ゴ Pro W3" charset="0"/>
              </a:rPr>
              <a:t>flag`i</a:t>
            </a:r>
            <a:r>
              <a:rPr lang="en-US" sz="1000" dirty="0">
                <a:ea typeface="ヒラギノ角ゴ Pro W3" charset="0"/>
                <a:cs typeface="ヒラギノ角ゴ Pro W3" charset="0"/>
              </a:rPr>
              <a:t>'==1 &amp; </a:t>
            </a:r>
            <a:r>
              <a:rPr lang="en-US" sz="1000" dirty="0" err="1">
                <a:ea typeface="ヒラギノ角ゴ Pro W3" charset="0"/>
                <a:cs typeface="ヒラギノ角ゴ Pro W3" charset="0"/>
              </a:rPr>
              <a:t>flag_dif`i</a:t>
            </a:r>
            <a:r>
              <a:rPr lang="en-US" sz="1000" dirty="0">
                <a:ea typeface="ヒラギノ角ゴ Pro W3" charset="0"/>
                <a:cs typeface="ヒラギノ角ゴ Pro W3" charset="0"/>
              </a:rPr>
              <a:t>'==</a:t>
            </a:r>
            <a:r>
              <a:rPr lang="en-US" sz="1000" dirty="0" err="1">
                <a:ea typeface="ヒラギノ角ゴ Pro W3" charset="0"/>
                <a:cs typeface="ヒラギノ角ゴ Pro W3" charset="0"/>
              </a:rPr>
              <a:t>dif_con</a:t>
            </a:r>
            <a:endParaRPr lang="en-US" sz="1000" dirty="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a:t>
            </a:r>
          </a:p>
          <a:p>
            <a:pPr defTabSz="457200" fontAlgn="base">
              <a:spcBef>
                <a:spcPct val="20000"/>
              </a:spcBef>
              <a:spcAft>
                <a:spcPct val="0"/>
              </a:spcAft>
            </a:pPr>
            <a:endParaRPr lang="en-US" sz="1000" dirty="0">
              <a:ea typeface="ヒラギノ角ゴ Pro W3" charset="0"/>
              <a:cs typeface="ヒラギノ角ゴ Pro W3" charset="0"/>
            </a:endParaRPr>
          </a:p>
          <a:p>
            <a:pPr defTabSz="457200" fontAlgn="base">
              <a:spcBef>
                <a:spcPct val="20000"/>
              </a:spcBef>
              <a:spcAft>
                <a:spcPct val="0"/>
              </a:spcAft>
            </a:pPr>
            <a:r>
              <a:rPr lang="en-US" sz="1000" b="1" dirty="0" smtClean="0">
                <a:solidFill>
                  <a:srgbClr val="C00000"/>
                </a:solidFill>
                <a:ea typeface="ヒラギノ角ゴ Pro W3" charset="0"/>
                <a:cs typeface="ヒラギノ角ゴ Pro W3" charset="0"/>
              </a:rPr>
              <a:t>Step 3: : Rerun the model, save ICCs, and save new coefficients &amp; SEs as VAM results</a:t>
            </a:r>
          </a:p>
          <a:p>
            <a:pPr defTabSz="457200" fontAlgn="base">
              <a:spcBef>
                <a:spcPct val="20000"/>
              </a:spcBef>
              <a:spcAft>
                <a:spcPct val="0"/>
              </a:spcAft>
            </a:pPr>
            <a:r>
              <a:rPr lang="en-US" sz="1000" dirty="0" smtClean="0">
                <a:ea typeface="ヒラギノ角ゴ Pro W3" charset="0"/>
                <a:cs typeface="ヒラギノ角ゴ Pro W3" charset="0"/>
              </a:rPr>
              <a:t>…</a:t>
            </a:r>
          </a:p>
          <a:p>
            <a:pPr defTabSz="457200" fontAlgn="base">
              <a:spcBef>
                <a:spcPct val="20000"/>
              </a:spcBef>
              <a:spcAft>
                <a:spcPct val="0"/>
              </a:spcAft>
            </a:pPr>
            <a:r>
              <a:rPr lang="en-US" sz="1000" dirty="0" smtClean="0">
                <a:ea typeface="ヒラギノ角ゴ Pro W3" charset="0"/>
                <a:cs typeface="ヒラギノ角ゴ Pro W3" charset="0"/>
              </a:rPr>
              <a:t>regress score dummy* </a:t>
            </a:r>
            <a:r>
              <a:rPr lang="en-US" sz="1000" dirty="0"/>
              <a:t>coefficienct1 coefficient2 coefficient3</a:t>
            </a:r>
            <a:r>
              <a:rPr lang="en-US" sz="1000" dirty="0" smtClean="0">
                <a:ea typeface="ヒラギノ角ゴ Pro W3" charset="0"/>
                <a:cs typeface="ヒラギノ角ゴ Pro W3" charset="0"/>
              </a:rPr>
              <a:t>, base </a:t>
            </a:r>
            <a:r>
              <a:rPr lang="en-US" sz="1000" dirty="0" err="1" smtClean="0">
                <a:ea typeface="ヒラギノ角ゴ Pro W3" charset="0"/>
                <a:cs typeface="ヒラギノ角ゴ Pro W3" charset="0"/>
              </a:rPr>
              <a:t>vce</a:t>
            </a:r>
            <a:r>
              <a:rPr lang="en-US" sz="1000" dirty="0" smtClean="0">
                <a:ea typeface="ヒラギノ角ゴ Pro W3" charset="0"/>
                <a:cs typeface="ヒラギノ角ゴ Pro W3" charset="0"/>
              </a:rPr>
              <a:t>(robust)</a:t>
            </a:r>
          </a:p>
          <a:p>
            <a:pPr defTabSz="457200" fontAlgn="base">
              <a:spcBef>
                <a:spcPct val="20000"/>
              </a:spcBef>
              <a:spcAft>
                <a:spcPct val="0"/>
              </a:spcAft>
            </a:pPr>
            <a:r>
              <a:rPr lang="en-US" sz="1000" dirty="0" smtClean="0">
                <a:ea typeface="ヒラギノ角ゴ Pro W3" charset="0"/>
                <a:cs typeface="ヒラギノ角ゴ Pro W3" charset="0"/>
              </a:rPr>
              <a:t>	 </a:t>
            </a:r>
          </a:p>
          <a:p>
            <a:pPr defTabSz="457200" fontAlgn="base">
              <a:spcBef>
                <a:spcPct val="20000"/>
              </a:spcBef>
              <a:spcAft>
                <a:spcPct val="0"/>
              </a:spcAft>
            </a:pPr>
            <a:r>
              <a:rPr lang="en-US" sz="1000" dirty="0" smtClean="0">
                <a:ea typeface="ヒラギノ角ゴ Pro W3" charset="0"/>
                <a:cs typeface="ヒラギノ角ゴ Pro W3" charset="0"/>
              </a:rPr>
              <a:t>scalar m3=e(r2)</a:t>
            </a:r>
          </a:p>
          <a:p>
            <a:pPr defTabSz="457200" fontAlgn="base">
              <a:spcBef>
                <a:spcPct val="20000"/>
              </a:spcBef>
              <a:spcAft>
                <a:spcPct val="0"/>
              </a:spcAft>
            </a:pPr>
            <a:r>
              <a:rPr lang="en-US" sz="1000" dirty="0" smtClean="0">
                <a:ea typeface="ヒラギノ角ゴ Pro W3" charset="0"/>
                <a:cs typeface="ヒラギノ角ゴ Pro W3" charset="0"/>
              </a:rPr>
              <a:t>mat </a:t>
            </a:r>
            <a:r>
              <a:rPr lang="en-US" sz="1000" dirty="0" err="1" smtClean="0">
                <a:ea typeface="ヒラギノ角ゴ Pro W3" charset="0"/>
                <a:cs typeface="ヒラギノ角ゴ Pro W3" charset="0"/>
              </a:rPr>
              <a:t>bmax</a:t>
            </a:r>
            <a:r>
              <a:rPr lang="en-US" sz="1000" dirty="0" smtClean="0">
                <a:ea typeface="ヒラギノ角ゴ Pro W3" charset="0"/>
                <a:cs typeface="ヒラギノ角ゴ Pro W3" charset="0"/>
              </a:rPr>
              <a:t>=e(b)</a:t>
            </a:r>
          </a:p>
          <a:p>
            <a:pPr defTabSz="457200" fontAlgn="base">
              <a:spcBef>
                <a:spcPct val="20000"/>
              </a:spcBef>
              <a:spcAft>
                <a:spcPct val="0"/>
              </a:spcAft>
            </a:pPr>
            <a:r>
              <a:rPr lang="en-US" sz="1000" dirty="0" smtClean="0">
                <a:ea typeface="ヒラギノ角ゴ Pro W3" charset="0"/>
                <a:cs typeface="ヒラギノ角ゴ Pro W3" charset="0"/>
              </a:rPr>
              <a:t>mat </a:t>
            </a:r>
            <a:r>
              <a:rPr lang="en-US" sz="1000" dirty="0" err="1" smtClean="0">
                <a:ea typeface="ヒラギノ角ゴ Pro W3" charset="0"/>
                <a:cs typeface="ヒラギノ角ゴ Pro W3" charset="0"/>
              </a:rPr>
              <a:t>semax</a:t>
            </a:r>
            <a:r>
              <a:rPr lang="en-US" sz="1000" dirty="0" smtClean="0">
                <a:ea typeface="ヒラギノ角ゴ Pro W3" charset="0"/>
                <a:cs typeface="ヒラギノ角ゴ Pro W3" charset="0"/>
              </a:rPr>
              <a:t>=e(V)</a:t>
            </a:r>
          </a:p>
          <a:p>
            <a:pPr defTabSz="457200" fontAlgn="base">
              <a:spcBef>
                <a:spcPct val="20000"/>
              </a:spcBef>
              <a:spcAft>
                <a:spcPct val="0"/>
              </a:spcAft>
            </a:pPr>
            <a:r>
              <a:rPr lang="en-US" sz="1000" dirty="0" smtClean="0">
                <a:ea typeface="ヒラギノ角ゴ Pro W3" charset="0"/>
                <a:cs typeface="ヒラギノ角ゴ Pro W3" charset="0"/>
              </a:rPr>
              <a:t>mat list </a:t>
            </a:r>
            <a:r>
              <a:rPr lang="en-US" sz="1000" dirty="0" err="1" smtClean="0">
                <a:ea typeface="ヒラギノ角ゴ Pro W3" charset="0"/>
                <a:cs typeface="ヒラギノ角ゴ Pro W3" charset="0"/>
              </a:rPr>
              <a:t>bmax</a:t>
            </a:r>
            <a:endParaRPr lang="en-US" sz="1000" dirty="0" smtClean="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mat list </a:t>
            </a:r>
            <a:r>
              <a:rPr lang="en-US" sz="1000" dirty="0" err="1" smtClean="0">
                <a:ea typeface="ヒラギノ角ゴ Pro W3" charset="0"/>
                <a:cs typeface="ヒラギノ角ゴ Pro W3" charset="0"/>
              </a:rPr>
              <a:t>semax</a:t>
            </a:r>
            <a:endParaRPr lang="en-US" sz="1000" dirty="0" smtClean="0">
              <a:ea typeface="ヒラギノ角ゴ Pro W3" charset="0"/>
              <a:cs typeface="ヒラギノ角ゴ Pro W3" charset="0"/>
            </a:endParaRPr>
          </a:p>
          <a:p>
            <a:pPr defTabSz="457200" fontAlgn="base">
              <a:spcBef>
                <a:spcPct val="20000"/>
              </a:spcBef>
              <a:spcAft>
                <a:spcPct val="0"/>
              </a:spcAft>
            </a:pPr>
            <a:r>
              <a:rPr lang="en-US" sz="1000" dirty="0" smtClean="0">
                <a:ea typeface="ヒラギノ角ゴ Pro W3" charset="0"/>
                <a:cs typeface="ヒラギノ角ゴ Pro W3" charset="0"/>
              </a:rPr>
              <a:t>     </a:t>
            </a:r>
          </a:p>
          <a:p>
            <a:pPr defTabSz="457200" fontAlgn="base">
              <a:spcBef>
                <a:spcPct val="20000"/>
              </a:spcBef>
              <a:spcAft>
                <a:spcPct val="0"/>
              </a:spcAft>
            </a:pPr>
            <a:r>
              <a:rPr lang="en-US" sz="1000" dirty="0">
                <a:ea typeface="ヒラギノ角ゴ Pro W3" charset="0"/>
                <a:cs typeface="ヒラギノ角ゴ Pro W3" charset="0"/>
              </a:rPr>
              <a:t>	</a:t>
            </a:r>
          </a:p>
        </p:txBody>
      </p:sp>
    </p:spTree>
    <p:extLst>
      <p:ext uri="{BB962C8B-B14F-4D97-AF65-F5344CB8AC3E}">
        <p14:creationId xmlns:p14="http://schemas.microsoft.com/office/powerpoint/2010/main" val="231595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7876" y="3009532"/>
            <a:ext cx="8229600" cy="815490"/>
            <a:chOff x="0" y="3682056"/>
            <a:chExt cx="8229600" cy="815490"/>
          </a:xfrm>
        </p:grpSpPr>
        <p:sp>
          <p:nvSpPr>
            <p:cNvPr id="8" name="Rounded Rectangle 7"/>
            <p:cNvSpPr/>
            <p:nvPr/>
          </p:nvSpPr>
          <p:spPr>
            <a:xfrm>
              <a:off x="0" y="3682056"/>
              <a:ext cx="8229600" cy="815490"/>
            </a:xfrm>
            <a:prstGeom prst="roundRec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9" name="Rounded Rectangle 4"/>
            <p:cNvSpPr/>
            <p:nvPr/>
          </p:nvSpPr>
          <p:spPr>
            <a:xfrm>
              <a:off x="39809" y="3721865"/>
              <a:ext cx="8149982"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Contact Information</a:t>
              </a:r>
              <a:endParaRPr lang="en-US" sz="3400" kern="1200" dirty="0"/>
            </a:p>
          </p:txBody>
        </p:sp>
      </p:grpSp>
    </p:spTree>
    <p:extLst>
      <p:ext uri="{BB962C8B-B14F-4D97-AF65-F5344CB8AC3E}">
        <p14:creationId xmlns:p14="http://schemas.microsoft.com/office/powerpoint/2010/main" val="169961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t>Contact Information</a:t>
            </a:r>
          </a:p>
        </p:txBody>
      </p:sp>
      <p:sp>
        <p:nvSpPr>
          <p:cNvPr id="3" name="Content Placeholder 2"/>
          <p:cNvSpPr>
            <a:spLocks noGrp="1"/>
          </p:cNvSpPr>
          <p:nvPr>
            <p:ph idx="1"/>
          </p:nvPr>
        </p:nvSpPr>
        <p:spPr>
          <a:xfrm>
            <a:off x="457200" y="1600200"/>
            <a:ext cx="8229600" cy="4756150"/>
          </a:xfrm>
        </p:spPr>
        <p:txBody>
          <a:bodyPr/>
          <a:lstStyle/>
          <a:p>
            <a:pPr marL="0" indent="0">
              <a:buNone/>
            </a:pPr>
            <a:r>
              <a:rPr lang="en-US" dirty="0"/>
              <a:t>Dr. Chen An, </a:t>
            </a:r>
            <a:endParaRPr lang="en-US" dirty="0" smtClean="0"/>
          </a:p>
          <a:p>
            <a:pPr marL="0" indent="0">
              <a:buNone/>
            </a:pPr>
            <a:r>
              <a:rPr lang="en-US" dirty="0" smtClean="0"/>
              <a:t>Senior Administrator </a:t>
            </a:r>
          </a:p>
          <a:p>
            <a:pPr marL="0" indent="0">
              <a:buNone/>
            </a:pPr>
            <a:r>
              <a:rPr lang="en-US" dirty="0" smtClean="0"/>
              <a:t>in Student Learning Growth</a:t>
            </a:r>
            <a:endParaRPr lang="en-US" dirty="0"/>
          </a:p>
          <a:p>
            <a:pPr marL="0" indent="0">
              <a:buNone/>
            </a:pPr>
            <a:r>
              <a:rPr lang="en-US" dirty="0" smtClean="0">
                <a:hlinkClick r:id="rId3"/>
              </a:rPr>
              <a:t>Chen.An@ocps.net</a:t>
            </a:r>
            <a:r>
              <a:rPr lang="en-US" dirty="0" smtClean="0"/>
              <a:t> </a:t>
            </a:r>
            <a:endParaRPr lang="en-US" dirty="0"/>
          </a:p>
          <a:p>
            <a:endParaRPr lang="en-US" dirty="0" smtClean="0"/>
          </a:p>
          <a:p>
            <a:pPr marL="0" indent="0">
              <a:buNone/>
            </a:pPr>
            <a:endParaRPr lang="en-US" dirty="0"/>
          </a:p>
          <a:p>
            <a:endParaRPr lang="en-US" dirty="0"/>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85" y="1689405"/>
            <a:ext cx="3395087" cy="4347551"/>
          </a:xfrm>
          <a:prstGeom prst="rect">
            <a:avLst/>
          </a:prstGeom>
        </p:spPr>
      </p:pic>
    </p:spTree>
    <p:extLst>
      <p:ext uri="{BB962C8B-B14F-4D97-AF65-F5344CB8AC3E}">
        <p14:creationId xmlns:p14="http://schemas.microsoft.com/office/powerpoint/2010/main" val="149919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t>Overview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75205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4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1/7/2016</a:t>
            </a:r>
            <a:endParaRPr lang="en-US"/>
          </a:p>
        </p:txBody>
      </p:sp>
      <p:grpSp>
        <p:nvGrpSpPr>
          <p:cNvPr id="5" name="Group 4"/>
          <p:cNvGrpSpPr/>
          <p:nvPr/>
        </p:nvGrpSpPr>
        <p:grpSpPr>
          <a:xfrm>
            <a:off x="457200" y="3021255"/>
            <a:ext cx="8229600" cy="815490"/>
            <a:chOff x="0" y="28416"/>
            <a:chExt cx="8229600" cy="815490"/>
          </a:xfrm>
        </p:grpSpPr>
        <p:sp>
          <p:nvSpPr>
            <p:cNvPr id="6" name="Rounded Rectangle 5"/>
            <p:cNvSpPr/>
            <p:nvPr/>
          </p:nvSpPr>
          <p:spPr>
            <a:xfrm>
              <a:off x="0" y="28416"/>
              <a:ext cx="8229600" cy="81549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p:nvPr/>
          </p:nvSpPr>
          <p:spPr>
            <a:xfrm>
              <a:off x="39809" y="68225"/>
              <a:ext cx="8149982"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smtClean="0"/>
                <a:t>General Information about OCPS</a:t>
              </a:r>
              <a:endParaRPr lang="en-US" sz="3400" kern="1200" dirty="0"/>
            </a:p>
          </p:txBody>
        </p:sp>
      </p:grpSp>
    </p:spTree>
    <p:extLst>
      <p:ext uri="{BB962C8B-B14F-4D97-AF65-F5344CB8AC3E}">
        <p14:creationId xmlns:p14="http://schemas.microsoft.com/office/powerpoint/2010/main" val="397220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5105400" cy="4525963"/>
          </a:xfrm>
        </p:spPr>
        <p:txBody>
          <a:bodyPr/>
          <a:lstStyle/>
          <a:p>
            <a:pPr marL="0" indent="0">
              <a:buNone/>
            </a:pPr>
            <a:r>
              <a:rPr lang="en-US" sz="2800" dirty="0" smtClean="0"/>
              <a:t>10th largest district in the nation</a:t>
            </a:r>
          </a:p>
          <a:p>
            <a:pPr marL="0" indent="0">
              <a:buNone/>
            </a:pPr>
            <a:endParaRPr lang="en-US" sz="2800" dirty="0" smtClean="0"/>
          </a:p>
          <a:p>
            <a:pPr marL="0" indent="0">
              <a:buNone/>
            </a:pPr>
            <a:r>
              <a:rPr lang="en-US" sz="2800" dirty="0" smtClean="0"/>
              <a:t>4th largest in Florida</a:t>
            </a:r>
          </a:p>
          <a:p>
            <a:pPr marL="0" indent="0">
              <a:buNone/>
            </a:pPr>
            <a:endParaRPr lang="en-US" sz="2800" dirty="0" smtClean="0"/>
          </a:p>
          <a:p>
            <a:pPr marL="0" indent="0">
              <a:buNone/>
            </a:pPr>
            <a:r>
              <a:rPr lang="en-US" sz="2800" dirty="0" smtClean="0"/>
              <a:t>197,249 students</a:t>
            </a:r>
          </a:p>
          <a:p>
            <a:pPr marL="0" indent="0">
              <a:buNone/>
            </a:pPr>
            <a:r>
              <a:rPr lang="en-US" sz="2000" dirty="0" smtClean="0"/>
              <a:t>     *As of October 15, 2015</a:t>
            </a:r>
            <a:endParaRPr lang="en-US" sz="2000" dirty="0" smtClean="0"/>
          </a:p>
          <a:p>
            <a:pPr marL="0" indent="0">
              <a:buNone/>
            </a:pPr>
            <a:endParaRPr lang="en-US" sz="2800" dirty="0" smtClean="0"/>
          </a:p>
          <a:p>
            <a:pPr marL="0" indent="0" algn="r">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7010400" y="6476399"/>
            <a:ext cx="2133600" cy="365125"/>
          </a:xfrm>
        </p:spPr>
        <p:txBody>
          <a:bodyPr/>
          <a:lstStyle/>
          <a:p>
            <a:pPr>
              <a:defRPr/>
            </a:pPr>
            <a:fld id="{079460F4-60CC-5042-A23D-3C765091059C}" type="slidenum">
              <a:rPr lang="en-US" smtClean="0">
                <a:solidFill>
                  <a:schemeClr val="bg1"/>
                </a:solidFill>
              </a:rPr>
              <a:pPr>
                <a:defRPr/>
              </a:pPr>
              <a:t>4</a:t>
            </a:fld>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47178450"/>
              </p:ext>
            </p:extLst>
          </p:nvPr>
        </p:nvGraphicFramePr>
        <p:xfrm>
          <a:off x="5257800" y="1503205"/>
          <a:ext cx="3581400" cy="453813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438400"/>
                <a:gridCol w="1143000"/>
              </a:tblGrid>
              <a:tr h="474133">
                <a:tc gridSpan="2">
                  <a:txBody>
                    <a:bodyPr/>
                    <a:lstStyle/>
                    <a:p>
                      <a:pPr algn="ctr"/>
                      <a:r>
                        <a:rPr lang="en-US" sz="3200" dirty="0" smtClean="0"/>
                        <a:t>OCPS</a:t>
                      </a: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hMerge="1">
                  <a:txBody>
                    <a:bodyPr/>
                    <a:lstStyle/>
                    <a:p>
                      <a:endParaRPr lang="en-US" dirty="0"/>
                    </a:p>
                  </a:txBody>
                  <a:tcPr/>
                </a:tc>
              </a:tr>
              <a:tr h="474133">
                <a:tc>
                  <a:txBody>
                    <a:bodyPr/>
                    <a:lstStyle/>
                    <a:p>
                      <a:pPr algn="ctr"/>
                      <a:r>
                        <a:rPr lang="en-US" sz="1800" dirty="0" smtClean="0"/>
                        <a:t>Elementary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c>
                  <a:txBody>
                    <a:bodyPr/>
                    <a:lstStyle/>
                    <a:p>
                      <a:pPr algn="ctr"/>
                      <a:r>
                        <a:rPr lang="en-US" sz="1800" dirty="0" smtClean="0"/>
                        <a:t>125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r>
              <a:tr h="474133">
                <a:tc>
                  <a:txBody>
                    <a:bodyPr/>
                    <a:lstStyle/>
                    <a:p>
                      <a:pPr algn="ctr"/>
                      <a:r>
                        <a:rPr lang="en-US" sz="1800" dirty="0" smtClean="0"/>
                        <a:t>Middle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ctr"/>
                      <a:r>
                        <a:rPr lang="en-US" sz="1800" dirty="0" smtClean="0"/>
                        <a:t>35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r>
              <a:tr h="474133">
                <a:tc>
                  <a:txBody>
                    <a:bodyPr/>
                    <a:lstStyle/>
                    <a:p>
                      <a:pPr algn="ctr"/>
                      <a:r>
                        <a:rPr lang="en-US" sz="1800" dirty="0" smtClean="0"/>
                        <a:t>High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c>
                  <a:txBody>
                    <a:bodyPr/>
                    <a:lstStyle/>
                    <a:p>
                      <a:pPr algn="ctr"/>
                      <a:r>
                        <a:rPr lang="en-US" sz="1800" dirty="0" smtClean="0"/>
                        <a:t>19</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r>
              <a:tr h="474133">
                <a:tc>
                  <a:txBody>
                    <a:bodyPr/>
                    <a:lstStyle/>
                    <a:p>
                      <a:pPr algn="ctr"/>
                      <a:r>
                        <a:rPr lang="en-US" sz="1800" kern="1200" dirty="0" smtClean="0">
                          <a:solidFill>
                            <a:schemeClr val="dk1"/>
                          </a:solidFill>
                          <a:latin typeface="+mn-lt"/>
                          <a:ea typeface="+mn-ea"/>
                          <a:cs typeface="+mn-cs"/>
                        </a:rPr>
                        <a:t>K-8</a:t>
                      </a:r>
                      <a:endParaRPr lang="en-US"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ctr"/>
                      <a:r>
                        <a:rPr lang="en-US" sz="1800" kern="1200" dirty="0" smtClean="0">
                          <a:solidFill>
                            <a:schemeClr val="dk1"/>
                          </a:solidFill>
                          <a:latin typeface="+mn-lt"/>
                          <a:ea typeface="+mn-ea"/>
                          <a:cs typeface="+mn-cs"/>
                        </a:rPr>
                        <a:t>3</a:t>
                      </a:r>
                      <a:endParaRPr lang="en-US"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r>
              <a:tr h="474133">
                <a:tc>
                  <a:txBody>
                    <a:bodyPr/>
                    <a:lstStyle/>
                    <a:p>
                      <a:pPr algn="ctr"/>
                      <a:r>
                        <a:rPr lang="en-US" sz="1800" dirty="0" smtClean="0"/>
                        <a:t>Alternative Education</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c>
                  <a:txBody>
                    <a:bodyPr/>
                    <a:lstStyle/>
                    <a:p>
                      <a:pPr algn="ctr"/>
                      <a:r>
                        <a:rPr lang="en-US" sz="1800" dirty="0" smtClean="0"/>
                        <a:t>14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r>
              <a:tr h="474133">
                <a:tc>
                  <a:txBody>
                    <a:bodyPr/>
                    <a:lstStyle/>
                    <a:p>
                      <a:pPr algn="ctr"/>
                      <a:r>
                        <a:rPr lang="en-US" sz="1800" dirty="0" smtClean="0"/>
                        <a:t>Charter</a:t>
                      </a:r>
                      <a:r>
                        <a:rPr lang="en-US" sz="1800" baseline="0" dirty="0" smtClean="0"/>
                        <a:t> </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ctr"/>
                      <a:r>
                        <a:rPr lang="en-US" sz="1800" dirty="0" smtClean="0"/>
                        <a:t>36</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r>
              <a:tr h="474133">
                <a:tc>
                  <a:txBody>
                    <a:bodyPr/>
                    <a:lstStyle/>
                    <a:p>
                      <a:pPr algn="ctr"/>
                      <a:r>
                        <a:rPr lang="en-US" sz="1800" dirty="0" smtClean="0"/>
                        <a:t>ESE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c>
                  <a:txBody>
                    <a:bodyPr/>
                    <a:lstStyle/>
                    <a:p>
                      <a:pPr algn="ctr"/>
                      <a:r>
                        <a:rPr lang="en-US" sz="1800" dirty="0" smtClean="0"/>
                        <a:t>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r>
              <a:tr h="474133">
                <a:tc>
                  <a:txBody>
                    <a:bodyPr/>
                    <a:lstStyle/>
                    <a:p>
                      <a:pPr algn="ctr"/>
                      <a:r>
                        <a:rPr lang="en-US" sz="1800" dirty="0" smtClean="0"/>
                        <a:t>Orange</a:t>
                      </a:r>
                      <a:r>
                        <a:rPr lang="en-US" sz="1800" baseline="0" dirty="0" smtClean="0"/>
                        <a:t> County Virtual School</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ctr"/>
                      <a:r>
                        <a:rPr lang="en-US" sz="1800" dirty="0" smtClean="0"/>
                        <a:t>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r>
            </a:tbl>
          </a:graphicData>
        </a:graphic>
      </p:graphicFrame>
      <p:sp>
        <p:nvSpPr>
          <p:cNvPr id="5" name="Rectangle 2"/>
          <p:cNvSpPr>
            <a:spLocks noGrp="1" noChangeArrowheads="1"/>
          </p:cNvSpPr>
          <p:nvPr>
            <p:ph type="title"/>
          </p:nvPr>
        </p:nvSpPr>
        <p:spPr>
          <a:xfrm>
            <a:off x="457200" y="685800"/>
            <a:ext cx="8229600" cy="719138"/>
          </a:xfrm>
        </p:spPr>
        <p:txBody>
          <a:bodyPr/>
          <a:lstStyle/>
          <a:p>
            <a:pPr eaLnBrk="1" hangingPunct="1">
              <a:defRPr/>
            </a:pPr>
            <a:r>
              <a:rPr lang="en-US" sz="4000" b="1" dirty="0" smtClean="0">
                <a:ea typeface="+mj-ea"/>
                <a:cs typeface="+mj-cs"/>
              </a:rPr>
              <a:t>Student Enrollment</a:t>
            </a:r>
          </a:p>
        </p:txBody>
      </p:sp>
    </p:spTree>
    <p:extLst>
      <p:ext uri="{BB962C8B-B14F-4D97-AF65-F5344CB8AC3E}">
        <p14:creationId xmlns:p14="http://schemas.microsoft.com/office/powerpoint/2010/main" val="253081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75846" y="1371600"/>
            <a:ext cx="5934316" cy="4605211"/>
          </a:xfrm>
        </p:spPr>
        <p:txBody>
          <a:bodyPr/>
          <a:lstStyle/>
          <a:p>
            <a:r>
              <a:rPr lang="en-US" sz="2800" dirty="0" smtClean="0"/>
              <a:t>Racial/Ethnic Distribution</a:t>
            </a:r>
            <a:endParaRPr lang="en-US" sz="2800" dirty="0"/>
          </a:p>
          <a:p>
            <a:r>
              <a:rPr lang="en-US" sz="2800" dirty="0" smtClean="0"/>
              <a:t>Hispanic					</a:t>
            </a:r>
            <a:r>
              <a:rPr lang="en-US" sz="2800" dirty="0" smtClean="0"/>
              <a:t>38%</a:t>
            </a:r>
            <a:endParaRPr lang="en-US" sz="2800" dirty="0" smtClean="0"/>
          </a:p>
          <a:p>
            <a:r>
              <a:rPr lang="en-US" sz="2800" dirty="0" smtClean="0"/>
              <a:t>White	/Caucasian		</a:t>
            </a:r>
            <a:r>
              <a:rPr lang="en-US" sz="2800" dirty="0" smtClean="0"/>
              <a:t>28</a:t>
            </a:r>
            <a:r>
              <a:rPr lang="en-US" sz="2800" dirty="0" smtClean="0"/>
              <a:t>%</a:t>
            </a:r>
            <a:endParaRPr lang="en-US" sz="2800" dirty="0" smtClean="0"/>
          </a:p>
          <a:p>
            <a:r>
              <a:rPr lang="en-US" sz="2800" dirty="0" smtClean="0"/>
              <a:t>Black						27%</a:t>
            </a:r>
          </a:p>
          <a:p>
            <a:r>
              <a:rPr lang="en-US" sz="2800" dirty="0" smtClean="0"/>
              <a:t>Asian						</a:t>
            </a:r>
            <a:r>
              <a:rPr lang="en-US" sz="2800" dirty="0" smtClean="0"/>
              <a:t>5%</a:t>
            </a:r>
            <a:endParaRPr lang="en-US" sz="2800" dirty="0" smtClean="0"/>
          </a:p>
          <a:p>
            <a:r>
              <a:rPr lang="en-US" sz="2800" dirty="0" smtClean="0"/>
              <a:t>Multicultural			2</a:t>
            </a:r>
            <a:r>
              <a:rPr lang="en-US" sz="2800" dirty="0" smtClean="0"/>
              <a:t>%</a:t>
            </a:r>
          </a:p>
          <a:p>
            <a:endParaRPr lang="en-US" sz="2800" dirty="0" smtClean="0"/>
          </a:p>
          <a:p>
            <a:r>
              <a:rPr lang="en-US" sz="2800" dirty="0" smtClean="0"/>
              <a:t>200 countries/regions </a:t>
            </a:r>
            <a:r>
              <a:rPr lang="en-US" sz="2800" dirty="0"/>
              <a:t>of origin, </a:t>
            </a:r>
            <a:r>
              <a:rPr lang="en-US" sz="2800" dirty="0" smtClean="0"/>
              <a:t>167 </a:t>
            </a:r>
            <a:r>
              <a:rPr lang="en-US" sz="2800" dirty="0"/>
              <a:t>languages or dialects</a:t>
            </a:r>
          </a:p>
          <a:p>
            <a:r>
              <a:rPr lang="en-US" sz="2800" dirty="0" smtClean="0"/>
              <a:t> </a:t>
            </a:r>
            <a:r>
              <a:rPr lang="en-US" sz="2000" dirty="0"/>
              <a:t>*As of October 15, 2015</a:t>
            </a:r>
            <a:endParaRPr lang="en-US" sz="2000" dirty="0"/>
          </a:p>
        </p:txBody>
      </p:sp>
      <p:sp>
        <p:nvSpPr>
          <p:cNvPr id="10" name="Slide Number Placeholder 2"/>
          <p:cNvSpPr txBox="1">
            <a:spLocks/>
          </p:cNvSpPr>
          <p:nvPr/>
        </p:nvSpPr>
        <p:spPr>
          <a:xfrm>
            <a:off x="70104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79460F4-60CC-5042-A23D-3C765091059C}" type="slidenum">
              <a:rPr lang="en-US" sz="1200" smtClean="0">
                <a:solidFill>
                  <a:schemeClr val="bg1"/>
                </a:solidFill>
              </a:rPr>
              <a:pPr algn="r">
                <a:defRPr/>
              </a:pPr>
              <a:t>5</a:t>
            </a:fld>
            <a:endParaRPr lang="en-US" sz="1200" dirty="0">
              <a:solidFill>
                <a:schemeClr val="bg1"/>
              </a:solidFill>
            </a:endParaRPr>
          </a:p>
        </p:txBody>
      </p:sp>
      <p:sp>
        <p:nvSpPr>
          <p:cNvPr id="12" name="Title 1"/>
          <p:cNvSpPr>
            <a:spLocks noGrp="1"/>
          </p:cNvSpPr>
          <p:nvPr>
            <p:ph type="title"/>
          </p:nvPr>
        </p:nvSpPr>
        <p:spPr>
          <a:xfrm>
            <a:off x="0" y="762000"/>
            <a:ext cx="9144000" cy="609600"/>
          </a:xfrm>
        </p:spPr>
        <p:txBody>
          <a:bodyPr/>
          <a:lstStyle/>
          <a:p>
            <a:pPr algn="ctr"/>
            <a:r>
              <a:rPr lang="en-US" sz="4000" b="1" dirty="0" smtClean="0"/>
              <a:t>Student Diversity</a:t>
            </a:r>
            <a:endParaRPr lang="en-US" sz="40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13" r="6144"/>
          <a:stretch/>
        </p:blipFill>
        <p:spPr>
          <a:xfrm>
            <a:off x="4495800" y="1600200"/>
            <a:ext cx="4419600" cy="3252158"/>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4495800" y="4852358"/>
            <a:ext cx="4572000" cy="246221"/>
          </a:xfrm>
          <a:prstGeom prst="rect">
            <a:avLst/>
          </a:prstGeom>
          <a:noFill/>
        </p:spPr>
        <p:txBody>
          <a:bodyPr wrap="square" rtlCol="0">
            <a:spAutoFit/>
          </a:bodyPr>
          <a:lstStyle/>
          <a:p>
            <a:r>
              <a:rPr lang="en-US" sz="1000" dirty="0" smtClean="0"/>
              <a:t>Photo credit</a:t>
            </a:r>
            <a:r>
              <a:rPr lang="en-US" sz="1000" dirty="0"/>
              <a:t>: The Eli and Edythe Broad </a:t>
            </a:r>
            <a:r>
              <a:rPr lang="en-US" sz="1000" dirty="0" smtClean="0"/>
              <a:t>Foundation</a:t>
            </a:r>
            <a:endParaRPr lang="en-US" sz="1000" dirty="0"/>
          </a:p>
        </p:txBody>
      </p:sp>
    </p:spTree>
    <p:extLst>
      <p:ext uri="{BB962C8B-B14F-4D97-AF65-F5344CB8AC3E}">
        <p14:creationId xmlns:p14="http://schemas.microsoft.com/office/powerpoint/2010/main" val="3439101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8013"/>
          </a:xfrm>
        </p:spPr>
        <p:txBody>
          <a:bodyPr/>
          <a:lstStyle/>
          <a:p>
            <a:r>
              <a:rPr lang="en-US" sz="4000" b="1" dirty="0" smtClean="0"/>
              <a:t>Employees</a:t>
            </a:r>
            <a:endParaRPr lang="en-US" sz="4000" b="1" dirty="0"/>
          </a:p>
        </p:txBody>
      </p:sp>
      <p:sp>
        <p:nvSpPr>
          <p:cNvPr id="3" name="Content Placeholder 2"/>
          <p:cNvSpPr>
            <a:spLocks noGrp="1"/>
          </p:cNvSpPr>
          <p:nvPr>
            <p:ph idx="1"/>
          </p:nvPr>
        </p:nvSpPr>
        <p:spPr/>
        <p:txBody>
          <a:bodyPr/>
          <a:lstStyle/>
          <a:p>
            <a:pPr marL="0" indent="0">
              <a:buNone/>
            </a:pPr>
            <a:r>
              <a:rPr lang="en-US" sz="2800" dirty="0" smtClean="0"/>
              <a:t>2nd largest employer in Central Florida behind Disney</a:t>
            </a:r>
          </a:p>
          <a:p>
            <a:pPr marL="0" indent="0">
              <a:buNone/>
            </a:pPr>
            <a:r>
              <a:rPr lang="en-US" dirty="0" smtClean="0"/>
              <a:t>   </a:t>
            </a:r>
            <a:endParaRPr lang="en-US" dirty="0"/>
          </a:p>
        </p:txBody>
      </p:sp>
      <p:sp>
        <p:nvSpPr>
          <p:cNvPr id="4" name="Slide Number Placeholder 3"/>
          <p:cNvSpPr>
            <a:spLocks noGrp="1"/>
          </p:cNvSpPr>
          <p:nvPr>
            <p:ph type="sldNum" sz="quarter" idx="12"/>
          </p:nvPr>
        </p:nvSpPr>
        <p:spPr>
          <a:xfrm>
            <a:off x="7010400" y="6492274"/>
            <a:ext cx="2133600" cy="365125"/>
          </a:xfrm>
        </p:spPr>
        <p:txBody>
          <a:bodyPr/>
          <a:lstStyle/>
          <a:p>
            <a:pPr>
              <a:defRPr/>
            </a:pPr>
            <a:fld id="{079460F4-60CC-5042-A23D-3C765091059C}" type="slidenum">
              <a:rPr lang="en-US" smtClean="0">
                <a:solidFill>
                  <a:schemeClr val="bg1"/>
                </a:solidFill>
              </a:rPr>
              <a:pPr>
                <a:defRPr/>
              </a:pPr>
              <a:t>6</a:t>
            </a:fld>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2664" y="2590800"/>
            <a:ext cx="4457476" cy="2965847"/>
          </a:xfrm>
          <a:prstGeom prst="rect">
            <a:avLst/>
          </a:prstGeom>
          <a:effectLst>
            <a:outerShdw blurRad="50800" dist="38100" dir="2700000" algn="tl" rotWithShape="0">
              <a:prstClr val="black">
                <a:alpha val="40000"/>
              </a:prstClr>
            </a:outerShdw>
          </a:effectLst>
        </p:spPr>
      </p:pic>
      <p:graphicFrame>
        <p:nvGraphicFramePr>
          <p:cNvPr id="7" name="Table 6"/>
          <p:cNvGraphicFramePr>
            <a:graphicFrameLocks noGrp="1"/>
          </p:cNvGraphicFramePr>
          <p:nvPr>
            <p:extLst>
              <p:ext uri="{D42A27DB-BD31-4B8C-83A1-F6EECF244321}">
                <p14:modId xmlns:p14="http://schemas.microsoft.com/office/powerpoint/2010/main" val="332871892"/>
              </p:ext>
            </p:extLst>
          </p:nvPr>
        </p:nvGraphicFramePr>
        <p:xfrm>
          <a:off x="304800" y="2594043"/>
          <a:ext cx="4038600" cy="296260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19300"/>
                <a:gridCol w="2019300"/>
              </a:tblGrid>
              <a:tr h="592521">
                <a:tc gridSpan="2">
                  <a:txBody>
                    <a:bodyPr/>
                    <a:lstStyle/>
                    <a:p>
                      <a:pPr algn="ctr"/>
                      <a:r>
                        <a:rPr lang="en-US" sz="2800" dirty="0" smtClean="0"/>
                        <a:t>Approximately</a:t>
                      </a:r>
                      <a:r>
                        <a:rPr lang="en-US" sz="2800" baseline="0" dirty="0" smtClean="0"/>
                        <a:t> </a:t>
                      </a:r>
                      <a:r>
                        <a:rPr lang="en-US" sz="2800" baseline="0" dirty="0" smtClean="0"/>
                        <a:t>23,983</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2521">
                <a:tc>
                  <a:txBody>
                    <a:bodyPr/>
                    <a:lstStyle/>
                    <a:p>
                      <a:pPr algn="ctr"/>
                      <a:r>
                        <a:rPr lang="en-US" dirty="0" smtClean="0"/>
                        <a:t>Instructional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c>
                  <a:txBody>
                    <a:bodyPr/>
                    <a:lstStyle/>
                    <a:p>
                      <a:pPr algn="ctr"/>
                      <a:r>
                        <a:rPr lang="en-US" dirty="0" smtClean="0"/>
                        <a:t>13,747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r>
              <a:tr h="592521">
                <a:tc>
                  <a:txBody>
                    <a:bodyPr/>
                    <a:lstStyle/>
                    <a:p>
                      <a:pPr algn="ctr"/>
                      <a:r>
                        <a:rPr lang="en-US" dirty="0" smtClean="0"/>
                        <a:t>Classified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ctr"/>
                      <a:r>
                        <a:rPr lang="en-US" dirty="0" smtClean="0"/>
                        <a:t>9,240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r>
              <a:tr h="592521">
                <a:tc>
                  <a:txBody>
                    <a:bodyPr/>
                    <a:lstStyle/>
                    <a:p>
                      <a:pPr algn="ctr"/>
                      <a:r>
                        <a:rPr lang="en-US" dirty="0" smtClean="0"/>
                        <a:t>Administrators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c>
                  <a:txBody>
                    <a:bodyPr/>
                    <a:lstStyle/>
                    <a:p>
                      <a:pPr algn="ctr"/>
                      <a:r>
                        <a:rPr lang="en-US" dirty="0" smtClean="0"/>
                        <a:t>668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DCF"/>
                    </a:solidFill>
                  </a:tcPr>
                </a:tc>
              </a:tr>
              <a:tr h="592521">
                <a:tc>
                  <a:txBody>
                    <a:bodyPr/>
                    <a:lstStyle/>
                    <a:p>
                      <a:pPr algn="ctr"/>
                      <a:r>
                        <a:rPr lang="en-US" dirty="0" smtClean="0"/>
                        <a:t>Part-time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ctr"/>
                      <a:r>
                        <a:rPr lang="en-US" dirty="0" smtClean="0"/>
                        <a:t>328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r>
            </a:tbl>
          </a:graphicData>
        </a:graphic>
      </p:graphicFrame>
      <p:sp>
        <p:nvSpPr>
          <p:cNvPr id="8" name="TextBox 7"/>
          <p:cNvSpPr txBox="1"/>
          <p:nvPr/>
        </p:nvSpPr>
        <p:spPr>
          <a:xfrm>
            <a:off x="4535402" y="5540613"/>
            <a:ext cx="4572000" cy="246221"/>
          </a:xfrm>
          <a:prstGeom prst="rect">
            <a:avLst/>
          </a:prstGeom>
          <a:noFill/>
        </p:spPr>
        <p:txBody>
          <a:bodyPr wrap="square" rtlCol="0">
            <a:spAutoFit/>
          </a:bodyPr>
          <a:lstStyle/>
          <a:p>
            <a:r>
              <a:rPr lang="en-US" sz="1000" dirty="0" smtClean="0"/>
              <a:t>Photo credit</a:t>
            </a:r>
            <a:r>
              <a:rPr lang="en-US" sz="1000" dirty="0"/>
              <a:t>: The Eli and Edythe Broad </a:t>
            </a:r>
            <a:r>
              <a:rPr lang="en-US" sz="1000" dirty="0" smtClean="0"/>
              <a:t>Foundation</a:t>
            </a:r>
            <a:endParaRPr lang="en-US" sz="1000" dirty="0"/>
          </a:p>
        </p:txBody>
      </p:sp>
      <p:sp>
        <p:nvSpPr>
          <p:cNvPr id="6" name="Rectangle 5"/>
          <p:cNvSpPr/>
          <p:nvPr/>
        </p:nvSpPr>
        <p:spPr>
          <a:xfrm>
            <a:off x="204879" y="5663723"/>
            <a:ext cx="2700483" cy="400110"/>
          </a:xfrm>
          <a:prstGeom prst="rect">
            <a:avLst/>
          </a:prstGeom>
        </p:spPr>
        <p:txBody>
          <a:bodyPr wrap="none">
            <a:spAutoFit/>
          </a:bodyPr>
          <a:lstStyle/>
          <a:p>
            <a:r>
              <a:rPr lang="en-US" sz="2000" dirty="0"/>
              <a:t>*As of October 15, 2015</a:t>
            </a:r>
          </a:p>
        </p:txBody>
      </p:sp>
    </p:spTree>
    <p:extLst>
      <p:ext uri="{BB962C8B-B14F-4D97-AF65-F5344CB8AC3E}">
        <p14:creationId xmlns:p14="http://schemas.microsoft.com/office/powerpoint/2010/main" val="777243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3021255"/>
            <a:ext cx="8229600" cy="815490"/>
            <a:chOff x="0" y="941826"/>
            <a:chExt cx="8229600" cy="815490"/>
          </a:xfrm>
        </p:grpSpPr>
        <p:sp>
          <p:nvSpPr>
            <p:cNvPr id="4" name="Rounded Rectangle 3"/>
            <p:cNvSpPr/>
            <p:nvPr/>
          </p:nvSpPr>
          <p:spPr>
            <a:xfrm>
              <a:off x="0" y="941826"/>
              <a:ext cx="8229600" cy="815490"/>
            </a:xfrm>
            <a:prstGeom prst="roundRect">
              <a:avLst/>
            </a:prstGeom>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sp>
        <p:sp>
          <p:nvSpPr>
            <p:cNvPr id="6" name="Rounded Rectangle 4"/>
            <p:cNvSpPr/>
            <p:nvPr/>
          </p:nvSpPr>
          <p:spPr>
            <a:xfrm>
              <a:off x="39809" y="981635"/>
              <a:ext cx="8149982"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Florida Requirements for Teacher Evaluation</a:t>
              </a:r>
              <a:endParaRPr lang="en-US" sz="3400" kern="1200" dirty="0"/>
            </a:p>
          </p:txBody>
        </p:sp>
      </p:gr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33628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12532"/>
            <a:ext cx="8686800" cy="1050924"/>
          </a:xfrm>
        </p:spPr>
        <p:txBody>
          <a:bodyPr/>
          <a:lstStyle/>
          <a:p>
            <a:r>
              <a:rPr lang="en-US" sz="2600" b="1" dirty="0" smtClean="0"/>
              <a:t>An Overview of Teacher Evaluation Ratings at OCPS, Florida</a:t>
            </a:r>
            <a:endParaRPr lang="en-US" sz="2600" b="1" dirty="0"/>
          </a:p>
        </p:txBody>
      </p:sp>
      <p:sp>
        <p:nvSpPr>
          <p:cNvPr id="3" name="Content Placeholder 2"/>
          <p:cNvSpPr>
            <a:spLocks noGrp="1"/>
          </p:cNvSpPr>
          <p:nvPr>
            <p:ph idx="1"/>
          </p:nvPr>
        </p:nvSpPr>
        <p:spPr>
          <a:xfrm>
            <a:off x="4925402" y="1928445"/>
            <a:ext cx="3610708" cy="3851031"/>
          </a:xfrm>
        </p:spPr>
        <p:txBody>
          <a:bodyPr/>
          <a:lstStyle/>
          <a:p>
            <a:pPr marL="400050" lvl="1" indent="0">
              <a:buNone/>
            </a:pPr>
            <a:endParaRPr lang="en-US" dirty="0"/>
          </a:p>
          <a:p>
            <a:pPr lvl="1" indent="-342900">
              <a:buFont typeface="Wingdings" panose="05000000000000000000" pitchFamily="2" charset="2"/>
              <a:buChar char="v"/>
            </a:pPr>
            <a:r>
              <a:rPr lang="en-US" dirty="0" smtClean="0"/>
              <a:t>The Florida Statute 1012.34 requires public school districts in Florida to include measures of Student Learning Growth (SLG) as at least one third of the teacher evaluation system. </a:t>
            </a:r>
            <a:endParaRPr lang="en-US" b="1" dirty="0"/>
          </a:p>
        </p:txBody>
      </p:sp>
      <p:graphicFrame>
        <p:nvGraphicFramePr>
          <p:cNvPr id="11" name="Chart 10"/>
          <p:cNvGraphicFramePr/>
          <p:nvPr>
            <p:extLst>
              <p:ext uri="{D42A27DB-BD31-4B8C-83A1-F6EECF244321}">
                <p14:modId xmlns:p14="http://schemas.microsoft.com/office/powerpoint/2010/main" val="2654559320"/>
              </p:ext>
            </p:extLst>
          </p:nvPr>
        </p:nvGraphicFramePr>
        <p:xfrm>
          <a:off x="404446" y="1975338"/>
          <a:ext cx="4372707" cy="3757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223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SLG Methodology: Value-added </a:t>
            </a:r>
            <a:r>
              <a:rPr lang="en-US" sz="2600" b="1" dirty="0"/>
              <a:t>Models</a:t>
            </a:r>
          </a:p>
        </p:txBody>
      </p:sp>
      <p:sp>
        <p:nvSpPr>
          <p:cNvPr id="3" name="Content Placeholder 2"/>
          <p:cNvSpPr>
            <a:spLocks noGrp="1"/>
          </p:cNvSpPr>
          <p:nvPr>
            <p:ph idx="1"/>
          </p:nvPr>
        </p:nvSpPr>
        <p:spPr/>
        <p:txBody>
          <a:bodyPr/>
          <a:lstStyle/>
          <a:p>
            <a:r>
              <a:rPr lang="en-US" sz="2000" dirty="0" smtClean="0"/>
              <a:t>Value-added Models (VAM) refer </a:t>
            </a:r>
            <a:r>
              <a:rPr lang="en-US" sz="2000" dirty="0"/>
              <a:t>to a family of statistical models used in teacher evaluation to hold teachers accountable for students’ growth in academic achievement within a certain period of time. </a:t>
            </a:r>
            <a:r>
              <a:rPr lang="en-US" sz="2000" dirty="0" smtClean="0"/>
              <a:t>Both the State and OCPS decided </a:t>
            </a:r>
            <a:r>
              <a:rPr lang="en-US" sz="2000" dirty="0"/>
              <a:t>to use VAM as the primary methodology to calculate SLG ratings.</a:t>
            </a:r>
          </a:p>
          <a:p>
            <a:pPr marL="400050" lvl="1" indent="0">
              <a:buNone/>
            </a:pPr>
            <a:endParaRPr lang="en-US" sz="2000" dirty="0" smtClean="0"/>
          </a:p>
          <a:p>
            <a:pPr lvl="1" indent="-342900"/>
            <a:r>
              <a:rPr lang="en-US" sz="2000" dirty="0" smtClean="0"/>
              <a:t>Florida Department of Education VAM subjects:</a:t>
            </a:r>
          </a:p>
          <a:p>
            <a:pPr marL="400050" lvl="1" indent="0">
              <a:buNone/>
            </a:pPr>
            <a:r>
              <a:rPr lang="en-US" sz="2000" dirty="0" smtClean="0"/>
              <a:t>      Florida Standards Assessments (FSA) English Language Arts in Grades 4 to 10, FSA Mathematics in Grades 4 to 8, and Algebra I in Grades 8 and 9</a:t>
            </a:r>
            <a:endParaRPr lang="en-US" sz="2000" dirty="0"/>
          </a:p>
          <a:p>
            <a:pPr lvl="1" indent="-342900"/>
            <a:r>
              <a:rPr lang="en-US" sz="2000" dirty="0" smtClean="0"/>
              <a:t>OCPS VAM subjects:</a:t>
            </a:r>
          </a:p>
          <a:p>
            <a:pPr marL="400050" lvl="1" indent="0">
              <a:buFont typeface="Arial" charset="0"/>
              <a:buNone/>
            </a:pPr>
            <a:r>
              <a:rPr lang="en-US" sz="2000" b="1" dirty="0" smtClean="0"/>
              <a:t>	</a:t>
            </a:r>
            <a:r>
              <a:rPr lang="en-US" sz="2000" dirty="0" smtClean="0"/>
              <a:t>      Common </a:t>
            </a:r>
            <a:r>
              <a:rPr lang="en-US" sz="2000" dirty="0"/>
              <a:t>Final </a:t>
            </a:r>
            <a:r>
              <a:rPr lang="en-US" sz="2000" dirty="0" smtClean="0"/>
              <a:t>Exams and national standardized assessments such as SAT.</a:t>
            </a:r>
            <a:endParaRPr lang="en-US" sz="2000" dirty="0"/>
          </a:p>
          <a:p>
            <a:endParaRPr lang="en-US" sz="2000" dirty="0"/>
          </a:p>
        </p:txBody>
      </p:sp>
    </p:spTree>
    <p:extLst>
      <p:ext uri="{BB962C8B-B14F-4D97-AF65-F5344CB8AC3E}">
        <p14:creationId xmlns:p14="http://schemas.microsoft.com/office/powerpoint/2010/main" val="80701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011-2012 OCP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2011-2012 OCPS Template</Template>
  <TotalTime>9667</TotalTime>
  <Words>2419</Words>
  <Application>Microsoft Office PowerPoint</Application>
  <PresentationFormat>On-screen Show (4:3)</PresentationFormat>
  <Paragraphs>336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Wingdings</vt:lpstr>
      <vt:lpstr>ヒラギノ角ゴ Pro W3</vt:lpstr>
      <vt:lpstr>2011-2012 OCPS Template</vt:lpstr>
      <vt:lpstr>PowerPoint Presentation</vt:lpstr>
      <vt:lpstr>Overview</vt:lpstr>
      <vt:lpstr>PowerPoint Presentation</vt:lpstr>
      <vt:lpstr>Student Enrollment</vt:lpstr>
      <vt:lpstr>Student Diversity</vt:lpstr>
      <vt:lpstr>Employees</vt:lpstr>
      <vt:lpstr>PowerPoint Presentation</vt:lpstr>
      <vt:lpstr>An Overview of Teacher Evaluation Ratings at OCPS, Florida</vt:lpstr>
      <vt:lpstr>SLG Methodology: Value-added Models</vt:lpstr>
      <vt:lpstr>VAM Models: Local Responsibilities</vt:lpstr>
      <vt:lpstr>PowerPoint Presentation</vt:lpstr>
      <vt:lpstr>The Process Map</vt:lpstr>
      <vt:lpstr>PowerPoint Presentation</vt:lpstr>
      <vt:lpstr>3L Models: Stata Scripts</vt:lpstr>
      <vt:lpstr>3-Level Models: Stata Scripts (continued)</vt:lpstr>
      <vt:lpstr>1-Level Models: Stata Scripts</vt:lpstr>
      <vt:lpstr>PowerPoint Presentation</vt:lpstr>
      <vt:lpstr>Contact Information</vt:lpstr>
    </vt:vector>
  </TitlesOfParts>
  <Company>OCPS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 Hoke</dc:creator>
  <cp:lastModifiedBy>An, Chen</cp:lastModifiedBy>
  <cp:revision>669</cp:revision>
  <cp:lastPrinted>2016-07-27T13:36:08Z</cp:lastPrinted>
  <dcterms:created xsi:type="dcterms:W3CDTF">2013-04-10T17:35:45Z</dcterms:created>
  <dcterms:modified xsi:type="dcterms:W3CDTF">2016-07-27T14:44:25Z</dcterms:modified>
</cp:coreProperties>
</file>